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9" r:id="rId1"/>
  </p:sldMasterIdLst>
  <p:notesMasterIdLst>
    <p:notesMasterId r:id="rId32"/>
  </p:notesMasterIdLst>
  <p:handoutMasterIdLst>
    <p:handoutMasterId r:id="rId33"/>
  </p:handoutMasterIdLst>
  <p:sldIdLst>
    <p:sldId id="1408" r:id="rId2"/>
    <p:sldId id="1419" r:id="rId3"/>
    <p:sldId id="1418" r:id="rId4"/>
    <p:sldId id="1361" r:id="rId5"/>
    <p:sldId id="1377" r:id="rId6"/>
    <p:sldId id="1356" r:id="rId7"/>
    <p:sldId id="1386" r:id="rId8"/>
    <p:sldId id="1427" r:id="rId9"/>
    <p:sldId id="1355" r:id="rId10"/>
    <p:sldId id="1391" r:id="rId11"/>
    <p:sldId id="1439" r:id="rId12"/>
    <p:sldId id="1435" r:id="rId13"/>
    <p:sldId id="1431" r:id="rId14"/>
    <p:sldId id="1432" r:id="rId15"/>
    <p:sldId id="1433" r:id="rId16"/>
    <p:sldId id="1378" r:id="rId17"/>
    <p:sldId id="1362" r:id="rId18"/>
    <p:sldId id="1398" r:id="rId19"/>
    <p:sldId id="1392" r:id="rId20"/>
    <p:sldId id="1400" r:id="rId21"/>
    <p:sldId id="1415" r:id="rId22"/>
    <p:sldId id="1417" r:id="rId23"/>
    <p:sldId id="1428" r:id="rId24"/>
    <p:sldId id="1429" r:id="rId25"/>
    <p:sldId id="1436" r:id="rId26"/>
    <p:sldId id="1437" r:id="rId27"/>
    <p:sldId id="1438" r:id="rId28"/>
    <p:sldId id="1440" r:id="rId29"/>
    <p:sldId id="1441" r:id="rId30"/>
    <p:sldId id="1366" r:id="rId31"/>
  </p:sldIdLst>
  <p:sldSz cx="12599988" cy="8640763"/>
  <p:notesSz cx="6797675" cy="9926638"/>
  <p:defaultTextStyle>
    <a:defPPr>
      <a:defRPr lang="en-US"/>
    </a:defPPr>
    <a:lvl1pPr algn="l" rtl="0" fontAlgn="base">
      <a:spcBef>
        <a:spcPct val="0"/>
      </a:spcBef>
      <a:spcAft>
        <a:spcPct val="0"/>
      </a:spcAft>
      <a:defRPr sz="2100" kern="1200">
        <a:solidFill>
          <a:schemeClr val="tx1"/>
        </a:solidFill>
        <a:latin typeface="Arial" charset="0"/>
        <a:ea typeface="+mn-ea"/>
        <a:cs typeface="Arial" charset="0"/>
      </a:defRPr>
    </a:lvl1pPr>
    <a:lvl2pPr marL="477838" indent="-20638" algn="l" rtl="0" fontAlgn="base">
      <a:spcBef>
        <a:spcPct val="0"/>
      </a:spcBef>
      <a:spcAft>
        <a:spcPct val="0"/>
      </a:spcAft>
      <a:defRPr sz="2100" kern="1200">
        <a:solidFill>
          <a:schemeClr val="tx1"/>
        </a:solidFill>
        <a:latin typeface="Arial" charset="0"/>
        <a:ea typeface="+mn-ea"/>
        <a:cs typeface="Arial" charset="0"/>
      </a:defRPr>
    </a:lvl2pPr>
    <a:lvl3pPr marL="957263" indent="-42863" algn="l" rtl="0" fontAlgn="base">
      <a:spcBef>
        <a:spcPct val="0"/>
      </a:spcBef>
      <a:spcAft>
        <a:spcPct val="0"/>
      </a:spcAft>
      <a:defRPr sz="2100" kern="1200">
        <a:solidFill>
          <a:schemeClr val="tx1"/>
        </a:solidFill>
        <a:latin typeface="Arial" charset="0"/>
        <a:ea typeface="+mn-ea"/>
        <a:cs typeface="Arial" charset="0"/>
      </a:defRPr>
    </a:lvl3pPr>
    <a:lvl4pPr marL="1436688" indent="-65088" algn="l" rtl="0" fontAlgn="base">
      <a:spcBef>
        <a:spcPct val="0"/>
      </a:spcBef>
      <a:spcAft>
        <a:spcPct val="0"/>
      </a:spcAft>
      <a:defRPr sz="2100" kern="1200">
        <a:solidFill>
          <a:schemeClr val="tx1"/>
        </a:solidFill>
        <a:latin typeface="Arial" charset="0"/>
        <a:ea typeface="+mn-ea"/>
        <a:cs typeface="Arial" charset="0"/>
      </a:defRPr>
    </a:lvl4pPr>
    <a:lvl5pPr marL="1916113" indent="-87313" algn="l" rtl="0" fontAlgn="base">
      <a:spcBef>
        <a:spcPct val="0"/>
      </a:spcBef>
      <a:spcAft>
        <a:spcPct val="0"/>
      </a:spcAft>
      <a:defRPr sz="2100" kern="1200">
        <a:solidFill>
          <a:schemeClr val="tx1"/>
        </a:solidFill>
        <a:latin typeface="Arial" charset="0"/>
        <a:ea typeface="+mn-ea"/>
        <a:cs typeface="Arial" charset="0"/>
      </a:defRPr>
    </a:lvl5pPr>
    <a:lvl6pPr marL="2286000" algn="l" defTabSz="914400" rtl="0" eaLnBrk="1" latinLnBrk="0" hangingPunct="1">
      <a:defRPr sz="2100" kern="1200">
        <a:solidFill>
          <a:schemeClr val="tx1"/>
        </a:solidFill>
        <a:latin typeface="Arial" charset="0"/>
        <a:ea typeface="+mn-ea"/>
        <a:cs typeface="Arial" charset="0"/>
      </a:defRPr>
    </a:lvl6pPr>
    <a:lvl7pPr marL="2743200" algn="l" defTabSz="914400" rtl="0" eaLnBrk="1" latinLnBrk="0" hangingPunct="1">
      <a:defRPr sz="2100" kern="1200">
        <a:solidFill>
          <a:schemeClr val="tx1"/>
        </a:solidFill>
        <a:latin typeface="Arial" charset="0"/>
        <a:ea typeface="+mn-ea"/>
        <a:cs typeface="Arial" charset="0"/>
      </a:defRPr>
    </a:lvl7pPr>
    <a:lvl8pPr marL="3200400" algn="l" defTabSz="914400" rtl="0" eaLnBrk="1" latinLnBrk="0" hangingPunct="1">
      <a:defRPr sz="2100" kern="1200">
        <a:solidFill>
          <a:schemeClr val="tx1"/>
        </a:solidFill>
        <a:latin typeface="Arial" charset="0"/>
        <a:ea typeface="+mn-ea"/>
        <a:cs typeface="Arial" charset="0"/>
      </a:defRPr>
    </a:lvl8pPr>
    <a:lvl9pPr marL="3657600" algn="l" defTabSz="914400" rtl="0" eaLnBrk="1" latinLnBrk="0" hangingPunct="1">
      <a:defRPr sz="21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vova"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EFF5FF"/>
    <a:srgbClr val="F7FAFF"/>
    <a:srgbClr val="CCECFF"/>
    <a:srgbClr val="1F4E79"/>
    <a:srgbClr val="00A1DE"/>
    <a:srgbClr val="72C7E7"/>
    <a:srgbClr val="0070C0"/>
    <a:srgbClr val="E7F5F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127" autoAdjust="0"/>
    <p:restoredTop sz="87209" autoAdjust="0"/>
  </p:normalViewPr>
  <p:slideViewPr>
    <p:cSldViewPr snapToGrid="0">
      <p:cViewPr varScale="1">
        <p:scale>
          <a:sx n="76" d="100"/>
          <a:sy n="76" d="100"/>
        </p:scale>
        <p:origin x="-102" y="-282"/>
      </p:cViewPr>
      <p:guideLst>
        <p:guide orient="horz" pos="476"/>
        <p:guide orient="horz" pos="839"/>
        <p:guide orient="horz" pos="5103"/>
        <p:guide orient="horz" pos="522"/>
        <p:guide orient="horz" pos="1950"/>
        <p:guide orient="horz" pos="1497"/>
        <p:guide pos="229"/>
        <p:guide pos="3878"/>
        <p:guide pos="4694"/>
        <p:guide pos="3288"/>
        <p:guide pos="7688"/>
        <p:guide pos="4150"/>
        <p:guide pos="16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53" d="100"/>
          <a:sy n="53" d="100"/>
        </p:scale>
        <p:origin x="-2580" y="-90"/>
      </p:cViewPr>
      <p:guideLst>
        <p:guide orient="horz" pos="3127"/>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6E543-D1E5-49FA-8209-021D517975D8}" type="doc">
      <dgm:prSet loTypeId="urn:microsoft.com/office/officeart/2005/8/layout/hProcess4" loCatId="process" qsTypeId="urn:microsoft.com/office/officeart/2005/8/quickstyle/simple1#1" qsCatId="simple" csTypeId="urn:microsoft.com/office/officeart/2005/8/colors/accent1_2#1" csCatId="accent1" phldr="1"/>
      <dgm:spPr/>
      <dgm:t>
        <a:bodyPr/>
        <a:lstStyle/>
        <a:p>
          <a:endParaRPr lang="ru-RU"/>
        </a:p>
      </dgm:t>
    </dgm:pt>
    <dgm:pt modelId="{437AB23B-13B0-4AE3-924E-BFAE5EAE00A9}">
      <dgm:prSet phldrT="[Текст]" custT="1">
        <dgm:style>
          <a:lnRef idx="3">
            <a:schemeClr val="lt1"/>
          </a:lnRef>
          <a:fillRef idx="1">
            <a:schemeClr val="accent1"/>
          </a:fillRef>
          <a:effectRef idx="1">
            <a:schemeClr val="accent1"/>
          </a:effectRef>
          <a:fontRef idx="minor">
            <a:schemeClr val="lt1"/>
          </a:fontRef>
        </dgm:style>
      </dgm:prSet>
      <dgm:spPr>
        <a:xfrm>
          <a:off x="820383"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dirty="0" smtClean="0">
              <a:solidFill>
                <a:sysClr val="window" lastClr="FFFFFF"/>
              </a:solidFill>
              <a:latin typeface="Arial Narrow" panose="020B0606020202030204" pitchFamily="34" charset="0"/>
              <a:ea typeface="+mn-ea"/>
              <a:cs typeface="Arial" panose="020B0604020202020204" pitchFamily="34" charset="0"/>
            </a:rPr>
            <a:t>Заемщик</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9F77678-62E8-4A19-A41A-E19A68EAA443}" type="parTrans" cxnId="{CF1C8B41-3EE3-49BA-87CA-7C17A5407209}">
      <dgm:prSet/>
      <dgm:spPr/>
      <dgm:t>
        <a:bodyPr/>
        <a:lstStyle/>
        <a:p>
          <a:endParaRPr lang="ru-RU">
            <a:latin typeface="Arial" panose="020B0604020202020204" pitchFamily="34" charset="0"/>
            <a:cs typeface="Arial" panose="020B0604020202020204" pitchFamily="34" charset="0"/>
          </a:endParaRPr>
        </a:p>
      </dgm:t>
    </dgm:pt>
    <dgm:pt modelId="{4DEF7991-DB3B-4EFB-B409-20A96B442569}" type="sibTrans" cxnId="{CF1C8B41-3EE3-49BA-87CA-7C17A5407209}">
      <dgm:prSet/>
      <dgm:spPr>
        <a:xfrm>
          <a:off x="1431323" y="1887774"/>
          <a:ext cx="1566254" cy="1566254"/>
        </a:xfrm>
        <a:prstGeom prst="leftCircularArrow">
          <a:avLst>
            <a:gd name="adj1" fmla="val 2877"/>
            <a:gd name="adj2" fmla="val 351808"/>
            <a:gd name="adj3" fmla="val 2127319"/>
            <a:gd name="adj4" fmla="val 9024489"/>
            <a:gd name="adj5" fmla="val 3357"/>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E214BA6D-6E14-4C83-A785-B4FF1581D05E}">
      <dgm:prSet phldrT="[Текст]" custT="1">
        <dgm:style>
          <a:lnRef idx="3">
            <a:schemeClr val="lt1"/>
          </a:lnRef>
          <a:fillRef idx="1">
            <a:schemeClr val="accent1"/>
          </a:fillRef>
          <a:effectRef idx="1">
            <a:schemeClr val="accent1"/>
          </a:effectRef>
          <a:fontRef idx="minor">
            <a:schemeClr val="lt1"/>
          </a:fontRef>
        </dgm:style>
      </dgm:prSet>
      <dgm:spPr>
        <a:xfrm>
          <a:off x="2701236" y="103048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Банк / Организация партнер</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31F2735-C458-4AA1-88E7-CD44B12E69A7}" type="parTrans" cxnId="{3CA67ACF-7279-4B62-AA0F-285F82224669}">
      <dgm:prSet/>
      <dgm:spPr/>
      <dgm:t>
        <a:bodyPr/>
        <a:lstStyle/>
        <a:p>
          <a:endParaRPr lang="ru-RU">
            <a:latin typeface="Arial" panose="020B0604020202020204" pitchFamily="34" charset="0"/>
            <a:cs typeface="Arial" panose="020B0604020202020204" pitchFamily="34" charset="0"/>
          </a:endParaRPr>
        </a:p>
      </dgm:t>
    </dgm:pt>
    <dgm:pt modelId="{19A2954C-5C74-4380-B53D-3134DFD2BD93}" type="sibTrans" cxnId="{3CA67ACF-7279-4B62-AA0F-285F82224669}">
      <dgm:prSet/>
      <dgm:spPr>
        <a:xfrm>
          <a:off x="3299270" y="559887"/>
          <a:ext cx="1764140" cy="1764140"/>
        </a:xfrm>
        <a:prstGeom prst="circularArrow">
          <a:avLst>
            <a:gd name="adj1" fmla="val 2555"/>
            <a:gd name="adj2" fmla="val 310003"/>
            <a:gd name="adj3" fmla="val 19514486"/>
            <a:gd name="adj4" fmla="val 12575511"/>
            <a:gd name="adj5" fmla="val 2980"/>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A911B4F7-8BC9-47D7-9642-A633630B2A46}">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кредита / займа</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8D5408A1-1638-4F9F-AA8B-CC4D59B50ACA}" type="par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EC37A6F-9EFF-487C-B57D-353931C1D383}" type="sib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BA94C8C-63E7-4819-9483-BDD6924D3746}">
      <dgm:prSet phldrT="[Текст]" custT="1">
        <dgm:style>
          <a:lnRef idx="3">
            <a:schemeClr val="lt1"/>
          </a:lnRef>
          <a:fillRef idx="1">
            <a:schemeClr val="accent1"/>
          </a:fillRef>
          <a:effectRef idx="1">
            <a:schemeClr val="accent1"/>
          </a:effectRef>
          <a:fontRef idx="minor">
            <a:schemeClr val="lt1"/>
          </a:fontRef>
        </dgm:style>
      </dgm:prSet>
      <dgm:spPr>
        <a:xfrm>
          <a:off x="4584915"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Участник НГС</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4F14D56A-292C-4BF3-8983-5BC9A05A7FFB}" type="par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45C901A8-7DD6-4DD3-B25E-FEE59C9B66D4}" type="sib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8A8884EC-BED0-4A5D-9FB1-F77856440A7A}">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Направляет пакет документов </a:t>
          </a:r>
          <a:r>
            <a:rPr lang="ru-RU" sz="16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Клиента Участнику НГС для </a:t>
          </a:r>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получения гарантии</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27D65953-E682-4B97-ACB4-A58EB1A1359A}" type="par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A4FD3ACB-92D8-44FF-B568-32BD884EDF42}" type="sib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60526FAA-63B2-4ADE-AAB0-F298E6F23F64}">
      <dgm:prSet phldrT="[Текст]" custT="1"/>
      <dgm:spPr>
        <a:xfrm>
          <a:off x="515375" y="1330940"/>
          <a:ext cx="1605196"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Обращается </a:t>
          </a:r>
          <a:r>
            <a:rPr lang="ru-RU" sz="16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в Банк/организацию партнер с </a:t>
          </a:r>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заявкой на получение кредита</a:t>
          </a:r>
          <a:endParaRPr lang="ru-RU" sz="15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003CB98F-C436-430F-8E2B-DFED7A3DE3CA}" type="parTrans" cxnId="{F3B1C539-6EB3-49AC-9439-6E0ACBED773E}">
      <dgm:prSet/>
      <dgm:spPr/>
      <dgm:t>
        <a:bodyPr/>
        <a:lstStyle/>
        <a:p>
          <a:endParaRPr lang="ru-RU"/>
        </a:p>
      </dgm:t>
    </dgm:pt>
    <dgm:pt modelId="{05924E85-815B-4F4E-9231-7F0B8C8D17BB}" type="sibTrans" cxnId="{F3B1C539-6EB3-49AC-9439-6E0ACBED773E}">
      <dgm:prSet/>
      <dgm:spPr/>
      <dgm:t>
        <a:bodyPr/>
        <a:lstStyle/>
        <a:p>
          <a:endParaRPr lang="ru-RU"/>
        </a:p>
      </dgm:t>
    </dgm:pt>
    <dgm:pt modelId="{63B2E526-0BFE-4FA5-A8D7-298406FAE965}">
      <dgm:prSet phldrT="[Текст]"/>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endParaRPr lang="ru-RU" sz="17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57A5F5D4-98C2-4C16-9F39-F6287D891ABE}" type="parTrans" cxnId="{15E9255D-F264-4FF3-A457-4FE4DFA7BC18}">
      <dgm:prSet/>
      <dgm:spPr/>
      <dgm:t>
        <a:bodyPr/>
        <a:lstStyle/>
        <a:p>
          <a:endParaRPr lang="ru-RU"/>
        </a:p>
      </dgm:t>
    </dgm:pt>
    <dgm:pt modelId="{1E4685F7-B719-48A5-8C55-EDBA33AD99D6}" type="sibTrans" cxnId="{15E9255D-F264-4FF3-A457-4FE4DFA7BC18}">
      <dgm:prSet/>
      <dgm:spPr/>
      <dgm:t>
        <a:bodyPr/>
        <a:lstStyle/>
        <a:p>
          <a:endParaRPr lang="ru-RU"/>
        </a:p>
      </dgm:t>
    </dgm:pt>
    <dgm:pt modelId="{01D23FA9-EC24-4459-84B6-F0EA42D78154}">
      <dgm:prSet phldrT="[Текст]" custT="1"/>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гарантии</a:t>
          </a:r>
          <a:endParaRPr lang="ru-RU" sz="17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1EAFB972-9367-44F6-B75E-CAD6F4A9855C}" type="parTrans" cxnId="{3EE9A413-4839-4763-919B-12467B3A636F}">
      <dgm:prSet/>
      <dgm:spPr/>
      <dgm:t>
        <a:bodyPr/>
        <a:lstStyle/>
        <a:p>
          <a:endParaRPr lang="ru-RU"/>
        </a:p>
      </dgm:t>
    </dgm:pt>
    <dgm:pt modelId="{FCF1BCA6-0B6D-40E7-A1D4-8FBB7ED152A2}" type="sibTrans" cxnId="{3EE9A413-4839-4763-919B-12467B3A636F}">
      <dgm:prSet/>
      <dgm:spPr/>
      <dgm:t>
        <a:bodyPr/>
        <a:lstStyle/>
        <a:p>
          <a:endParaRPr lang="ru-RU"/>
        </a:p>
      </dgm:t>
    </dgm:pt>
    <dgm:pt modelId="{625D5B61-73EB-4687-B366-E6F70F0FDF74}" type="pres">
      <dgm:prSet presAssocID="{AED6E543-D1E5-49FA-8209-021D517975D8}" presName="Name0" presStyleCnt="0">
        <dgm:presLayoutVars>
          <dgm:dir/>
          <dgm:animLvl val="lvl"/>
          <dgm:resizeHandles val="exact"/>
        </dgm:presLayoutVars>
      </dgm:prSet>
      <dgm:spPr/>
      <dgm:t>
        <a:bodyPr/>
        <a:lstStyle/>
        <a:p>
          <a:endParaRPr lang="ru-RU"/>
        </a:p>
      </dgm:t>
    </dgm:pt>
    <dgm:pt modelId="{6AB74C41-EE21-414F-B880-C91960AE5EC4}" type="pres">
      <dgm:prSet presAssocID="{AED6E543-D1E5-49FA-8209-021D517975D8}" presName="tSp" presStyleCnt="0"/>
      <dgm:spPr/>
    </dgm:pt>
    <dgm:pt modelId="{BC05A9D6-CA71-4512-9D58-2019022C136A}" type="pres">
      <dgm:prSet presAssocID="{AED6E543-D1E5-49FA-8209-021D517975D8}" presName="bSp" presStyleCnt="0"/>
      <dgm:spPr/>
    </dgm:pt>
    <dgm:pt modelId="{901CFE09-8308-4CB6-B42D-B87DA4DB62C7}" type="pres">
      <dgm:prSet presAssocID="{AED6E543-D1E5-49FA-8209-021D517975D8}" presName="process" presStyleCnt="0"/>
      <dgm:spPr/>
    </dgm:pt>
    <dgm:pt modelId="{574BB2E0-F6FB-4BB5-8728-33C0181856D8}" type="pres">
      <dgm:prSet presAssocID="{437AB23B-13B0-4AE3-924E-BFAE5EAE00A9}" presName="composite1" presStyleCnt="0"/>
      <dgm:spPr/>
    </dgm:pt>
    <dgm:pt modelId="{324361FE-5E04-4D56-84CD-3FBAD654CDE0}" type="pres">
      <dgm:prSet presAssocID="{437AB23B-13B0-4AE3-924E-BFAE5EAE00A9}" presName="dummyNode1" presStyleLbl="node1" presStyleIdx="0" presStyleCnt="3"/>
      <dgm:spPr/>
    </dgm:pt>
    <dgm:pt modelId="{358BADB0-A89A-48CE-B619-DA3839D44E0F}" type="pres">
      <dgm:prSet presAssocID="{437AB23B-13B0-4AE3-924E-BFAE5EAE00A9}" presName="childNode1" presStyleLbl="bgAcc1" presStyleIdx="0" presStyleCnt="3" custScaleX="102965" custScaleY="95173" custLinFactNeighborX="28441" custLinFactNeighborY="1114">
        <dgm:presLayoutVars>
          <dgm:bulletEnabled val="1"/>
        </dgm:presLayoutVars>
      </dgm:prSet>
      <dgm:spPr>
        <a:prstGeom prst="roundRect">
          <a:avLst>
            <a:gd name="adj" fmla="val 10000"/>
          </a:avLst>
        </a:prstGeom>
      </dgm:spPr>
      <dgm:t>
        <a:bodyPr/>
        <a:lstStyle/>
        <a:p>
          <a:endParaRPr lang="ru-RU"/>
        </a:p>
      </dgm:t>
    </dgm:pt>
    <dgm:pt modelId="{44CE7E4B-B570-41DA-97BE-9F7D5574F4E3}" type="pres">
      <dgm:prSet presAssocID="{437AB23B-13B0-4AE3-924E-BFAE5EAE00A9}" presName="childNode1tx" presStyleLbl="bgAcc1" presStyleIdx="0" presStyleCnt="3">
        <dgm:presLayoutVars>
          <dgm:bulletEnabled val="1"/>
        </dgm:presLayoutVars>
      </dgm:prSet>
      <dgm:spPr/>
      <dgm:t>
        <a:bodyPr/>
        <a:lstStyle/>
        <a:p>
          <a:endParaRPr lang="ru-RU"/>
        </a:p>
      </dgm:t>
    </dgm:pt>
    <dgm:pt modelId="{0FFF5994-F4E1-424D-B972-4AA99AE9B8C2}" type="pres">
      <dgm:prSet presAssocID="{437AB23B-13B0-4AE3-924E-BFAE5EAE00A9}" presName="parentNode1" presStyleLbl="node1" presStyleIdx="0" presStyleCnt="3" custLinFactNeighborX="25169" custLinFactNeighborY="-2280">
        <dgm:presLayoutVars>
          <dgm:chMax val="1"/>
          <dgm:bulletEnabled val="1"/>
        </dgm:presLayoutVars>
      </dgm:prSet>
      <dgm:spPr/>
      <dgm:t>
        <a:bodyPr/>
        <a:lstStyle/>
        <a:p>
          <a:endParaRPr lang="ru-RU"/>
        </a:p>
      </dgm:t>
    </dgm:pt>
    <dgm:pt modelId="{F268AAC0-5B1D-4FF2-A23A-A4120CB7760F}" type="pres">
      <dgm:prSet presAssocID="{437AB23B-13B0-4AE3-924E-BFAE5EAE00A9}" presName="connSite1" presStyleCnt="0"/>
      <dgm:spPr/>
    </dgm:pt>
    <dgm:pt modelId="{F827665D-69F4-4582-BEB2-A5794CA30A06}" type="pres">
      <dgm:prSet presAssocID="{4DEF7991-DB3B-4EFB-B409-20A96B442569}" presName="Name9" presStyleLbl="sibTrans2D1" presStyleIdx="0" presStyleCnt="2" custLinFactNeighborX="3197" custLinFactNeighborY="-11883"/>
      <dgm:spPr/>
      <dgm:t>
        <a:bodyPr/>
        <a:lstStyle/>
        <a:p>
          <a:endParaRPr lang="ru-RU"/>
        </a:p>
      </dgm:t>
    </dgm:pt>
    <dgm:pt modelId="{0FDFAFA8-BEF1-4EA4-AABF-56E29002ACCE}" type="pres">
      <dgm:prSet presAssocID="{E214BA6D-6E14-4C83-A785-B4FF1581D05E}" presName="composite2" presStyleCnt="0"/>
      <dgm:spPr/>
    </dgm:pt>
    <dgm:pt modelId="{1406CEDF-8E1C-46FB-9CFF-1DA3A113C7FE}" type="pres">
      <dgm:prSet presAssocID="{E214BA6D-6E14-4C83-A785-B4FF1581D05E}" presName="dummyNode2" presStyleLbl="node1" presStyleIdx="0" presStyleCnt="3"/>
      <dgm:spPr/>
    </dgm:pt>
    <dgm:pt modelId="{86DDBEE2-8B91-44ED-B629-4631F9E18A12}" type="pres">
      <dgm:prSet presAssocID="{E214BA6D-6E14-4C83-A785-B4FF1581D05E}" presName="childNode2" presStyleLbl="bgAcc1" presStyleIdx="1" presStyleCnt="3" custScaleX="159349" custLinFactNeighborX="9629">
        <dgm:presLayoutVars>
          <dgm:bulletEnabled val="1"/>
        </dgm:presLayoutVars>
      </dgm:prSet>
      <dgm:spPr/>
      <dgm:t>
        <a:bodyPr/>
        <a:lstStyle/>
        <a:p>
          <a:endParaRPr lang="ru-RU"/>
        </a:p>
      </dgm:t>
    </dgm:pt>
    <dgm:pt modelId="{7CE3F8E3-8C1C-421D-98A7-8FA69EF747B1}" type="pres">
      <dgm:prSet presAssocID="{E214BA6D-6E14-4C83-A785-B4FF1581D05E}" presName="childNode2tx" presStyleLbl="bgAcc1" presStyleIdx="1" presStyleCnt="3">
        <dgm:presLayoutVars>
          <dgm:bulletEnabled val="1"/>
        </dgm:presLayoutVars>
      </dgm:prSet>
      <dgm:spPr/>
      <dgm:t>
        <a:bodyPr/>
        <a:lstStyle/>
        <a:p>
          <a:endParaRPr lang="ru-RU"/>
        </a:p>
      </dgm:t>
    </dgm:pt>
    <dgm:pt modelId="{C18F92D0-DEF2-4832-8FA1-278D95B6B3A0}" type="pres">
      <dgm:prSet presAssocID="{E214BA6D-6E14-4C83-A785-B4FF1581D05E}" presName="parentNode2" presStyleLbl="node1" presStyleIdx="1" presStyleCnt="3" custScaleX="109607" custScaleY="133205" custLinFactNeighborX="20594">
        <dgm:presLayoutVars>
          <dgm:chMax val="0"/>
          <dgm:bulletEnabled val="1"/>
        </dgm:presLayoutVars>
      </dgm:prSet>
      <dgm:spPr/>
      <dgm:t>
        <a:bodyPr/>
        <a:lstStyle/>
        <a:p>
          <a:endParaRPr lang="ru-RU"/>
        </a:p>
      </dgm:t>
    </dgm:pt>
    <dgm:pt modelId="{DCDC6411-C29A-4982-8684-1D1BFC24E8FE}" type="pres">
      <dgm:prSet presAssocID="{E214BA6D-6E14-4C83-A785-B4FF1581D05E}" presName="connSite2" presStyleCnt="0"/>
      <dgm:spPr/>
    </dgm:pt>
    <dgm:pt modelId="{CDCAD455-EB6B-402B-B181-8BA63311810D}" type="pres">
      <dgm:prSet presAssocID="{19A2954C-5C74-4380-B53D-3134DFD2BD93}" presName="Name18" presStyleLbl="sibTrans2D1" presStyleIdx="1" presStyleCnt="2" custLinFactNeighborY="14000"/>
      <dgm:spPr/>
      <dgm:t>
        <a:bodyPr/>
        <a:lstStyle/>
        <a:p>
          <a:endParaRPr lang="ru-RU"/>
        </a:p>
      </dgm:t>
    </dgm:pt>
    <dgm:pt modelId="{F894E1F7-CE39-4E50-B696-64D75C9AA8FE}" type="pres">
      <dgm:prSet presAssocID="{4BA94C8C-63E7-4819-9483-BDD6924D3746}" presName="composite1" presStyleCnt="0"/>
      <dgm:spPr/>
    </dgm:pt>
    <dgm:pt modelId="{E1925DF0-50A4-41B2-A5A0-A320ADC8C4E2}" type="pres">
      <dgm:prSet presAssocID="{4BA94C8C-63E7-4819-9483-BDD6924D3746}" presName="dummyNode1" presStyleLbl="node1" presStyleIdx="1" presStyleCnt="3"/>
      <dgm:spPr/>
    </dgm:pt>
    <dgm:pt modelId="{F32D151A-7816-4D8F-AF44-C36440897AD6}" type="pres">
      <dgm:prSet presAssocID="{4BA94C8C-63E7-4819-9483-BDD6924D3746}" presName="childNode1" presStyleLbl="bgAcc1" presStyleIdx="2" presStyleCnt="3" custScaleX="92073" custLinFactNeighborX="7192" custLinFactNeighborY="4456">
        <dgm:presLayoutVars>
          <dgm:bulletEnabled val="1"/>
        </dgm:presLayoutVars>
      </dgm:prSet>
      <dgm:spPr/>
      <dgm:t>
        <a:bodyPr/>
        <a:lstStyle/>
        <a:p>
          <a:endParaRPr lang="ru-RU"/>
        </a:p>
      </dgm:t>
    </dgm:pt>
    <dgm:pt modelId="{1A5E6DB2-5944-4C01-A9F4-4A069AB36B67}" type="pres">
      <dgm:prSet presAssocID="{4BA94C8C-63E7-4819-9483-BDD6924D3746}" presName="childNode1tx" presStyleLbl="bgAcc1" presStyleIdx="2" presStyleCnt="3">
        <dgm:presLayoutVars>
          <dgm:bulletEnabled val="1"/>
        </dgm:presLayoutVars>
      </dgm:prSet>
      <dgm:spPr/>
      <dgm:t>
        <a:bodyPr/>
        <a:lstStyle/>
        <a:p>
          <a:endParaRPr lang="ru-RU"/>
        </a:p>
      </dgm:t>
    </dgm:pt>
    <dgm:pt modelId="{92BF8A00-5694-4464-90D9-1154141BC261}" type="pres">
      <dgm:prSet presAssocID="{4BA94C8C-63E7-4819-9483-BDD6924D3746}" presName="parentNode1" presStyleLbl="node1" presStyleIdx="2" presStyleCnt="3" custLinFactNeighborX="-637" custLinFactNeighborY="27774">
        <dgm:presLayoutVars>
          <dgm:chMax val="1"/>
          <dgm:bulletEnabled val="1"/>
        </dgm:presLayoutVars>
      </dgm:prSet>
      <dgm:spPr/>
      <dgm:t>
        <a:bodyPr/>
        <a:lstStyle/>
        <a:p>
          <a:endParaRPr lang="ru-RU"/>
        </a:p>
      </dgm:t>
    </dgm:pt>
    <dgm:pt modelId="{014686AA-5AC4-408F-9ACA-399D799902FE}" type="pres">
      <dgm:prSet presAssocID="{4BA94C8C-63E7-4819-9483-BDD6924D3746}" presName="connSite1" presStyleCnt="0"/>
      <dgm:spPr/>
    </dgm:pt>
  </dgm:ptLst>
  <dgm:cxnLst>
    <dgm:cxn modelId="{CAB8C65F-80BD-4F77-BAB1-263B314301EC}" type="presOf" srcId="{A911B4F7-8BC9-47D7-9642-A633630B2A46}" destId="{7CE3F8E3-8C1C-421D-98A7-8FA69EF747B1}" srcOrd="1" destOrd="0" presId="urn:microsoft.com/office/officeart/2005/8/layout/hProcess4"/>
    <dgm:cxn modelId="{FF952FDA-03BB-428A-A171-648B1548E607}" type="presOf" srcId="{01D23FA9-EC24-4459-84B6-F0EA42D78154}" destId="{1A5E6DB2-5944-4C01-A9F4-4A069AB36B67}" srcOrd="1" destOrd="1" presId="urn:microsoft.com/office/officeart/2005/8/layout/hProcess4"/>
    <dgm:cxn modelId="{9B38B6DE-04C6-4C12-ADCE-BBE11D2B3F4C}" srcId="{E214BA6D-6E14-4C83-A785-B4FF1581D05E}" destId="{A911B4F7-8BC9-47D7-9642-A633630B2A46}" srcOrd="0" destOrd="0" parTransId="{8D5408A1-1638-4F9F-AA8B-CC4D59B50ACA}" sibTransId="{4EC37A6F-9EFF-487C-B57D-353931C1D383}"/>
    <dgm:cxn modelId="{A3CD0832-9689-4028-BD60-CB681D6A04E9}" type="presOf" srcId="{63B2E526-0BFE-4FA5-A8D7-298406FAE965}" destId="{F32D151A-7816-4D8F-AF44-C36440897AD6}" srcOrd="0" destOrd="0" presId="urn:microsoft.com/office/officeart/2005/8/layout/hProcess4"/>
    <dgm:cxn modelId="{1501C540-B400-4C59-9DAC-D64FBE8A660C}" type="presOf" srcId="{4BA94C8C-63E7-4819-9483-BDD6924D3746}" destId="{92BF8A00-5694-4464-90D9-1154141BC261}" srcOrd="0" destOrd="0" presId="urn:microsoft.com/office/officeart/2005/8/layout/hProcess4"/>
    <dgm:cxn modelId="{73A16509-1765-4041-B0ED-4DF964645DA7}" type="presOf" srcId="{60526FAA-63B2-4ADE-AAB0-F298E6F23F64}" destId="{44CE7E4B-B570-41DA-97BE-9F7D5574F4E3}" srcOrd="1" destOrd="0" presId="urn:microsoft.com/office/officeart/2005/8/layout/hProcess4"/>
    <dgm:cxn modelId="{2E65FFDB-6336-4792-BA1D-060C7170E6FC}" type="presOf" srcId="{01D23FA9-EC24-4459-84B6-F0EA42D78154}" destId="{F32D151A-7816-4D8F-AF44-C36440897AD6}" srcOrd="0" destOrd="1" presId="urn:microsoft.com/office/officeart/2005/8/layout/hProcess4"/>
    <dgm:cxn modelId="{13AD084F-B97A-4653-B873-0E3BDE4672B1}" type="presOf" srcId="{437AB23B-13B0-4AE3-924E-BFAE5EAE00A9}" destId="{0FFF5994-F4E1-424D-B972-4AA99AE9B8C2}" srcOrd="0" destOrd="0" presId="urn:microsoft.com/office/officeart/2005/8/layout/hProcess4"/>
    <dgm:cxn modelId="{15E9255D-F264-4FF3-A457-4FE4DFA7BC18}" srcId="{4BA94C8C-63E7-4819-9483-BDD6924D3746}" destId="{63B2E526-0BFE-4FA5-A8D7-298406FAE965}" srcOrd="0" destOrd="0" parTransId="{57A5F5D4-98C2-4C16-9F39-F6287D891ABE}" sibTransId="{1E4685F7-B719-48A5-8C55-EDBA33AD99D6}"/>
    <dgm:cxn modelId="{32F6310B-9B6C-4F77-B7BC-F3C2A3B46007}" type="presOf" srcId="{8A8884EC-BED0-4A5D-9FB1-F77856440A7A}" destId="{86DDBEE2-8B91-44ED-B629-4631F9E18A12}" srcOrd="0" destOrd="1" presId="urn:microsoft.com/office/officeart/2005/8/layout/hProcess4"/>
    <dgm:cxn modelId="{3EE9A413-4839-4763-919B-12467B3A636F}" srcId="{4BA94C8C-63E7-4819-9483-BDD6924D3746}" destId="{01D23FA9-EC24-4459-84B6-F0EA42D78154}" srcOrd="1" destOrd="0" parTransId="{1EAFB972-9367-44F6-B75E-CAD6F4A9855C}" sibTransId="{FCF1BCA6-0B6D-40E7-A1D4-8FBB7ED152A2}"/>
    <dgm:cxn modelId="{C6284C04-F373-421D-B00C-951E83B91677}" type="presOf" srcId="{A911B4F7-8BC9-47D7-9642-A633630B2A46}" destId="{86DDBEE2-8B91-44ED-B629-4631F9E18A12}" srcOrd="0" destOrd="0" presId="urn:microsoft.com/office/officeart/2005/8/layout/hProcess4"/>
    <dgm:cxn modelId="{16AAB086-F2EE-4519-8B56-87BEF348903A}" srcId="{AED6E543-D1E5-49FA-8209-021D517975D8}" destId="{4BA94C8C-63E7-4819-9483-BDD6924D3746}" srcOrd="2" destOrd="0" parTransId="{4F14D56A-292C-4BF3-8983-5BC9A05A7FFB}" sibTransId="{45C901A8-7DD6-4DD3-B25E-FEE59C9B66D4}"/>
    <dgm:cxn modelId="{9B8F273A-7734-4F66-9B24-9C396369A824}" type="presOf" srcId="{60526FAA-63B2-4ADE-AAB0-F298E6F23F64}" destId="{358BADB0-A89A-48CE-B619-DA3839D44E0F}" srcOrd="0" destOrd="0" presId="urn:microsoft.com/office/officeart/2005/8/layout/hProcess4"/>
    <dgm:cxn modelId="{1277ADD3-18CB-4A79-A6A0-F531EAD63892}" type="presOf" srcId="{19A2954C-5C74-4380-B53D-3134DFD2BD93}" destId="{CDCAD455-EB6B-402B-B181-8BA63311810D}" srcOrd="0" destOrd="0" presId="urn:microsoft.com/office/officeart/2005/8/layout/hProcess4"/>
    <dgm:cxn modelId="{15B7F6F7-94F0-4A4C-AAAC-4EA87065D1FA}" type="presOf" srcId="{E214BA6D-6E14-4C83-A785-B4FF1581D05E}" destId="{C18F92D0-DEF2-4832-8FA1-278D95B6B3A0}" srcOrd="0" destOrd="0" presId="urn:microsoft.com/office/officeart/2005/8/layout/hProcess4"/>
    <dgm:cxn modelId="{EAC61BCB-91CF-458D-8DE6-B75F857D6322}" type="presOf" srcId="{4DEF7991-DB3B-4EFB-B409-20A96B442569}" destId="{F827665D-69F4-4582-BEB2-A5794CA30A06}" srcOrd="0" destOrd="0" presId="urn:microsoft.com/office/officeart/2005/8/layout/hProcess4"/>
    <dgm:cxn modelId="{3D0AB51B-E5C7-4247-A4E7-7062BAA385C2}" type="presOf" srcId="{63B2E526-0BFE-4FA5-A8D7-298406FAE965}" destId="{1A5E6DB2-5944-4C01-A9F4-4A069AB36B67}" srcOrd="1" destOrd="0" presId="urn:microsoft.com/office/officeart/2005/8/layout/hProcess4"/>
    <dgm:cxn modelId="{023C0A92-B3C0-45B9-8C86-AB829527B4BC}" srcId="{E214BA6D-6E14-4C83-A785-B4FF1581D05E}" destId="{8A8884EC-BED0-4A5D-9FB1-F77856440A7A}" srcOrd="1" destOrd="0" parTransId="{27D65953-E682-4B97-ACB4-A58EB1A1359A}" sibTransId="{A4FD3ACB-92D8-44FF-B568-32BD884EDF42}"/>
    <dgm:cxn modelId="{CF1C8B41-3EE3-49BA-87CA-7C17A5407209}" srcId="{AED6E543-D1E5-49FA-8209-021D517975D8}" destId="{437AB23B-13B0-4AE3-924E-BFAE5EAE00A9}" srcOrd="0" destOrd="0" parTransId="{39F77678-62E8-4A19-A41A-E19A68EAA443}" sibTransId="{4DEF7991-DB3B-4EFB-B409-20A96B442569}"/>
    <dgm:cxn modelId="{458F19E9-3288-4B1D-B6EB-B59DC6233E61}" type="presOf" srcId="{AED6E543-D1E5-49FA-8209-021D517975D8}" destId="{625D5B61-73EB-4687-B366-E6F70F0FDF74}" srcOrd="0" destOrd="0" presId="urn:microsoft.com/office/officeart/2005/8/layout/hProcess4"/>
    <dgm:cxn modelId="{3CA67ACF-7279-4B62-AA0F-285F82224669}" srcId="{AED6E543-D1E5-49FA-8209-021D517975D8}" destId="{E214BA6D-6E14-4C83-A785-B4FF1581D05E}" srcOrd="1" destOrd="0" parTransId="{331F2735-C458-4AA1-88E7-CD44B12E69A7}" sibTransId="{19A2954C-5C74-4380-B53D-3134DFD2BD93}"/>
    <dgm:cxn modelId="{F3B1C539-6EB3-49AC-9439-6E0ACBED773E}" srcId="{437AB23B-13B0-4AE3-924E-BFAE5EAE00A9}" destId="{60526FAA-63B2-4ADE-AAB0-F298E6F23F64}" srcOrd="0" destOrd="0" parTransId="{003CB98F-C436-430F-8E2B-DFED7A3DE3CA}" sibTransId="{05924E85-815B-4F4E-9231-7F0B8C8D17BB}"/>
    <dgm:cxn modelId="{D0450FDA-BC76-47C2-988D-45F9EB26A779}" type="presOf" srcId="{8A8884EC-BED0-4A5D-9FB1-F77856440A7A}" destId="{7CE3F8E3-8C1C-421D-98A7-8FA69EF747B1}" srcOrd="1" destOrd="1" presId="urn:microsoft.com/office/officeart/2005/8/layout/hProcess4"/>
    <dgm:cxn modelId="{147E48B3-5186-48AD-ACF9-917346AA255A}" type="presParOf" srcId="{625D5B61-73EB-4687-B366-E6F70F0FDF74}" destId="{6AB74C41-EE21-414F-B880-C91960AE5EC4}" srcOrd="0" destOrd="0" presId="urn:microsoft.com/office/officeart/2005/8/layout/hProcess4"/>
    <dgm:cxn modelId="{46A04AB2-4E9A-4F53-92CB-093223AE9F1B}" type="presParOf" srcId="{625D5B61-73EB-4687-B366-E6F70F0FDF74}" destId="{BC05A9D6-CA71-4512-9D58-2019022C136A}" srcOrd="1" destOrd="0" presId="urn:microsoft.com/office/officeart/2005/8/layout/hProcess4"/>
    <dgm:cxn modelId="{0ED9E5B0-2868-435B-AC52-2308EE60F069}" type="presParOf" srcId="{625D5B61-73EB-4687-B366-E6F70F0FDF74}" destId="{901CFE09-8308-4CB6-B42D-B87DA4DB62C7}" srcOrd="2" destOrd="0" presId="urn:microsoft.com/office/officeart/2005/8/layout/hProcess4"/>
    <dgm:cxn modelId="{E84663C9-B058-4D2C-A340-B9721BBB242D}" type="presParOf" srcId="{901CFE09-8308-4CB6-B42D-B87DA4DB62C7}" destId="{574BB2E0-F6FB-4BB5-8728-33C0181856D8}" srcOrd="0" destOrd="0" presId="urn:microsoft.com/office/officeart/2005/8/layout/hProcess4"/>
    <dgm:cxn modelId="{A679F199-7016-4621-9E84-1313BDD2B8BE}" type="presParOf" srcId="{574BB2E0-F6FB-4BB5-8728-33C0181856D8}" destId="{324361FE-5E04-4D56-84CD-3FBAD654CDE0}" srcOrd="0" destOrd="0" presId="urn:microsoft.com/office/officeart/2005/8/layout/hProcess4"/>
    <dgm:cxn modelId="{94689B40-D694-42F6-8523-D516019C9F39}" type="presParOf" srcId="{574BB2E0-F6FB-4BB5-8728-33C0181856D8}" destId="{358BADB0-A89A-48CE-B619-DA3839D44E0F}" srcOrd="1" destOrd="0" presId="urn:microsoft.com/office/officeart/2005/8/layout/hProcess4"/>
    <dgm:cxn modelId="{1DB85FE2-AB0F-4069-952D-8411F8A40E1D}" type="presParOf" srcId="{574BB2E0-F6FB-4BB5-8728-33C0181856D8}" destId="{44CE7E4B-B570-41DA-97BE-9F7D5574F4E3}" srcOrd="2" destOrd="0" presId="urn:microsoft.com/office/officeart/2005/8/layout/hProcess4"/>
    <dgm:cxn modelId="{7A8E8673-D68F-4609-A9DF-184A5583041C}" type="presParOf" srcId="{574BB2E0-F6FB-4BB5-8728-33C0181856D8}" destId="{0FFF5994-F4E1-424D-B972-4AA99AE9B8C2}" srcOrd="3" destOrd="0" presId="urn:microsoft.com/office/officeart/2005/8/layout/hProcess4"/>
    <dgm:cxn modelId="{38973EEE-F71B-4431-945A-0341A1B7A3F2}" type="presParOf" srcId="{574BB2E0-F6FB-4BB5-8728-33C0181856D8}" destId="{F268AAC0-5B1D-4FF2-A23A-A4120CB7760F}" srcOrd="4" destOrd="0" presId="urn:microsoft.com/office/officeart/2005/8/layout/hProcess4"/>
    <dgm:cxn modelId="{C2B38A50-990A-4EB1-A3A3-1C07C8F9065C}" type="presParOf" srcId="{901CFE09-8308-4CB6-B42D-B87DA4DB62C7}" destId="{F827665D-69F4-4582-BEB2-A5794CA30A06}" srcOrd="1" destOrd="0" presId="urn:microsoft.com/office/officeart/2005/8/layout/hProcess4"/>
    <dgm:cxn modelId="{5A2DC437-786D-49E0-85B4-0859553912D7}" type="presParOf" srcId="{901CFE09-8308-4CB6-B42D-B87DA4DB62C7}" destId="{0FDFAFA8-BEF1-4EA4-AABF-56E29002ACCE}" srcOrd="2" destOrd="0" presId="urn:microsoft.com/office/officeart/2005/8/layout/hProcess4"/>
    <dgm:cxn modelId="{F81F95AD-8830-482B-83A1-00B49767600A}" type="presParOf" srcId="{0FDFAFA8-BEF1-4EA4-AABF-56E29002ACCE}" destId="{1406CEDF-8E1C-46FB-9CFF-1DA3A113C7FE}" srcOrd="0" destOrd="0" presId="urn:microsoft.com/office/officeart/2005/8/layout/hProcess4"/>
    <dgm:cxn modelId="{3C67AEE3-F471-492E-B03F-610EB52E768F}" type="presParOf" srcId="{0FDFAFA8-BEF1-4EA4-AABF-56E29002ACCE}" destId="{86DDBEE2-8B91-44ED-B629-4631F9E18A12}" srcOrd="1" destOrd="0" presId="urn:microsoft.com/office/officeart/2005/8/layout/hProcess4"/>
    <dgm:cxn modelId="{01E996E0-1E2B-4E71-9695-D797C3493935}" type="presParOf" srcId="{0FDFAFA8-BEF1-4EA4-AABF-56E29002ACCE}" destId="{7CE3F8E3-8C1C-421D-98A7-8FA69EF747B1}" srcOrd="2" destOrd="0" presId="urn:microsoft.com/office/officeart/2005/8/layout/hProcess4"/>
    <dgm:cxn modelId="{7AC910AD-9EF3-4E3E-B310-C43D5FE927AC}" type="presParOf" srcId="{0FDFAFA8-BEF1-4EA4-AABF-56E29002ACCE}" destId="{C18F92D0-DEF2-4832-8FA1-278D95B6B3A0}" srcOrd="3" destOrd="0" presId="urn:microsoft.com/office/officeart/2005/8/layout/hProcess4"/>
    <dgm:cxn modelId="{A657B56C-432F-433D-A8E2-507EB5431802}" type="presParOf" srcId="{0FDFAFA8-BEF1-4EA4-AABF-56E29002ACCE}" destId="{DCDC6411-C29A-4982-8684-1D1BFC24E8FE}" srcOrd="4" destOrd="0" presId="urn:microsoft.com/office/officeart/2005/8/layout/hProcess4"/>
    <dgm:cxn modelId="{A62DFE8F-BC13-4A9F-B325-5E292ED56AE3}" type="presParOf" srcId="{901CFE09-8308-4CB6-B42D-B87DA4DB62C7}" destId="{CDCAD455-EB6B-402B-B181-8BA63311810D}" srcOrd="3" destOrd="0" presId="urn:microsoft.com/office/officeart/2005/8/layout/hProcess4"/>
    <dgm:cxn modelId="{2F2056A6-AC7F-4B05-AAFB-920B0C219106}" type="presParOf" srcId="{901CFE09-8308-4CB6-B42D-B87DA4DB62C7}" destId="{F894E1F7-CE39-4E50-B696-64D75C9AA8FE}" srcOrd="4" destOrd="0" presId="urn:microsoft.com/office/officeart/2005/8/layout/hProcess4"/>
    <dgm:cxn modelId="{CF25E489-A262-4BE4-B54F-57E1DC1AC643}" type="presParOf" srcId="{F894E1F7-CE39-4E50-B696-64D75C9AA8FE}" destId="{E1925DF0-50A4-41B2-A5A0-A320ADC8C4E2}" srcOrd="0" destOrd="0" presId="urn:microsoft.com/office/officeart/2005/8/layout/hProcess4"/>
    <dgm:cxn modelId="{3B016C72-CF43-4D1C-A403-CEA6A632A4AF}" type="presParOf" srcId="{F894E1F7-CE39-4E50-B696-64D75C9AA8FE}" destId="{F32D151A-7816-4D8F-AF44-C36440897AD6}" srcOrd="1" destOrd="0" presId="urn:microsoft.com/office/officeart/2005/8/layout/hProcess4"/>
    <dgm:cxn modelId="{69C628A7-EAB2-4822-AFB7-6C86A2115D4A}" type="presParOf" srcId="{F894E1F7-CE39-4E50-B696-64D75C9AA8FE}" destId="{1A5E6DB2-5944-4C01-A9F4-4A069AB36B67}" srcOrd="2" destOrd="0" presId="urn:microsoft.com/office/officeart/2005/8/layout/hProcess4"/>
    <dgm:cxn modelId="{61EDF9CB-8C96-4AAE-9479-8B3A4C5434A9}" type="presParOf" srcId="{F894E1F7-CE39-4E50-B696-64D75C9AA8FE}" destId="{92BF8A00-5694-4464-90D9-1154141BC261}" srcOrd="3" destOrd="0" presId="urn:microsoft.com/office/officeart/2005/8/layout/hProcess4"/>
    <dgm:cxn modelId="{017AE39D-00AD-4F82-8B20-974A98F36E1A}" type="presParOf" srcId="{F894E1F7-CE39-4E50-B696-64D75C9AA8FE}" destId="{014686AA-5AC4-408F-9ACA-399D799902FE}" srcOrd="4" destOrd="0" presId="urn:microsoft.com/office/officeart/2005/8/layout/hProcess4"/>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6400" cy="496888"/>
          </a:xfrm>
          <a:prstGeom prst="rect">
            <a:avLst/>
          </a:prstGeom>
          <a:noFill/>
          <a:ln w="9525">
            <a:noFill/>
            <a:miter lim="800000"/>
            <a:headEnd/>
            <a:tailEnd/>
          </a:ln>
        </p:spPr>
        <p:txBody>
          <a:bodyPr vert="horz" wrap="square" lIns="62650" tIns="31327" rIns="62650" bIns="31327" numCol="1" anchor="t" anchorCtr="0" compatLnSpc="1">
            <a:prstTxWarp prst="textNoShape">
              <a:avLst/>
            </a:prstTxWarp>
          </a:bodyPr>
          <a:lstStyle>
            <a:lvl1pPr defTabSz="627065">
              <a:defRPr sz="800" dirty="0">
                <a:latin typeface="Arial" pitchFamily="34" charset="0"/>
                <a:cs typeface="Arial" pitchFamily="34" charset="0"/>
              </a:defRPr>
            </a:lvl1pPr>
          </a:lstStyle>
          <a:p>
            <a:pPr>
              <a:defRPr/>
            </a:pPr>
            <a:endParaRPr lang="en-GB"/>
          </a:p>
        </p:txBody>
      </p:sp>
      <p:sp>
        <p:nvSpPr>
          <p:cNvPr id="3" name="Date Placeholder 2"/>
          <p:cNvSpPr>
            <a:spLocks noGrp="1"/>
          </p:cNvSpPr>
          <p:nvPr>
            <p:ph type="dt" sz="quarter" idx="1"/>
          </p:nvPr>
        </p:nvSpPr>
        <p:spPr bwMode="auto">
          <a:xfrm>
            <a:off x="3851275" y="0"/>
            <a:ext cx="2944813" cy="496888"/>
          </a:xfrm>
          <a:prstGeom prst="rect">
            <a:avLst/>
          </a:prstGeom>
          <a:noFill/>
          <a:ln w="9525">
            <a:noFill/>
            <a:miter lim="800000"/>
            <a:headEnd/>
            <a:tailEnd/>
          </a:ln>
        </p:spPr>
        <p:txBody>
          <a:bodyPr vert="horz" wrap="square" lIns="62650" tIns="31327" rIns="62650" bIns="31327" numCol="1" anchor="t" anchorCtr="0" compatLnSpc="1">
            <a:prstTxWarp prst="textNoShape">
              <a:avLst/>
            </a:prstTxWarp>
          </a:bodyPr>
          <a:lstStyle>
            <a:lvl1pPr algn="r" defTabSz="627065">
              <a:defRPr sz="800">
                <a:latin typeface="Arial" pitchFamily="34" charset="0"/>
                <a:cs typeface="Arial" pitchFamily="34" charset="0"/>
              </a:defRPr>
            </a:lvl1pPr>
          </a:lstStyle>
          <a:p>
            <a:pPr>
              <a:defRPr/>
            </a:pPr>
            <a:fld id="{89B21CB6-1CEB-4084-BCE0-C2AF6110336C}" type="datetimeFigureOut">
              <a:rPr lang="en-US"/>
              <a:pPr>
                <a:defRPr/>
              </a:pPr>
              <a:t>12/11/2017</a:t>
            </a:fld>
            <a:endParaRPr lang="en-GB" dirty="0"/>
          </a:p>
        </p:txBody>
      </p:sp>
      <p:sp>
        <p:nvSpPr>
          <p:cNvPr id="4" name="Footer Placeholder 3"/>
          <p:cNvSpPr>
            <a:spLocks noGrp="1"/>
          </p:cNvSpPr>
          <p:nvPr>
            <p:ph type="ftr" sz="quarter" idx="2"/>
          </p:nvPr>
        </p:nvSpPr>
        <p:spPr bwMode="auto">
          <a:xfrm>
            <a:off x="0" y="9428163"/>
            <a:ext cx="2946400" cy="496887"/>
          </a:xfrm>
          <a:prstGeom prst="rect">
            <a:avLst/>
          </a:prstGeom>
          <a:noFill/>
          <a:ln w="9525">
            <a:noFill/>
            <a:miter lim="800000"/>
            <a:headEnd/>
            <a:tailEnd/>
          </a:ln>
        </p:spPr>
        <p:txBody>
          <a:bodyPr vert="horz" wrap="square" lIns="62650" tIns="31327" rIns="62650" bIns="31327" numCol="1" anchor="b" anchorCtr="0" compatLnSpc="1">
            <a:prstTxWarp prst="textNoShape">
              <a:avLst/>
            </a:prstTxWarp>
          </a:bodyPr>
          <a:lstStyle>
            <a:lvl1pPr defTabSz="627065">
              <a:defRPr sz="800" dirty="0">
                <a:latin typeface="Arial" pitchFamily="34" charset="0"/>
                <a:cs typeface="Arial" pitchFamily="34" charset="0"/>
              </a:defRPr>
            </a:lvl1pPr>
          </a:lstStyle>
          <a:p>
            <a:pPr>
              <a:defRPr/>
            </a:pPr>
            <a:endParaRPr lang="en-GB"/>
          </a:p>
        </p:txBody>
      </p:sp>
      <p:sp>
        <p:nvSpPr>
          <p:cNvPr id="5" name="Slide Number Placeholder 4"/>
          <p:cNvSpPr>
            <a:spLocks noGrp="1"/>
          </p:cNvSpPr>
          <p:nvPr>
            <p:ph type="sldNum" sz="quarter" idx="3"/>
          </p:nvPr>
        </p:nvSpPr>
        <p:spPr bwMode="auto">
          <a:xfrm>
            <a:off x="3851275" y="9428163"/>
            <a:ext cx="2944813" cy="496887"/>
          </a:xfrm>
          <a:prstGeom prst="rect">
            <a:avLst/>
          </a:prstGeom>
          <a:noFill/>
          <a:ln w="9525">
            <a:noFill/>
            <a:miter lim="800000"/>
            <a:headEnd/>
            <a:tailEnd/>
          </a:ln>
        </p:spPr>
        <p:txBody>
          <a:bodyPr vert="horz" wrap="square" lIns="62650" tIns="31327" rIns="62650" bIns="31327" numCol="1" anchor="b" anchorCtr="0" compatLnSpc="1">
            <a:prstTxWarp prst="textNoShape">
              <a:avLst/>
            </a:prstTxWarp>
          </a:bodyPr>
          <a:lstStyle>
            <a:lvl1pPr algn="r" defTabSz="627065">
              <a:defRPr sz="800">
                <a:latin typeface="Arial" pitchFamily="34" charset="0"/>
                <a:cs typeface="Arial" pitchFamily="34" charset="0"/>
              </a:defRPr>
            </a:lvl1pPr>
          </a:lstStyle>
          <a:p>
            <a:pPr>
              <a:defRPr/>
            </a:pPr>
            <a:fld id="{BDF4DF5D-6F54-457E-933C-6492E6256EB8}" type="slidenum">
              <a:rPr lang="en-GB"/>
              <a:pPr>
                <a:defRPr/>
              </a:pPr>
              <a:t>‹#›</a:t>
            </a:fld>
            <a:endParaRPr lang="en-GB"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6400" cy="496888"/>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lvl1pPr defTabSz="627065">
              <a:defRPr sz="1100" dirty="0">
                <a:latin typeface="Calibri" pitchFamily="34" charset="0"/>
                <a:cs typeface="Arial" pitchFamily="34" charset="0"/>
              </a:defRPr>
            </a:lvl1pPr>
          </a:lstStyle>
          <a:p>
            <a:pPr>
              <a:defRPr/>
            </a:pPr>
            <a:endParaRPr lang="en-GB"/>
          </a:p>
        </p:txBody>
      </p:sp>
      <p:sp>
        <p:nvSpPr>
          <p:cNvPr id="3" name="Date Placeholder 2"/>
          <p:cNvSpPr>
            <a:spLocks noGrp="1"/>
          </p:cNvSpPr>
          <p:nvPr>
            <p:ph type="dt" idx="1"/>
          </p:nvPr>
        </p:nvSpPr>
        <p:spPr bwMode="auto">
          <a:xfrm>
            <a:off x="3851275" y="0"/>
            <a:ext cx="2944813" cy="496888"/>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lvl1pPr algn="r" defTabSz="627065">
              <a:defRPr sz="1100">
                <a:latin typeface="Calibri" pitchFamily="34" charset="0"/>
                <a:cs typeface="Arial" pitchFamily="34" charset="0"/>
              </a:defRPr>
            </a:lvl1pPr>
          </a:lstStyle>
          <a:p>
            <a:pPr>
              <a:defRPr/>
            </a:pPr>
            <a:fld id="{703A4A64-54B7-489E-8DD8-9EB29DA2D9FC}" type="datetimeFigureOut">
              <a:rPr lang="en-US"/>
              <a:pPr>
                <a:defRPr/>
              </a:pPr>
              <a:t>12/11/2017</a:t>
            </a:fld>
            <a:endParaRPr lang="en-GB" dirty="0"/>
          </a:p>
        </p:txBody>
      </p:sp>
      <p:sp>
        <p:nvSpPr>
          <p:cNvPr id="4" name="Slide Image Placeholder 3"/>
          <p:cNvSpPr>
            <a:spLocks noGrp="1" noRot="1" noChangeAspect="1"/>
          </p:cNvSpPr>
          <p:nvPr>
            <p:ph type="sldImg" idx="2"/>
          </p:nvPr>
        </p:nvSpPr>
        <p:spPr>
          <a:xfrm>
            <a:off x="685800" y="744538"/>
            <a:ext cx="5427663" cy="3722687"/>
          </a:xfrm>
          <a:prstGeom prst="rect">
            <a:avLst/>
          </a:prstGeom>
          <a:noFill/>
          <a:ln w="12700">
            <a:solidFill>
              <a:prstClr val="black"/>
            </a:solidFill>
          </a:ln>
        </p:spPr>
        <p:txBody>
          <a:bodyPr vert="horz" lIns="137648" tIns="68827" rIns="137648" bIns="68827" rtlCol="0" anchor="ctr"/>
          <a:lstStyle/>
          <a:p>
            <a:pPr lvl="0"/>
            <a:endParaRPr lang="en-GB" noProof="0" dirty="0"/>
          </a:p>
        </p:txBody>
      </p:sp>
      <p:sp>
        <p:nvSpPr>
          <p:cNvPr id="5" name="Notes Placeholder 4"/>
          <p:cNvSpPr>
            <a:spLocks noGrp="1"/>
          </p:cNvSpPr>
          <p:nvPr>
            <p:ph type="body" sz="quarter" idx="3"/>
          </p:nvPr>
        </p:nvSpPr>
        <p:spPr bwMode="auto">
          <a:xfrm>
            <a:off x="679450" y="4714875"/>
            <a:ext cx="5438775" cy="4467225"/>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endParaRPr lang="en-GB" noProof="0" smtClean="0"/>
          </a:p>
        </p:txBody>
      </p:sp>
      <p:sp>
        <p:nvSpPr>
          <p:cNvPr id="6" name="Footer Placeholder 5"/>
          <p:cNvSpPr>
            <a:spLocks noGrp="1"/>
          </p:cNvSpPr>
          <p:nvPr>
            <p:ph type="ftr" sz="quarter" idx="4"/>
          </p:nvPr>
        </p:nvSpPr>
        <p:spPr bwMode="auto">
          <a:xfrm>
            <a:off x="0" y="9428163"/>
            <a:ext cx="2946400" cy="496887"/>
          </a:xfrm>
          <a:prstGeom prst="rect">
            <a:avLst/>
          </a:prstGeom>
          <a:noFill/>
          <a:ln w="9525">
            <a:noFill/>
            <a:miter lim="800000"/>
            <a:headEnd/>
            <a:tailEnd/>
          </a:ln>
        </p:spPr>
        <p:txBody>
          <a:bodyPr vert="horz" wrap="square" lIns="95516" tIns="47759" rIns="95516" bIns="47759" numCol="1" anchor="b" anchorCtr="0" compatLnSpc="1">
            <a:prstTxWarp prst="textNoShape">
              <a:avLst/>
            </a:prstTxWarp>
          </a:bodyPr>
          <a:lstStyle>
            <a:lvl1pPr defTabSz="627065">
              <a:defRPr sz="1100" dirty="0">
                <a:latin typeface="Calibri" pitchFamily="34" charset="0"/>
                <a:cs typeface="Arial" pitchFamily="34" charset="0"/>
              </a:defRPr>
            </a:lvl1pPr>
          </a:lstStyle>
          <a:p>
            <a:pPr>
              <a:defRPr/>
            </a:pPr>
            <a:endParaRPr lang="en-GB"/>
          </a:p>
        </p:txBody>
      </p:sp>
      <p:sp>
        <p:nvSpPr>
          <p:cNvPr id="7" name="Slide Number Placeholder 6"/>
          <p:cNvSpPr>
            <a:spLocks noGrp="1"/>
          </p:cNvSpPr>
          <p:nvPr>
            <p:ph type="sldNum" sz="quarter" idx="5"/>
          </p:nvPr>
        </p:nvSpPr>
        <p:spPr bwMode="auto">
          <a:xfrm>
            <a:off x="3851275" y="9428163"/>
            <a:ext cx="2944813" cy="496887"/>
          </a:xfrm>
          <a:prstGeom prst="rect">
            <a:avLst/>
          </a:prstGeom>
          <a:noFill/>
          <a:ln w="9525">
            <a:noFill/>
            <a:miter lim="800000"/>
            <a:headEnd/>
            <a:tailEnd/>
          </a:ln>
        </p:spPr>
        <p:txBody>
          <a:bodyPr vert="horz" wrap="square" lIns="95516" tIns="47759" rIns="95516" bIns="47759" numCol="1" anchor="b" anchorCtr="0" compatLnSpc="1">
            <a:prstTxWarp prst="textNoShape">
              <a:avLst/>
            </a:prstTxWarp>
          </a:bodyPr>
          <a:lstStyle>
            <a:lvl1pPr algn="r" defTabSz="627065">
              <a:defRPr sz="1100">
                <a:latin typeface="Calibri" pitchFamily="34" charset="0"/>
                <a:cs typeface="Arial" pitchFamily="34" charset="0"/>
              </a:defRPr>
            </a:lvl1pPr>
          </a:lstStyle>
          <a:p>
            <a:pPr>
              <a:defRPr/>
            </a:pPr>
            <a:fld id="{1A7D4DB8-1BEA-49C3-8D1C-A351369AC754}" type="slidenum">
              <a:rPr lang="en-GB"/>
              <a:pPr>
                <a:defRPr/>
              </a:pPr>
              <a:t>‹#›</a:t>
            </a:fld>
            <a:endParaRPr lang="en-GB"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395957" algn="l" defTabSz="958383" rtl="0" eaLnBrk="1" latinLnBrk="0" hangingPunct="1">
      <a:defRPr sz="1227" kern="1200">
        <a:solidFill>
          <a:schemeClr val="tx1"/>
        </a:solidFill>
        <a:latin typeface="+mn-lt"/>
        <a:ea typeface="+mn-ea"/>
        <a:cs typeface="+mn-cs"/>
      </a:defRPr>
    </a:lvl6pPr>
    <a:lvl7pPr marL="2875148" algn="l" defTabSz="958383" rtl="0" eaLnBrk="1" latinLnBrk="0" hangingPunct="1">
      <a:defRPr sz="1227" kern="1200">
        <a:solidFill>
          <a:schemeClr val="tx1"/>
        </a:solidFill>
        <a:latin typeface="+mn-lt"/>
        <a:ea typeface="+mn-ea"/>
        <a:cs typeface="+mn-cs"/>
      </a:defRPr>
    </a:lvl7pPr>
    <a:lvl8pPr marL="3354339" algn="l" defTabSz="958383" rtl="0" eaLnBrk="1" latinLnBrk="0" hangingPunct="1">
      <a:defRPr sz="1227" kern="1200">
        <a:solidFill>
          <a:schemeClr val="tx1"/>
        </a:solidFill>
        <a:latin typeface="+mn-lt"/>
        <a:ea typeface="+mn-ea"/>
        <a:cs typeface="+mn-cs"/>
      </a:defRPr>
    </a:lvl8pPr>
    <a:lvl9pPr marL="3833531" algn="l" defTabSz="958383" rtl="0" eaLnBrk="1" latinLnBrk="0" hangingPunct="1">
      <a:defRPr sz="122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71991" tIns="35995" rIns="71991" bIns="35995">
            <a:normAutofit/>
          </a:bodyPr>
          <a:lstStyle/>
          <a:p>
            <a:pPr>
              <a:defRPr/>
            </a:pPr>
            <a:endParaRPr sz="1227"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a:defRPr/>
            </a:pPr>
            <a:endParaRPr lang="en-US" sz="1227" dirty="0" smtClean="0"/>
          </a:p>
          <a:p>
            <a:pPr>
              <a:defRPr/>
            </a:pPr>
            <a:endParaRPr lang="ru-RU" sz="1227" dirty="0"/>
          </a:p>
        </p:txBody>
      </p:sp>
      <p:sp>
        <p:nvSpPr>
          <p:cNvPr id="23555" name="Номер слайда 3"/>
          <p:cNvSpPr>
            <a:spLocks noGrp="1"/>
          </p:cNvSpPr>
          <p:nvPr>
            <p:ph type="sldNum" sz="quarter" idx="5"/>
          </p:nvPr>
        </p:nvSpPr>
        <p:spPr>
          <a:noFill/>
        </p:spPr>
        <p:txBody>
          <a:bodyPr/>
          <a:lstStyle/>
          <a:p>
            <a:pPr defTabSz="627063"/>
            <a:fld id="{8C247F2B-46A6-4DFB-B597-F7864BC81CAE}" type="slidenum">
              <a:rPr lang="en-GB" smtClean="0">
                <a:cs typeface="Arial" charset="0"/>
              </a:rPr>
              <a:pPr defTabSz="627063"/>
              <a:t>13</a:t>
            </a:fld>
            <a:endParaRPr lang="en-GB"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a:defRPr/>
            </a:pPr>
            <a:endParaRPr lang="ru-RU" sz="1227"/>
          </a:p>
        </p:txBody>
      </p:sp>
      <p:sp>
        <p:nvSpPr>
          <p:cNvPr id="30723" name="Номер слайда 3"/>
          <p:cNvSpPr>
            <a:spLocks noGrp="1"/>
          </p:cNvSpPr>
          <p:nvPr>
            <p:ph type="sldNum" sz="quarter" idx="5"/>
          </p:nvPr>
        </p:nvSpPr>
        <p:spPr>
          <a:noFill/>
        </p:spPr>
        <p:txBody>
          <a:bodyPr/>
          <a:lstStyle/>
          <a:p>
            <a:pPr defTabSz="627063"/>
            <a:fld id="{3C18E5D0-4EE9-4D8C-A3D6-AF71BC05BBAB}" type="slidenum">
              <a:rPr lang="en-GB" smtClean="0">
                <a:cs typeface="Arial" charset="0"/>
              </a:rPr>
              <a:pPr defTabSz="627063"/>
              <a:t>19</a:t>
            </a:fld>
            <a:endParaRPr lang="en-GB"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a:defRPr/>
            </a:pPr>
            <a:endParaRPr lang="ru-RU" sz="1227"/>
          </a:p>
        </p:txBody>
      </p:sp>
      <p:sp>
        <p:nvSpPr>
          <p:cNvPr id="41987" name="Номер слайда 3"/>
          <p:cNvSpPr>
            <a:spLocks noGrp="1"/>
          </p:cNvSpPr>
          <p:nvPr>
            <p:ph type="sldNum" sz="quarter" idx="5"/>
          </p:nvPr>
        </p:nvSpPr>
        <p:spPr>
          <a:noFill/>
        </p:spPr>
        <p:txBody>
          <a:bodyPr/>
          <a:lstStyle/>
          <a:p>
            <a:pPr defTabSz="627063"/>
            <a:fld id="{D9CBCEE3-FF89-41C6-9093-AE84117570D4}" type="slidenum">
              <a:rPr lang="en-GB" smtClean="0">
                <a:cs typeface="Arial" charset="0"/>
              </a:rPr>
              <a:pPr defTabSz="627063"/>
              <a:t>29</a:t>
            </a:fld>
            <a:endParaRPr lang="en-GB"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a:defRPr/>
            </a:pPr>
            <a:endParaRPr lang="ru-RU" sz="1227"/>
          </a:p>
        </p:txBody>
      </p:sp>
      <p:sp>
        <p:nvSpPr>
          <p:cNvPr id="44035" name="Номер слайда 3"/>
          <p:cNvSpPr>
            <a:spLocks noGrp="1"/>
          </p:cNvSpPr>
          <p:nvPr>
            <p:ph type="sldNum" sz="quarter" idx="5"/>
          </p:nvPr>
        </p:nvSpPr>
        <p:spPr>
          <a:noFill/>
        </p:spPr>
        <p:txBody>
          <a:bodyPr/>
          <a:lstStyle/>
          <a:p>
            <a:pPr defTabSz="627063"/>
            <a:fld id="{9DF72475-F62F-4E3A-A63B-A379676659D7}" type="slidenum">
              <a:rPr lang="en-GB" smtClean="0">
                <a:cs typeface="Arial" charset="0"/>
              </a:rPr>
              <a:pPr defTabSz="627063"/>
              <a:t>30</a:t>
            </a:fld>
            <a:endParaRPr lang="en-GB"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 name="Рисунок 9"/>
          <p:cNvPicPr>
            <a:picLocks noChangeAspect="1"/>
          </p:cNvPicPr>
          <p:nvPr userDrawn="1"/>
        </p:nvPicPr>
        <p:blipFill>
          <a:blip r:embed="rId2"/>
          <a:srcRect l="2083" t="12025" r="15208" b="51231"/>
          <a:stretch>
            <a:fillRect/>
          </a:stretch>
        </p:blipFill>
        <p:spPr bwMode="auto">
          <a:xfrm>
            <a:off x="0" y="-4763"/>
            <a:ext cx="12599988" cy="2667001"/>
          </a:xfrm>
          <a:prstGeom prst="rect">
            <a:avLst/>
          </a:prstGeom>
          <a:noFill/>
          <a:ln w="9525">
            <a:noFill/>
            <a:miter lim="800000"/>
            <a:headEnd/>
            <a:tailEnd/>
          </a:ln>
        </p:spPr>
      </p:pic>
      <p:sp>
        <p:nvSpPr>
          <p:cNvPr id="7" name="Title Placeholder 1"/>
          <p:cNvSpPr>
            <a:spLocks noGrp="1"/>
          </p:cNvSpPr>
          <p:nvPr>
            <p:ph type="title"/>
          </p:nvPr>
        </p:nvSpPr>
        <p:spPr bwMode="auto">
          <a:xfrm>
            <a:off x="1299374" y="3243722"/>
            <a:ext cx="10001242" cy="2153327"/>
          </a:xfrm>
          <a:prstGeom prst="rect">
            <a:avLst/>
          </a:prstGeom>
          <a:effectLst>
            <a:outerShdw blurRad="63500" sx="102000" sy="102000" algn="ctr" rotWithShape="0">
              <a:prstClr val="black">
                <a:alpha val="40000"/>
              </a:prstClr>
            </a:outerShdw>
          </a:effectLst>
        </p:spPr>
        <p:txBody>
          <a:bodyPr>
            <a:noAutofit/>
          </a:bodyPr>
          <a:lstStyle>
            <a:lvl1pPr algn="ctr">
              <a:defRPr lang="en-US" sz="3200" b="1" kern="1200" dirty="0" smtClean="0">
                <a:solidFill>
                  <a:srgbClr val="5B9BD5">
                    <a:lumMod val="50000"/>
                  </a:srgbClr>
                </a:solidFill>
                <a:latin typeface="Calibri"/>
                <a:ea typeface="+mn-ea"/>
                <a:cs typeface="+mn-cs"/>
              </a:defRPr>
            </a:lvl1pPr>
          </a:lstStyle>
          <a:p>
            <a:pPr lvl="0"/>
            <a:endParaRPr lang="en-US" dirty="0" smtClean="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866563" y="8258175"/>
            <a:ext cx="387350" cy="180975"/>
          </a:xfrm>
          <a:prstGeom prst="rect">
            <a:avLst/>
          </a:prstGeom>
          <a:noFill/>
          <a:ln w="25400" algn="ctr">
            <a:noFill/>
            <a:miter lim="800000"/>
            <a:headEnd/>
            <a:tailEnd/>
          </a:ln>
        </p:spPr>
        <p:txBody>
          <a:bodyPr lIns="0" tIns="0" rIns="0" bIns="0"/>
          <a:lstStyle/>
          <a:p>
            <a:pPr algn="r" defTabSz="1093324">
              <a:lnSpc>
                <a:spcPts val="1434"/>
              </a:lnSpc>
              <a:defRPr/>
            </a:pPr>
            <a:fld id="{D689C74C-B421-400B-AC2C-9FA06F4E6878}" type="slidenum">
              <a:rPr lang="en-US" sz="1272">
                <a:solidFill>
                  <a:schemeClr val="bg1">
                    <a:lumMod val="50000"/>
                  </a:schemeClr>
                </a:solidFill>
                <a:latin typeface="Arial" pitchFamily="34" charset="0"/>
                <a:cs typeface="Arial" pitchFamily="34" charset="0"/>
              </a:rPr>
              <a:pPr algn="r" defTabSz="1093324">
                <a:lnSpc>
                  <a:spcPts val="1434"/>
                </a:lnSpc>
                <a:defRPr/>
              </a:pPr>
              <a:t>‹#›</a:t>
            </a:fld>
            <a:endParaRPr lang="en-US" sz="1272" dirty="0">
              <a:solidFill>
                <a:schemeClr val="bg1">
                  <a:lumMod val="50000"/>
                </a:schemeClr>
              </a:solidFill>
              <a:latin typeface="Arial" pitchFamily="34" charset="0"/>
              <a:cs typeface="Arial" pitchFamily="34" charset="0"/>
            </a:endParaRPr>
          </a:p>
        </p:txBody>
      </p:sp>
      <p:pic>
        <p:nvPicPr>
          <p:cNvPr id="5" name="Рисунок 7"/>
          <p:cNvPicPr>
            <a:picLocks noChangeAspect="1"/>
          </p:cNvPicPr>
          <p:nvPr userDrawn="1"/>
        </p:nvPicPr>
        <p:blipFill>
          <a:blip r:embed="rId2"/>
          <a:srcRect l="2083" t="12025" r="15208" b="51231"/>
          <a:stretch>
            <a:fillRect/>
          </a:stretch>
        </p:blipFill>
        <p:spPr bwMode="auto">
          <a:xfrm>
            <a:off x="0" y="-4763"/>
            <a:ext cx="3427413" cy="855663"/>
          </a:xfrm>
          <a:prstGeom prst="rect">
            <a:avLst/>
          </a:prstGeom>
          <a:noFill/>
          <a:ln w="9525">
            <a:noFill/>
            <a:miter lim="800000"/>
            <a:headEnd/>
            <a:tailEnd/>
          </a:ln>
        </p:spPr>
      </p:pic>
      <p:sp>
        <p:nvSpPr>
          <p:cNvPr id="10" name="Title Placeholder 1"/>
          <p:cNvSpPr>
            <a:spLocks noGrp="1"/>
          </p:cNvSpPr>
          <p:nvPr>
            <p:ph type="title"/>
          </p:nvPr>
        </p:nvSpPr>
        <p:spPr bwMode="auto">
          <a:xfrm>
            <a:off x="3427288" y="152402"/>
            <a:ext cx="8827415" cy="698685"/>
          </a:xfrm>
          <a:prstGeom prst="rect">
            <a:avLst/>
          </a:prstGeom>
          <a:noFill/>
          <a:ln w="9525">
            <a:noFill/>
            <a:miter lim="800000"/>
            <a:headEnd/>
            <a:tailEnd/>
          </a:ln>
        </p:spPr>
        <p:txBody>
          <a:bodyPr vert="horz" wrap="square" lIns="91440" tIns="45720" rIns="91440" bIns="45720" rtlCol="0" anchor="ctr">
            <a:noAutofit/>
          </a:bodyPr>
          <a:lstStyle>
            <a:lvl1pPr>
              <a:lnSpc>
                <a:spcPct val="100000"/>
              </a:lnSpc>
              <a:defRPr lang="en-US" sz="2400" kern="1200" dirty="0" smtClean="0">
                <a:solidFill>
                  <a:srgbClr val="1F4E79"/>
                </a:solidFill>
                <a:latin typeface="Arial Narrow" pitchFamily="34" charset="0"/>
                <a:ea typeface="+mn-ea"/>
                <a:cs typeface="+mn-cs"/>
              </a:defRPr>
            </a:lvl1pPr>
          </a:lstStyle>
          <a:p>
            <a:pPr lvl="0"/>
            <a:endParaRPr lang="en-US" dirty="0" smtClean="0"/>
          </a:p>
        </p:txBody>
      </p:sp>
      <p:sp>
        <p:nvSpPr>
          <p:cNvPr id="3" name="Text Placeholder 2"/>
          <p:cNvSpPr>
            <a:spLocks noGrp="1"/>
          </p:cNvSpPr>
          <p:nvPr>
            <p:ph type="body" sz="quarter" idx="10"/>
          </p:nvPr>
        </p:nvSpPr>
        <p:spPr>
          <a:xfrm>
            <a:off x="351350" y="1062099"/>
            <a:ext cx="11903353" cy="725733"/>
          </a:xfrm>
          <a:prstGeom prst="rect">
            <a:avLst/>
          </a:prstGeom>
        </p:spPr>
        <p:txBody>
          <a:bodyPr lIns="0" tIns="0" rIns="0" bIns="0"/>
          <a:lstStyle>
            <a:lvl1pPr marL="0" indent="0">
              <a:buNone/>
              <a:defRPr sz="2000">
                <a:solidFill>
                  <a:schemeClr val="tx1"/>
                </a:solidFill>
              </a:defRPr>
            </a:lvl1pPr>
            <a:lvl2pPr marL="0" indent="0">
              <a:buNone/>
              <a:defRPr>
                <a:solidFill>
                  <a:schemeClr val="tx1"/>
                </a:solidFill>
              </a:defRPr>
            </a:lvl2pPr>
            <a:lvl3pPr marL="242962" indent="0">
              <a:buNone/>
              <a:defRPr>
                <a:solidFill>
                  <a:schemeClr val="tx1"/>
                </a:solidFill>
              </a:defRPr>
            </a:lvl3pPr>
            <a:lvl4pPr marL="476432" indent="0">
              <a:buNone/>
              <a:defRPr>
                <a:solidFill>
                  <a:schemeClr val="tx1"/>
                </a:solidFill>
              </a:defRPr>
            </a:lvl4pPr>
            <a:lvl5pPr marL="719391" indent="0">
              <a:buNone/>
              <a:defRPr>
                <a:solidFill>
                  <a:schemeClr val="tx1"/>
                </a:solidFill>
              </a:defRPr>
            </a:lvl5pPr>
          </a:lstStyle>
          <a:p>
            <a:pPr lvl="0"/>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Прямоугольник 5"/>
          <p:cNvSpPr/>
          <p:nvPr userDrawn="1"/>
        </p:nvSpPr>
        <p:spPr>
          <a:xfrm>
            <a:off x="0" y="2058988"/>
            <a:ext cx="12599988" cy="4135437"/>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sz="2118" dirty="0"/>
          </a:p>
        </p:txBody>
      </p:sp>
      <p:pic>
        <p:nvPicPr>
          <p:cNvPr id="4" name="Рисунок 7"/>
          <p:cNvPicPr>
            <a:picLocks noChangeAspect="1"/>
          </p:cNvPicPr>
          <p:nvPr userDrawn="1"/>
        </p:nvPicPr>
        <p:blipFill>
          <a:blip r:embed="rId2"/>
          <a:srcRect l="2083" t="12025" r="15208" b="51231"/>
          <a:stretch>
            <a:fillRect/>
          </a:stretch>
        </p:blipFill>
        <p:spPr bwMode="auto">
          <a:xfrm>
            <a:off x="0" y="-4763"/>
            <a:ext cx="3427413" cy="855663"/>
          </a:xfrm>
          <a:prstGeom prst="rect">
            <a:avLst/>
          </a:prstGeom>
          <a:noFill/>
          <a:ln w="9525">
            <a:noFill/>
            <a:miter lim="800000"/>
            <a:headEnd/>
            <a:tailEnd/>
          </a:ln>
        </p:spPr>
      </p:pic>
      <p:sp>
        <p:nvSpPr>
          <p:cNvPr id="10" name="Title Placeholder 1"/>
          <p:cNvSpPr>
            <a:spLocks noGrp="1"/>
          </p:cNvSpPr>
          <p:nvPr>
            <p:ph type="title"/>
          </p:nvPr>
        </p:nvSpPr>
        <p:spPr bwMode="auto">
          <a:xfrm>
            <a:off x="1886287" y="2059367"/>
            <a:ext cx="8827415" cy="4134370"/>
          </a:xfrm>
          <a:prstGeom prst="rect">
            <a:avLst/>
          </a:prstGeom>
          <a:noFill/>
          <a:ln w="9525">
            <a:noFill/>
            <a:miter lim="800000"/>
            <a:headEnd/>
            <a:tailEnd/>
          </a:ln>
        </p:spPr>
        <p:txBody>
          <a:bodyPr vert="horz" wrap="square" lIns="91440" tIns="45720" rIns="91440" bIns="45720" rtlCol="0" anchor="ctr">
            <a:noAutofit/>
          </a:bodyPr>
          <a:lstStyle>
            <a:lvl1pPr algn="ctr">
              <a:lnSpc>
                <a:spcPct val="100000"/>
              </a:lnSpc>
              <a:defRPr lang="en-US" sz="3200" kern="1200" dirty="0" smtClean="0">
                <a:solidFill>
                  <a:schemeClr val="bg1"/>
                </a:solidFill>
                <a:effectLst>
                  <a:outerShdw blurRad="38100" dist="38100" dir="2700000" algn="tl">
                    <a:srgbClr val="000000">
                      <a:alpha val="43137"/>
                    </a:srgbClr>
                  </a:outerShdw>
                </a:effectLst>
                <a:latin typeface="Arial Narrow" pitchFamily="34" charset="0"/>
                <a:ea typeface="+mn-ea"/>
                <a:cs typeface="+mn-cs"/>
              </a:defRPr>
            </a:lvl1pPr>
          </a:lstStyle>
          <a:p>
            <a:pPr lvl="0"/>
            <a:endParaRPr 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F4E79"/>
                </a:solidFill>
                <a:latin typeface="Arial Narrow"/>
                <a:cs typeface="Arial Narrow"/>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10"/>
          </p:nvPr>
        </p:nvSpPr>
        <p:spPr>
          <a:xfrm>
            <a:off x="0" y="0"/>
            <a:ext cx="0" cy="0"/>
          </a:xfrm>
        </p:spPr>
        <p:txBody>
          <a:bodyPr lIns="0" tIns="0" rIns="0" bIns="0"/>
          <a:lstStyle>
            <a:lvl1pPr algn="ctr">
              <a:defRPr sz="2119">
                <a:solidFill>
                  <a:schemeClr val="tx1">
                    <a:tint val="75000"/>
                  </a:schemeClr>
                </a:solidFill>
                <a:latin typeface="Arial" pitchFamily="34" charset="0"/>
                <a:cs typeface="Arial" pitchFamily="34" charset="0"/>
              </a:defRPr>
            </a:lvl1pPr>
          </a:lstStyle>
          <a:p>
            <a:pPr>
              <a:defRPr/>
            </a:pPr>
            <a:endParaRPr/>
          </a:p>
        </p:txBody>
      </p:sp>
      <p:sp>
        <p:nvSpPr>
          <p:cNvPr id="5" name="Holder 5"/>
          <p:cNvSpPr>
            <a:spLocks noGrp="1"/>
          </p:cNvSpPr>
          <p:nvPr>
            <p:ph type="dt" sz="half" idx="11"/>
          </p:nvPr>
        </p:nvSpPr>
        <p:spPr>
          <a:xfrm>
            <a:off x="0" y="0"/>
            <a:ext cx="0" cy="0"/>
          </a:xfrm>
        </p:spPr>
        <p:txBody>
          <a:bodyPr lIns="0" tIns="0" rIns="0" bIns="0"/>
          <a:lstStyle>
            <a:lvl1pPr algn="l">
              <a:defRPr sz="2119">
                <a:solidFill>
                  <a:schemeClr val="tx1">
                    <a:tint val="75000"/>
                  </a:schemeClr>
                </a:solidFill>
                <a:latin typeface="Arial" pitchFamily="34" charset="0"/>
                <a:cs typeface="Arial" pitchFamily="34" charset="0"/>
              </a:defRPr>
            </a:lvl1pPr>
          </a:lstStyle>
          <a:p>
            <a:pPr>
              <a:defRPr/>
            </a:pPr>
            <a:endParaRPr lang="en-US"/>
          </a:p>
        </p:txBody>
      </p:sp>
      <p:sp>
        <p:nvSpPr>
          <p:cNvPr id="6" name="Holder 6"/>
          <p:cNvSpPr>
            <a:spLocks noGrp="1"/>
          </p:cNvSpPr>
          <p:nvPr>
            <p:ph type="sldNum" sz="quarter" idx="12"/>
          </p:nvPr>
        </p:nvSpPr>
        <p:spPr>
          <a:xfrm>
            <a:off x="0" y="0"/>
            <a:ext cx="0" cy="0"/>
          </a:xfrm>
        </p:spPr>
        <p:txBody>
          <a:bodyPr lIns="0" tIns="0" rIns="0" bIns="0"/>
          <a:lstStyle>
            <a:lvl1pPr algn="r">
              <a:defRPr sz="2119">
                <a:solidFill>
                  <a:schemeClr val="tx1">
                    <a:tint val="75000"/>
                  </a:schemeClr>
                </a:solidFill>
                <a:latin typeface="Arial" pitchFamily="34" charset="0"/>
                <a:cs typeface="Arial" pitchFamily="34" charset="0"/>
              </a:defRPr>
            </a:lvl1pPr>
          </a:lstStyle>
          <a:p>
            <a:pPr>
              <a:defRPr/>
            </a:pPr>
            <a:fld id="{AC1A848C-0197-48EB-96D1-2FCE6B18771F}"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pic>
        <p:nvPicPr>
          <p:cNvPr id="3" name="Рисунок 6"/>
          <p:cNvPicPr>
            <a:picLocks noChangeAspect="1"/>
          </p:cNvPicPr>
          <p:nvPr userDrawn="1"/>
        </p:nvPicPr>
        <p:blipFill>
          <a:blip r:embed="rId2"/>
          <a:srcRect t="10321" b="12482"/>
          <a:stretch>
            <a:fillRect/>
          </a:stretch>
        </p:blipFill>
        <p:spPr bwMode="auto">
          <a:xfrm>
            <a:off x="66675" y="133350"/>
            <a:ext cx="1990725" cy="700088"/>
          </a:xfrm>
          <a:prstGeom prst="rect">
            <a:avLst/>
          </a:prstGeom>
          <a:noFill/>
          <a:ln w="9525">
            <a:noFill/>
            <a:miter lim="800000"/>
            <a:headEnd/>
            <a:tailEnd/>
          </a:ln>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4" name="Date Placeholder 2"/>
          <p:cNvSpPr>
            <a:spLocks noGrp="1"/>
          </p:cNvSpPr>
          <p:nvPr>
            <p:ph type="dt" sz="half" idx="10"/>
          </p:nvPr>
        </p:nvSpPr>
        <p:spPr>
          <a:xfrm>
            <a:off x="0" y="0"/>
            <a:ext cx="0" cy="0"/>
          </a:xfrm>
        </p:spPr>
        <p:txBody>
          <a:bodyPr/>
          <a:lstStyle>
            <a:lvl1pPr>
              <a:defRPr sz="2119">
                <a:latin typeface="Arial" pitchFamily="34" charset="0"/>
                <a:cs typeface="Arial" pitchFamily="34" charset="0"/>
              </a:defRPr>
            </a:lvl1pPr>
          </a:lstStyle>
          <a:p>
            <a:pPr>
              <a:defRPr/>
            </a:pPr>
            <a:fld id="{C7BD7E16-01DC-400A-8A4B-10231BA634BC}" type="datetime1">
              <a:rPr lang="ru-RU"/>
              <a:pPr>
                <a:defRPr/>
              </a:pPr>
              <a:t>11.12.2017</a:t>
            </a:fld>
            <a:endParaRPr lang="ru-RU"/>
          </a:p>
        </p:txBody>
      </p:sp>
      <p:sp>
        <p:nvSpPr>
          <p:cNvPr id="5" name="Footer Placeholder 3"/>
          <p:cNvSpPr>
            <a:spLocks noGrp="1"/>
          </p:cNvSpPr>
          <p:nvPr>
            <p:ph type="ftr" sz="quarter" idx="11"/>
          </p:nvPr>
        </p:nvSpPr>
        <p:spPr>
          <a:xfrm>
            <a:off x="0" y="0"/>
            <a:ext cx="0" cy="0"/>
          </a:xfrm>
        </p:spPr>
        <p:txBody>
          <a:bodyPr/>
          <a:lstStyle>
            <a:lvl1pPr>
              <a:defRPr sz="2119">
                <a:latin typeface="Arial" pitchFamily="34" charset="0"/>
                <a:cs typeface="Arial" pitchFamily="34" charset="0"/>
              </a:defRPr>
            </a:lvl1pPr>
          </a:lstStyle>
          <a:p>
            <a:pPr>
              <a:defRPr/>
            </a:pPr>
            <a:endParaRPr lang="ru-RU"/>
          </a:p>
        </p:txBody>
      </p:sp>
      <p:sp>
        <p:nvSpPr>
          <p:cNvPr id="6" name="Slide Number Placeholder 4"/>
          <p:cNvSpPr>
            <a:spLocks noGrp="1"/>
          </p:cNvSpPr>
          <p:nvPr>
            <p:ph type="sldNum" sz="quarter" idx="12"/>
          </p:nvPr>
        </p:nvSpPr>
        <p:spPr>
          <a:xfrm>
            <a:off x="0" y="0"/>
            <a:ext cx="0" cy="0"/>
          </a:xfrm>
        </p:spPr>
        <p:txBody>
          <a:bodyPr/>
          <a:lstStyle>
            <a:lvl1pPr>
              <a:defRPr sz="2119">
                <a:latin typeface="Arial" pitchFamily="34" charset="0"/>
                <a:cs typeface="Arial" pitchFamily="34" charset="0"/>
              </a:defRPr>
            </a:lvl1pPr>
          </a:lstStyle>
          <a:p>
            <a:pPr>
              <a:defRPr/>
            </a:pPr>
            <a:fld id="{54FFB7D9-25DD-459C-BD2B-652F6C7AB97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Lst>
  <p:transition/>
  <p:timing>
    <p:tnLst>
      <p:par>
        <p:cTn id="1" dur="indefinite" restart="never" nodeType="tmRoot"/>
      </p:par>
    </p:tnLst>
  </p:timing>
  <p:hf hdr="0" ftr="0" dt="0"/>
  <p:txStyles>
    <p:titleStyle>
      <a:lvl1pPr algn="l" defTabSz="1217613" rtl="0" eaLnBrk="0" fontAlgn="base" hangingPunct="0">
        <a:lnSpc>
          <a:spcPts val="4063"/>
        </a:lnSpc>
        <a:spcBef>
          <a:spcPct val="0"/>
        </a:spcBef>
        <a:spcAft>
          <a:spcPct val="0"/>
        </a:spcAft>
        <a:defRPr sz="2900" b="1">
          <a:solidFill>
            <a:schemeClr val="tx1"/>
          </a:solidFill>
          <a:latin typeface="+mj-lt"/>
          <a:ea typeface="+mj-ea"/>
          <a:cs typeface="+mj-cs"/>
        </a:defRPr>
      </a:lvl1pPr>
      <a:lvl2pPr algn="l" defTabSz="1217613" rtl="0" eaLnBrk="0" fontAlgn="base" hangingPunct="0">
        <a:lnSpc>
          <a:spcPts val="4063"/>
        </a:lnSpc>
        <a:spcBef>
          <a:spcPct val="0"/>
        </a:spcBef>
        <a:spcAft>
          <a:spcPct val="0"/>
        </a:spcAft>
        <a:defRPr sz="2900" b="1">
          <a:solidFill>
            <a:schemeClr val="tx1"/>
          </a:solidFill>
          <a:latin typeface="Arial" pitchFamily="34" charset="0"/>
        </a:defRPr>
      </a:lvl2pPr>
      <a:lvl3pPr algn="l" defTabSz="1217613" rtl="0" eaLnBrk="0" fontAlgn="base" hangingPunct="0">
        <a:lnSpc>
          <a:spcPts val="4063"/>
        </a:lnSpc>
        <a:spcBef>
          <a:spcPct val="0"/>
        </a:spcBef>
        <a:spcAft>
          <a:spcPct val="0"/>
        </a:spcAft>
        <a:defRPr sz="2900" b="1">
          <a:solidFill>
            <a:schemeClr val="tx1"/>
          </a:solidFill>
          <a:latin typeface="Arial" pitchFamily="34" charset="0"/>
        </a:defRPr>
      </a:lvl3pPr>
      <a:lvl4pPr algn="l" defTabSz="1217613" rtl="0" eaLnBrk="0" fontAlgn="base" hangingPunct="0">
        <a:lnSpc>
          <a:spcPts val="4063"/>
        </a:lnSpc>
        <a:spcBef>
          <a:spcPct val="0"/>
        </a:spcBef>
        <a:spcAft>
          <a:spcPct val="0"/>
        </a:spcAft>
        <a:defRPr sz="2900" b="1">
          <a:solidFill>
            <a:schemeClr val="tx1"/>
          </a:solidFill>
          <a:latin typeface="Arial" pitchFamily="34" charset="0"/>
        </a:defRPr>
      </a:lvl4pPr>
      <a:lvl5pPr algn="l" defTabSz="1217613" rtl="0" eaLnBrk="0" fontAlgn="base" hangingPunct="0">
        <a:lnSpc>
          <a:spcPts val="4063"/>
        </a:lnSpc>
        <a:spcBef>
          <a:spcPct val="0"/>
        </a:spcBef>
        <a:spcAft>
          <a:spcPct val="0"/>
        </a:spcAft>
        <a:defRPr sz="2900"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p:titleStyle>
    <p:bodyStyle>
      <a:lvl1pPr marL="457200" indent="-457200" algn="l" defTabSz="1217613" rtl="0" eaLnBrk="0" fontAlgn="base" hangingPunct="0">
        <a:spcBef>
          <a:spcPct val="0"/>
        </a:spcBef>
        <a:spcAft>
          <a:spcPts val="363"/>
        </a:spcAft>
        <a:buFont typeface="Arial" charset="0"/>
        <a:buChar char="•"/>
        <a:defRPr sz="1200">
          <a:solidFill>
            <a:schemeClr val="tx1"/>
          </a:solidFill>
          <a:latin typeface="+mn-lt"/>
          <a:ea typeface="+mn-ea"/>
          <a:cs typeface="+mn-cs"/>
        </a:defRPr>
      </a:lvl1pPr>
      <a:lvl2pPr marL="242888" indent="-242888" algn="l" defTabSz="1217613" rtl="0" eaLnBrk="0" fontAlgn="base" hangingPunct="0">
        <a:spcBef>
          <a:spcPct val="0"/>
        </a:spcBef>
        <a:spcAft>
          <a:spcPts val="363"/>
        </a:spcAft>
        <a:buFont typeface="Arial" charset="0"/>
        <a:buChar char="•"/>
        <a:defRPr sz="1200">
          <a:solidFill>
            <a:schemeClr val="tx1"/>
          </a:solidFill>
          <a:latin typeface="+mn-lt"/>
        </a:defRPr>
      </a:lvl2pPr>
      <a:lvl3pPr marL="476250" indent="-233363" algn="l" defTabSz="1217613" rtl="0" eaLnBrk="0" fontAlgn="base" hangingPunct="0">
        <a:spcBef>
          <a:spcPct val="0"/>
        </a:spcBef>
        <a:spcAft>
          <a:spcPts val="363"/>
        </a:spcAft>
        <a:buFont typeface="Arial" charset="0"/>
        <a:buChar char="‒"/>
        <a:defRPr sz="1200">
          <a:solidFill>
            <a:schemeClr val="tx1"/>
          </a:solidFill>
          <a:latin typeface="+mn-lt"/>
        </a:defRPr>
      </a:lvl3pPr>
      <a:lvl4pPr marL="719138" indent="-242888" algn="l" defTabSz="1217613" rtl="0" eaLnBrk="0" fontAlgn="base" hangingPunct="0">
        <a:spcBef>
          <a:spcPct val="0"/>
        </a:spcBef>
        <a:spcAft>
          <a:spcPts val="363"/>
        </a:spcAft>
        <a:buFont typeface="Arial" charset="0"/>
        <a:buChar char="•"/>
        <a:defRPr sz="1100">
          <a:solidFill>
            <a:schemeClr val="tx1"/>
          </a:solidFill>
          <a:latin typeface="+mn-lt"/>
        </a:defRPr>
      </a:lvl4pPr>
      <a:lvl5pPr marL="947738" indent="-228600" algn="l" defTabSz="1217613" rtl="0" eaLnBrk="0" fontAlgn="base" hangingPunct="0">
        <a:spcBef>
          <a:spcPct val="0"/>
        </a:spcBef>
        <a:spcAft>
          <a:spcPts val="363"/>
        </a:spcAft>
        <a:buFont typeface="Arial" charset="0"/>
        <a:buChar char="‒"/>
        <a:defRPr sz="1100">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p:bodyStyle>
    <p:otherStyle>
      <a:defPPr>
        <a:defRPr lang="en-US"/>
      </a:defPPr>
      <a:lvl1pPr marL="0" algn="l" defTabSz="1093324" rtl="0" eaLnBrk="1" latinLnBrk="0" hangingPunct="1">
        <a:defRPr sz="2162" kern="1200">
          <a:solidFill>
            <a:schemeClr val="tx1"/>
          </a:solidFill>
          <a:latin typeface="+mn-lt"/>
          <a:ea typeface="+mn-ea"/>
          <a:cs typeface="+mn-cs"/>
        </a:defRPr>
      </a:lvl1pPr>
      <a:lvl2pPr marL="546662" algn="l" defTabSz="1093324" rtl="0" eaLnBrk="1" latinLnBrk="0" hangingPunct="1">
        <a:defRPr sz="2162" kern="1200">
          <a:solidFill>
            <a:schemeClr val="tx1"/>
          </a:solidFill>
          <a:latin typeface="+mn-lt"/>
          <a:ea typeface="+mn-ea"/>
          <a:cs typeface="+mn-cs"/>
        </a:defRPr>
      </a:lvl2pPr>
      <a:lvl3pPr marL="1093324" algn="l" defTabSz="1093324" rtl="0" eaLnBrk="1" latinLnBrk="0" hangingPunct="1">
        <a:defRPr sz="2162" kern="1200">
          <a:solidFill>
            <a:schemeClr val="tx1"/>
          </a:solidFill>
          <a:latin typeface="+mn-lt"/>
          <a:ea typeface="+mn-ea"/>
          <a:cs typeface="+mn-cs"/>
        </a:defRPr>
      </a:lvl3pPr>
      <a:lvl4pPr marL="1639986" algn="l" defTabSz="1093324" rtl="0" eaLnBrk="1" latinLnBrk="0" hangingPunct="1">
        <a:defRPr sz="2162" kern="1200">
          <a:solidFill>
            <a:schemeClr val="tx1"/>
          </a:solidFill>
          <a:latin typeface="+mn-lt"/>
          <a:ea typeface="+mn-ea"/>
          <a:cs typeface="+mn-cs"/>
        </a:defRPr>
      </a:lvl4pPr>
      <a:lvl5pPr marL="2186649" algn="l" defTabSz="1093324" rtl="0" eaLnBrk="1" latinLnBrk="0" hangingPunct="1">
        <a:defRPr sz="2162" kern="1200">
          <a:solidFill>
            <a:schemeClr val="tx1"/>
          </a:solidFill>
          <a:latin typeface="+mn-lt"/>
          <a:ea typeface="+mn-ea"/>
          <a:cs typeface="+mn-cs"/>
        </a:defRPr>
      </a:lvl5pPr>
      <a:lvl6pPr marL="2733311" algn="l" defTabSz="1093324" rtl="0" eaLnBrk="1" latinLnBrk="0" hangingPunct="1">
        <a:defRPr sz="2162" kern="1200">
          <a:solidFill>
            <a:schemeClr val="tx1"/>
          </a:solidFill>
          <a:latin typeface="+mn-lt"/>
          <a:ea typeface="+mn-ea"/>
          <a:cs typeface="+mn-cs"/>
        </a:defRPr>
      </a:lvl6pPr>
      <a:lvl7pPr marL="3279973" algn="l" defTabSz="1093324" rtl="0" eaLnBrk="1" latinLnBrk="0" hangingPunct="1">
        <a:defRPr sz="2162" kern="1200">
          <a:solidFill>
            <a:schemeClr val="tx1"/>
          </a:solidFill>
          <a:latin typeface="+mn-lt"/>
          <a:ea typeface="+mn-ea"/>
          <a:cs typeface="+mn-cs"/>
        </a:defRPr>
      </a:lvl7pPr>
      <a:lvl8pPr marL="3826635" algn="l" defTabSz="1093324" rtl="0" eaLnBrk="1" latinLnBrk="0" hangingPunct="1">
        <a:defRPr sz="2162" kern="1200">
          <a:solidFill>
            <a:schemeClr val="tx1"/>
          </a:solidFill>
          <a:latin typeface="+mn-lt"/>
          <a:ea typeface="+mn-ea"/>
          <a:cs typeface="+mn-cs"/>
        </a:defRPr>
      </a:lvl8pPr>
      <a:lvl9pPr marL="4373297" algn="l" defTabSz="1093324" rtl="0" eaLnBrk="1" latinLnBrk="0" hangingPunct="1">
        <a:defRPr sz="21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smbn.ru/" TargetMode="External"/><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image" Target="../media/image23.png"/><Relationship Id="rId9"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info@corpmsp.r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0163" y="3810000"/>
            <a:ext cx="10674350" cy="2152650"/>
          </a:xfrm>
        </p:spPr>
        <p:txBody>
          <a:bodyPr/>
          <a:lstStyle/>
          <a:p>
            <a:pPr defTabSz="1218602" eaLnBrk="1" hangingPunct="1">
              <a:lnSpc>
                <a:spcPct val="100000"/>
              </a:lnSpc>
              <a:defRPr/>
            </a:pPr>
            <a:r>
              <a:rPr lang="ru-RU" sz="4400">
                <a:latin typeface="Arial Black" panose="020B0A04020102020204" pitchFamily="34" charset="0"/>
              </a:rPr>
              <a:t>Финансовая поддержка субъектов МСП</a:t>
            </a:r>
          </a:p>
        </p:txBody>
      </p:sp>
      <p:sp>
        <p:nvSpPr>
          <p:cNvPr id="3" name="Заголовок 1"/>
          <p:cNvSpPr txBox="1">
            <a:spLocks/>
          </p:cNvSpPr>
          <p:nvPr/>
        </p:nvSpPr>
        <p:spPr bwMode="auto">
          <a:xfrm>
            <a:off x="1300163" y="7169150"/>
            <a:ext cx="9999662" cy="527050"/>
          </a:xfrm>
          <a:prstGeom prst="rect">
            <a:avLst/>
          </a:prstGeom>
          <a:effectLst>
            <a:outerShdw blurRad="63500" sx="102000" sy="102000" algn="ctr" rotWithShape="0">
              <a:prstClr val="black">
                <a:alpha val="40000"/>
              </a:prstClr>
            </a:outerShdw>
          </a:effectLst>
        </p:spPr>
        <p:txBody>
          <a:bodyPr/>
          <a:lstStyle>
            <a:lvl1pPr algn="ctr" defTabSz="1218638" rtl="0" fontAlgn="base">
              <a:lnSpc>
                <a:spcPts val="4066"/>
              </a:lnSpc>
              <a:spcBef>
                <a:spcPct val="0"/>
              </a:spcBef>
              <a:spcAft>
                <a:spcPct val="0"/>
              </a:spcAft>
              <a:defRPr lang="en-US" sz="3200" b="1" kern="1200" dirty="0" smtClean="0">
                <a:solidFill>
                  <a:srgbClr val="5B9BD5">
                    <a:lumMod val="50000"/>
                  </a:srgbClr>
                </a:solidFill>
                <a:latin typeface="Calibri"/>
                <a:ea typeface="+mn-ea"/>
                <a:cs typeface="+mn-cs"/>
              </a:defRPr>
            </a:lvl1pPr>
            <a:lvl2pPr algn="l" defTabSz="1218638" rtl="0" fontAlgn="base">
              <a:lnSpc>
                <a:spcPts val="4066"/>
              </a:lnSpc>
              <a:spcBef>
                <a:spcPct val="0"/>
              </a:spcBef>
              <a:spcAft>
                <a:spcPct val="0"/>
              </a:spcAft>
              <a:defRPr sz="2926" b="1">
                <a:solidFill>
                  <a:schemeClr val="tx1"/>
                </a:solidFill>
                <a:latin typeface="Arial" pitchFamily="34" charset="0"/>
              </a:defRPr>
            </a:lvl2pPr>
            <a:lvl3pPr algn="l" defTabSz="1218638" rtl="0" fontAlgn="base">
              <a:lnSpc>
                <a:spcPts val="4066"/>
              </a:lnSpc>
              <a:spcBef>
                <a:spcPct val="0"/>
              </a:spcBef>
              <a:spcAft>
                <a:spcPct val="0"/>
              </a:spcAft>
              <a:defRPr sz="2926" b="1">
                <a:solidFill>
                  <a:schemeClr val="tx1"/>
                </a:solidFill>
                <a:latin typeface="Arial" pitchFamily="34" charset="0"/>
              </a:defRPr>
            </a:lvl3pPr>
            <a:lvl4pPr algn="l" defTabSz="1218638" rtl="0" fontAlgn="base">
              <a:lnSpc>
                <a:spcPts val="4066"/>
              </a:lnSpc>
              <a:spcBef>
                <a:spcPct val="0"/>
              </a:spcBef>
              <a:spcAft>
                <a:spcPct val="0"/>
              </a:spcAft>
              <a:defRPr sz="2926" b="1">
                <a:solidFill>
                  <a:schemeClr val="tx1"/>
                </a:solidFill>
                <a:latin typeface="Arial" pitchFamily="34" charset="0"/>
              </a:defRPr>
            </a:lvl4pPr>
            <a:lvl5pPr algn="l" defTabSz="1218638" rtl="0" fontAlgn="base">
              <a:lnSpc>
                <a:spcPts val="4066"/>
              </a:lnSpc>
              <a:spcBef>
                <a:spcPct val="0"/>
              </a:spcBef>
              <a:spcAft>
                <a:spcPct val="0"/>
              </a:spcAft>
              <a:defRPr sz="2926" b="1">
                <a:solidFill>
                  <a:schemeClr val="tx1"/>
                </a:solidFill>
                <a:latin typeface="Arial" pitchFamily="34" charset="0"/>
              </a:defRPr>
            </a:lvl5pPr>
            <a:lvl6pPr marL="546678" algn="l" defTabSz="1218638" rtl="0" fontAlgn="base">
              <a:lnSpc>
                <a:spcPts val="4066"/>
              </a:lnSpc>
              <a:spcBef>
                <a:spcPct val="0"/>
              </a:spcBef>
              <a:spcAft>
                <a:spcPct val="0"/>
              </a:spcAft>
              <a:defRPr sz="2926" b="1">
                <a:solidFill>
                  <a:schemeClr val="tx1"/>
                </a:solidFill>
                <a:latin typeface="Arial" pitchFamily="34" charset="0"/>
              </a:defRPr>
            </a:lvl6pPr>
            <a:lvl7pPr marL="1093357" algn="l" defTabSz="1218638" rtl="0" fontAlgn="base">
              <a:lnSpc>
                <a:spcPts val="4066"/>
              </a:lnSpc>
              <a:spcBef>
                <a:spcPct val="0"/>
              </a:spcBef>
              <a:spcAft>
                <a:spcPct val="0"/>
              </a:spcAft>
              <a:defRPr sz="2926" b="1">
                <a:solidFill>
                  <a:schemeClr val="tx1"/>
                </a:solidFill>
                <a:latin typeface="Arial" pitchFamily="34" charset="0"/>
              </a:defRPr>
            </a:lvl7pPr>
            <a:lvl8pPr marL="1640035" algn="l" defTabSz="1218638" rtl="0" fontAlgn="base">
              <a:lnSpc>
                <a:spcPts val="4066"/>
              </a:lnSpc>
              <a:spcBef>
                <a:spcPct val="0"/>
              </a:spcBef>
              <a:spcAft>
                <a:spcPct val="0"/>
              </a:spcAft>
              <a:defRPr sz="2926" b="1">
                <a:solidFill>
                  <a:schemeClr val="tx1"/>
                </a:solidFill>
                <a:latin typeface="Arial" pitchFamily="34" charset="0"/>
              </a:defRPr>
            </a:lvl8pPr>
            <a:lvl9pPr marL="2186714" algn="l" defTabSz="1218638" rtl="0" fontAlgn="base">
              <a:lnSpc>
                <a:spcPts val="4066"/>
              </a:lnSpc>
              <a:spcBef>
                <a:spcPct val="0"/>
              </a:spcBef>
              <a:spcAft>
                <a:spcPct val="0"/>
              </a:spcAft>
              <a:defRPr sz="2926" b="1">
                <a:solidFill>
                  <a:schemeClr val="tx1"/>
                </a:solidFill>
                <a:latin typeface="Arial" pitchFamily="34" charset="0"/>
              </a:defRPr>
            </a:lvl9pPr>
          </a:lstStyle>
          <a:p>
            <a:pPr>
              <a:defRPr/>
            </a:pPr>
            <a:r>
              <a:rPr lang="ru-RU" sz="2000">
                <a:latin typeface="Arial Narrow" panose="020B0606020202030204" pitchFamily="34" charset="0"/>
              </a:rPr>
              <a:t>Москва</a:t>
            </a:r>
            <a:r>
              <a:rPr lang="ru-RU" sz="2000">
                <a:latin typeface="Arial Narrow" panose="020B0606020202030204" pitchFamily="34" charset="0"/>
              </a:rPr>
              <a:t>, </a:t>
            </a:r>
            <a:r>
              <a:rPr lang="ru-RU" sz="2000">
                <a:latin typeface="Arial Narrow" panose="020B0606020202030204" pitchFamily="34" charset="0"/>
              </a:rPr>
              <a:t>2017 </a:t>
            </a:r>
            <a:r>
              <a:rPr lang="ru-RU" sz="2000">
                <a:latin typeface="Arial Narrow" panose="020B0606020202030204" pitchFamily="34" charset="0"/>
              </a:rPr>
              <a:t>г.</a:t>
            </a:r>
          </a:p>
        </p:txBody>
      </p:sp>
      <p:pic>
        <p:nvPicPr>
          <p:cNvPr id="9219" name="Рисунок 3"/>
          <p:cNvPicPr>
            <a:picLocks noChangeAspect="1"/>
          </p:cNvPicPr>
          <p:nvPr/>
        </p:nvPicPr>
        <p:blipFill>
          <a:blip r:embed="rId2"/>
          <a:srcRect/>
          <a:stretch>
            <a:fillRect/>
          </a:stretch>
        </p:blipFill>
        <p:spPr bwMode="auto">
          <a:xfrm>
            <a:off x="3208338" y="230188"/>
            <a:ext cx="7089775" cy="3225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3" name="Рисунок 58"/>
          <p:cNvPicPr>
            <a:picLocks noChangeAspect="1"/>
          </p:cNvPicPr>
          <p:nvPr/>
        </p:nvPicPr>
        <p:blipFill>
          <a:blip r:embed="rId2"/>
          <a:srcRect/>
          <a:stretch>
            <a:fillRect/>
          </a:stretch>
        </p:blipFill>
        <p:spPr bwMode="auto">
          <a:xfrm>
            <a:off x="92075" y="69850"/>
            <a:ext cx="2717800" cy="1236663"/>
          </a:xfrm>
          <a:prstGeom prst="rect">
            <a:avLst/>
          </a:prstGeom>
          <a:noFill/>
          <a:ln w="9525">
            <a:noFill/>
            <a:miter lim="800000"/>
            <a:headEnd/>
            <a:tailEnd/>
          </a:ln>
        </p:spPr>
      </p:pic>
      <p:sp>
        <p:nvSpPr>
          <p:cNvPr id="2" name="Заголовок 1"/>
          <p:cNvSpPr>
            <a:spLocks noGrp="1"/>
          </p:cNvSpPr>
          <p:nvPr>
            <p:ph type="title"/>
          </p:nvPr>
        </p:nvSpPr>
        <p:spPr>
          <a:xfrm>
            <a:off x="3813175" y="338138"/>
            <a:ext cx="8586788" cy="700087"/>
          </a:xfrm>
        </p:spPr>
        <p:txBody>
          <a:bodyPr/>
          <a:lstStyle/>
          <a:p>
            <a:pPr defTabSz="1218602" eaLnBrk="1" hangingPunct="1">
              <a:defRPr/>
            </a:pPr>
            <a:r>
              <a:rPr lang="ru-RU"/>
              <a:t>Целевое использование </a:t>
            </a:r>
            <a:r>
              <a:rPr lang="ru-RU"/>
              <a:t>финансирования </a:t>
            </a:r>
            <a:br>
              <a:rPr lang="ru-RU"/>
            </a:br>
            <a:r>
              <a:rPr lang="ru-RU"/>
              <a:t>с </a:t>
            </a:r>
            <a:r>
              <a:rPr lang="ru-RU"/>
              <a:t>независимой гарантией </a:t>
            </a:r>
            <a:r>
              <a:rPr lang="ru-RU"/>
              <a:t>Корпорации</a:t>
            </a:r>
            <a:endParaRPr lang="ru-RU"/>
          </a:p>
        </p:txBody>
      </p:sp>
      <p:sp>
        <p:nvSpPr>
          <p:cNvPr id="18435" name="Текст 2"/>
          <p:cNvSpPr>
            <a:spLocks noGrp="1"/>
          </p:cNvSpPr>
          <p:nvPr>
            <p:ph type="body" sz="quarter" idx="10"/>
          </p:nvPr>
        </p:nvSpPr>
        <p:spPr bwMode="auto">
          <a:xfrm>
            <a:off x="341313" y="847725"/>
            <a:ext cx="11884025" cy="725488"/>
          </a:xfrm>
          <a:noFill/>
          <a:ln>
            <a:miter lim="800000"/>
            <a:headEnd/>
            <a:tailEnd/>
          </a:ln>
        </p:spPr>
        <p:txBody>
          <a:bodyPr vert="horz" wrap="square" numCol="1" anchor="b" anchorCtr="0" compatLnSpc="1">
            <a:prstTxWarp prst="textNoShape">
              <a:avLst/>
            </a:prstTxWarp>
          </a:bodyPr>
          <a:lstStyle/>
          <a:p>
            <a:pPr defTabSz="912813" eaLnBrk="1" hangingPunct="1">
              <a:spcAft>
                <a:spcPct val="0"/>
              </a:spcAft>
            </a:pPr>
            <a:r>
              <a:rPr lang="ru-RU" b="1" smtClean="0"/>
              <a:t>Продукты</a:t>
            </a:r>
          </a:p>
        </p:txBody>
      </p:sp>
      <p:cxnSp>
        <p:nvCxnSpPr>
          <p:cNvPr id="16" name="Прямая соединительная линия 15"/>
          <p:cNvCxnSpPr/>
          <p:nvPr/>
        </p:nvCxnSpPr>
        <p:spPr>
          <a:xfrm>
            <a:off x="363538" y="1657350"/>
            <a:ext cx="79914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37" name="Прямоугольник 53"/>
          <p:cNvSpPr>
            <a:spLocks noChangeArrowheads="1"/>
          </p:cNvSpPr>
          <p:nvPr/>
        </p:nvSpPr>
        <p:spPr bwMode="auto">
          <a:xfrm>
            <a:off x="12117388" y="10972800"/>
            <a:ext cx="5113337" cy="820738"/>
          </a:xfrm>
          <a:prstGeom prst="rect">
            <a:avLst/>
          </a:prstGeom>
          <a:noFill/>
          <a:ln w="9525">
            <a:noFill/>
            <a:miter lim="800000"/>
            <a:headEnd/>
            <a:tailEnd/>
          </a:ln>
        </p:spPr>
        <p:txBody>
          <a:bodyPr/>
          <a:lstStyle/>
          <a:p>
            <a:endParaRPr lang="ru-RU"/>
          </a:p>
        </p:txBody>
      </p:sp>
      <p:sp>
        <p:nvSpPr>
          <p:cNvPr id="75" name="Текст 2"/>
          <p:cNvSpPr txBox="1">
            <a:spLocks/>
          </p:cNvSpPr>
          <p:nvPr/>
        </p:nvSpPr>
        <p:spPr>
          <a:xfrm>
            <a:off x="8758238" y="838200"/>
            <a:ext cx="3897312" cy="725488"/>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defRPr/>
            </a:pPr>
            <a:r>
              <a:rPr lang="ru-RU" b="1" kern="0" dirty="0" smtClean="0"/>
              <a:t>Условия</a:t>
            </a:r>
            <a:endParaRPr lang="ru-RU" b="1" kern="0" dirty="0"/>
          </a:p>
        </p:txBody>
      </p:sp>
      <p:cxnSp>
        <p:nvCxnSpPr>
          <p:cNvPr id="76" name="Прямая соединительная линия 75"/>
          <p:cNvCxnSpPr/>
          <p:nvPr/>
        </p:nvCxnSpPr>
        <p:spPr>
          <a:xfrm>
            <a:off x="8751888" y="1657350"/>
            <a:ext cx="3502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440" name="Группа 2"/>
          <p:cNvGrpSpPr>
            <a:grpSpLocks/>
          </p:cNvGrpSpPr>
          <p:nvPr/>
        </p:nvGrpSpPr>
        <p:grpSpPr bwMode="auto">
          <a:xfrm>
            <a:off x="323850" y="1789113"/>
            <a:ext cx="12076113" cy="6359525"/>
            <a:chOff x="323751" y="2021245"/>
            <a:chExt cx="12076093" cy="6360160"/>
          </a:xfrm>
        </p:grpSpPr>
        <p:sp>
          <p:nvSpPr>
            <p:cNvPr id="124" name="Скругленный прямоугольник 123"/>
            <p:cNvSpPr/>
            <p:nvPr/>
          </p:nvSpPr>
          <p:spPr>
            <a:xfrm>
              <a:off x="8704150" y="2072050"/>
              <a:ext cx="3614731" cy="6309355"/>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ru-RU" sz="1100" b="1" dirty="0">
                <a:solidFill>
                  <a:schemeClr val="tx1"/>
                </a:solidFill>
              </a:endParaRPr>
            </a:p>
          </p:txBody>
        </p:sp>
        <p:sp>
          <p:nvSpPr>
            <p:cNvPr id="13" name="Прямоугольник 12"/>
            <p:cNvSpPr/>
            <p:nvPr/>
          </p:nvSpPr>
          <p:spPr>
            <a:xfrm>
              <a:off x="3722583" y="2456263"/>
              <a:ext cx="4687879" cy="668404"/>
            </a:xfrm>
            <a:prstGeom prst="rect">
              <a:avLst/>
            </a:prstGeom>
          </p:spPr>
          <p:txBody>
            <a:bodyPr lIns="72000" tIns="0" rIns="36000" bIns="0" anchor="ctr"/>
            <a:lstStyle/>
            <a:p>
              <a:pPr marL="171450" indent="-171450" defTabSz="957263">
                <a:lnSpc>
                  <a:spcPct val="106000"/>
                </a:lnSpc>
                <a:spcBef>
                  <a:spcPts val="300"/>
                </a:spcBef>
                <a:buFont typeface="Arial" panose="020B0604020202020204" pitchFamily="34" charset="0"/>
                <a:buChar char="•"/>
                <a:defRPr/>
              </a:pPr>
              <a:r>
                <a:rPr lang="ru-RU" sz="1200" dirty="0">
                  <a:latin typeface="+mj-lt"/>
                  <a:cs typeface="+mn-cs"/>
                </a:rPr>
                <a:t>Прямая гарантия для инвестиций</a:t>
              </a:r>
            </a:p>
            <a:p>
              <a:pPr marL="171450" indent="-171450" defTabSz="957263">
                <a:lnSpc>
                  <a:spcPct val="106000"/>
                </a:lnSpc>
                <a:spcBef>
                  <a:spcPts val="300"/>
                </a:spcBef>
                <a:buFont typeface="Arial" panose="020B0604020202020204" pitchFamily="34" charset="0"/>
                <a:buChar char="•"/>
                <a:defRPr/>
              </a:pPr>
              <a:r>
                <a:rPr lang="ru-RU" sz="1200" dirty="0">
                  <a:latin typeface="+mj-lt"/>
                  <a:cs typeface="+mn-cs"/>
                </a:rPr>
                <a:t>Прямая гарантия для обеспечения кредитов для неторгового сектора с целью пополнения оборотных средств</a:t>
              </a:r>
            </a:p>
            <a:p>
              <a:pPr marL="171450" indent="-171450" defTabSz="957263">
                <a:lnSpc>
                  <a:spcPct val="106000"/>
                </a:lnSpc>
                <a:spcBef>
                  <a:spcPts val="300"/>
                </a:spcBef>
                <a:buFont typeface="Arial" panose="020B0604020202020204" pitchFamily="34" charset="0"/>
                <a:buChar char="•"/>
                <a:defRPr/>
              </a:pPr>
              <a:r>
                <a:rPr lang="ru-RU" sz="1200" dirty="0">
                  <a:latin typeface="+mj-lt"/>
                  <a:cs typeface="+mn-cs"/>
                </a:rPr>
                <a:t>Прямая гарантия для лизинга</a:t>
              </a:r>
            </a:p>
            <a:p>
              <a:pPr marL="171450" indent="-171450" defTabSz="957263">
                <a:lnSpc>
                  <a:spcPct val="106000"/>
                </a:lnSpc>
                <a:spcBef>
                  <a:spcPts val="300"/>
                </a:spcBef>
                <a:buFont typeface="Arial" panose="020B0604020202020204" pitchFamily="34" charset="0"/>
                <a:buChar char="•"/>
                <a:defRPr/>
              </a:pPr>
              <a:r>
                <a:rPr lang="ru-RU" sz="1200" dirty="0" err="1">
                  <a:latin typeface="+mj-lt"/>
                  <a:cs typeface="+mn-cs"/>
                </a:rPr>
                <a:t>Согарантия</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defRPr/>
              </a:pPr>
              <a:r>
                <a:rPr lang="ru-RU" sz="1200" dirty="0">
                  <a:latin typeface="+mj-lt"/>
                  <a:cs typeface="+mn-cs"/>
                </a:rPr>
                <a:t>Синдицированная гарантия</a:t>
              </a:r>
            </a:p>
          </p:txBody>
        </p:sp>
        <p:sp>
          <p:nvSpPr>
            <p:cNvPr id="14" name="Скругленный прямоугольник 13"/>
            <p:cNvSpPr/>
            <p:nvPr/>
          </p:nvSpPr>
          <p:spPr>
            <a:xfrm>
              <a:off x="363439" y="2021245"/>
              <a:ext cx="3297232" cy="1687680"/>
            </a:xfrm>
            <a:prstGeom prst="roundRect">
              <a:avLst>
                <a:gd name="adj" fmla="val 4144"/>
              </a:avLst>
            </a:prstGeom>
            <a:solidFill>
              <a:srgbClr val="E7F5FE"/>
            </a:solidFill>
            <a:ln w="25400" cap="flat" cmpd="sng" algn="ctr">
              <a:noFill/>
              <a:prstDash val="solid"/>
            </a:ln>
            <a:effectLst/>
          </p:spPr>
          <p:txBody>
            <a:bodyPr lIns="1044000" rIns="72000" anchor="ctr"/>
            <a:lstStyle/>
            <a:p>
              <a:pPr defTabSz="914373" fontAlgn="auto">
                <a:spcBef>
                  <a:spcPts val="0"/>
                </a:spcBef>
                <a:spcAft>
                  <a:spcPts val="0"/>
                </a:spcAft>
                <a:defRPr/>
              </a:pPr>
              <a:r>
                <a:rPr lang="ru-RU" sz="1200" b="1" kern="0" dirty="0">
                  <a:latin typeface="+mj-lt"/>
                  <a:cs typeface="Arial" pitchFamily="34" charset="0"/>
                </a:rPr>
                <a:t>Основные</a:t>
              </a:r>
              <a:r>
                <a:rPr lang="ru-RU" sz="1200" kern="0" dirty="0">
                  <a:latin typeface="+mj-lt"/>
                  <a:cs typeface="Arial" pitchFamily="34" charset="0"/>
                </a:rPr>
                <a:t> продукты </a:t>
              </a:r>
            </a:p>
            <a:p>
              <a:pPr defTabSz="914373" fontAlgn="auto">
                <a:spcBef>
                  <a:spcPts val="0"/>
                </a:spcBef>
                <a:spcAft>
                  <a:spcPts val="0"/>
                </a:spcAft>
                <a:defRPr/>
              </a:pPr>
              <a:r>
                <a:rPr lang="ru-RU" sz="1200" kern="0" dirty="0">
                  <a:latin typeface="+mj-lt"/>
                  <a:cs typeface="Arial" pitchFamily="34" charset="0"/>
                </a:rPr>
                <a:t>(для субъектов МСП)</a:t>
              </a:r>
              <a:endParaRPr lang="ru-RU" sz="1200" kern="0" dirty="0">
                <a:latin typeface="+mj-lt"/>
                <a:cs typeface="Arial" pitchFamily="34" charset="0"/>
              </a:endParaRPr>
            </a:p>
          </p:txBody>
        </p:sp>
        <p:sp>
          <p:nvSpPr>
            <p:cNvPr id="17" name="Прямоугольник 16"/>
            <p:cNvSpPr/>
            <p:nvPr/>
          </p:nvSpPr>
          <p:spPr>
            <a:xfrm>
              <a:off x="3722583" y="3867691"/>
              <a:ext cx="4687879" cy="808119"/>
            </a:xfrm>
            <a:prstGeom prst="rect">
              <a:avLst/>
            </a:prstGeom>
          </p:spPr>
          <p:txBody>
            <a:bodyPr lIns="72000" tIns="0" rIns="36000" bIns="0" anchor="ctr"/>
            <a:lstStyle/>
            <a:p>
              <a:pPr marL="171450" indent="-171450" defTabSz="957263">
                <a:lnSpc>
                  <a:spcPct val="106000"/>
                </a:lnSpc>
                <a:spcBef>
                  <a:spcPts val="300"/>
                </a:spcBef>
                <a:buFont typeface="Arial" panose="020B0604020202020204" pitchFamily="34" charset="0"/>
                <a:buChar char="•"/>
                <a:defRPr/>
              </a:pPr>
              <a:r>
                <a:rPr lang="ru-RU" sz="1200" dirty="0">
                  <a:latin typeface="+mj-lt"/>
                  <a:cs typeface="+mn-cs"/>
                </a:rPr>
                <a:t>Прямая гарантия для обеспечения гарантии исполнения контракта</a:t>
              </a:r>
            </a:p>
            <a:p>
              <a:pPr marL="171450" indent="-171450" defTabSz="957263">
                <a:lnSpc>
                  <a:spcPct val="106000"/>
                </a:lnSpc>
                <a:spcBef>
                  <a:spcPts val="300"/>
                </a:spcBef>
                <a:buFont typeface="Arial" panose="020B0604020202020204" pitchFamily="34" charset="0"/>
                <a:buChar char="•"/>
                <a:defRPr/>
              </a:pPr>
              <a:r>
                <a:rPr lang="ru-RU" sz="1200" dirty="0">
                  <a:latin typeface="+mj-lt"/>
                  <a:cs typeface="+mn-cs"/>
                </a:rPr>
                <a:t>Прямая гарантия для обеспечения кредитов на исполнение контрактов</a:t>
              </a:r>
            </a:p>
          </p:txBody>
        </p:sp>
        <p:sp>
          <p:nvSpPr>
            <p:cNvPr id="18" name="Скругленный прямоугольник 17"/>
            <p:cNvSpPr/>
            <p:nvPr/>
          </p:nvSpPr>
          <p:spPr>
            <a:xfrm>
              <a:off x="363439" y="3839113"/>
              <a:ext cx="3297232" cy="866862"/>
            </a:xfrm>
            <a:prstGeom prst="roundRect">
              <a:avLst>
                <a:gd name="adj" fmla="val 4144"/>
              </a:avLst>
            </a:prstGeom>
            <a:solidFill>
              <a:srgbClr val="E7F5FE"/>
            </a:solidFill>
            <a:ln w="25400" cap="flat" cmpd="sng" algn="ctr">
              <a:noFill/>
              <a:prstDash val="solid"/>
            </a:ln>
            <a:effectLst/>
          </p:spPr>
          <p:txBody>
            <a:bodyPr lIns="1044000" rIns="72000" anchor="ctr"/>
            <a:lstStyle/>
            <a:p>
              <a:pPr defTabSz="914373" fontAlgn="auto">
                <a:spcBef>
                  <a:spcPts val="0"/>
                </a:spcBef>
                <a:spcAft>
                  <a:spcPts val="0"/>
                </a:spcAft>
                <a:defRPr/>
              </a:pPr>
              <a:r>
                <a:rPr lang="ru-RU" sz="1200" kern="0" dirty="0">
                  <a:latin typeface="+mj-lt"/>
                  <a:cs typeface="Arial" pitchFamily="34" charset="0"/>
                </a:rPr>
                <a:t>Продукты для участников </a:t>
              </a:r>
              <a:r>
                <a:rPr lang="ru-RU" sz="1200" b="1" kern="0" dirty="0">
                  <a:latin typeface="+mj-lt"/>
                  <a:cs typeface="Arial" pitchFamily="34" charset="0"/>
                </a:rPr>
                <a:t>государственных </a:t>
              </a:r>
              <a:r>
                <a:rPr lang="ru-RU" sz="1200" kern="0" dirty="0">
                  <a:latin typeface="+mj-lt"/>
                  <a:cs typeface="Arial" pitchFamily="34" charset="0"/>
                </a:rPr>
                <a:t>и</a:t>
              </a:r>
              <a:r>
                <a:rPr lang="ru-RU" sz="1200" b="1" kern="0" dirty="0">
                  <a:latin typeface="+mj-lt"/>
                  <a:cs typeface="Arial" pitchFamily="34" charset="0"/>
                </a:rPr>
                <a:t> муниципальных закупок </a:t>
              </a:r>
              <a:r>
                <a:rPr lang="ru-RU" sz="1200" kern="0" dirty="0">
                  <a:latin typeface="+mj-lt"/>
                  <a:cs typeface="Arial" pitchFamily="34" charset="0"/>
                </a:rPr>
                <a:t>(44-ФЗ и 223-ФЗ)</a:t>
              </a:r>
              <a:endParaRPr lang="ru-RU" sz="1200" kern="0" dirty="0">
                <a:latin typeface="+mj-lt"/>
                <a:cs typeface="Arial" pitchFamily="34" charset="0"/>
              </a:endParaRPr>
            </a:p>
          </p:txBody>
        </p:sp>
        <p:sp>
          <p:nvSpPr>
            <p:cNvPr id="19" name="Прямоугольник 18"/>
            <p:cNvSpPr/>
            <p:nvPr/>
          </p:nvSpPr>
          <p:spPr>
            <a:xfrm>
              <a:off x="3708295" y="5009218"/>
              <a:ext cx="4687880" cy="889089"/>
            </a:xfrm>
            <a:prstGeom prst="rect">
              <a:avLst/>
            </a:prstGeom>
          </p:spPr>
          <p:txBody>
            <a:bodyPr lIns="72000" tIns="0" rIns="36000" bIns="0" anchor="ctr"/>
            <a:lstStyle/>
            <a:p>
              <a:pPr marL="171450" indent="-171450" defTabSz="957263">
                <a:lnSpc>
                  <a:spcPct val="106000"/>
                </a:lnSpc>
                <a:spcBef>
                  <a:spcPts val="300"/>
                </a:spcBef>
                <a:buFont typeface="Arial" panose="020B0604020202020204" pitchFamily="34" charset="0"/>
                <a:buChar char="•"/>
                <a:defRPr/>
              </a:pPr>
              <a:r>
                <a:rPr lang="ru-RU" sz="1200" dirty="0">
                  <a:latin typeface="+mj-lt"/>
                  <a:cs typeface="+mn-cs"/>
                </a:rPr>
                <a:t>Прямая гарантия для застройщиков</a:t>
              </a:r>
            </a:p>
            <a:p>
              <a:pPr marL="171450" indent="-171450" defTabSz="957263">
                <a:lnSpc>
                  <a:spcPct val="106000"/>
                </a:lnSpc>
                <a:spcBef>
                  <a:spcPts val="300"/>
                </a:spcBef>
                <a:buFont typeface="Arial" panose="020B0604020202020204" pitchFamily="34" charset="0"/>
                <a:buChar char="•"/>
                <a:defRPr/>
              </a:pPr>
              <a:r>
                <a:rPr lang="ru-RU" sz="1200" dirty="0" err="1">
                  <a:latin typeface="+mj-lt"/>
                  <a:cs typeface="+mn-cs"/>
                </a:rPr>
                <a:t>Согарантия</a:t>
              </a:r>
              <a:r>
                <a:rPr lang="ru-RU" sz="1200" dirty="0">
                  <a:latin typeface="+mj-lt"/>
                  <a:cs typeface="+mn-cs"/>
                </a:rPr>
                <a:t> для экспортеров</a:t>
              </a:r>
            </a:p>
            <a:p>
              <a:pPr marL="171450" indent="-171450" defTabSz="957263">
                <a:lnSpc>
                  <a:spcPct val="106000"/>
                </a:lnSpc>
                <a:spcBef>
                  <a:spcPts val="300"/>
                </a:spcBef>
                <a:buFont typeface="Arial" panose="020B0604020202020204" pitchFamily="34" charset="0"/>
                <a:buChar char="•"/>
                <a:defRPr/>
              </a:pPr>
              <a:r>
                <a:rPr lang="ru-RU" sz="1200" dirty="0" err="1">
                  <a:latin typeface="+mj-lt"/>
                  <a:cs typeface="+mn-cs"/>
                </a:rPr>
                <a:t>Согарантия</a:t>
              </a:r>
              <a:r>
                <a:rPr lang="ru-RU" sz="1200" dirty="0">
                  <a:latin typeface="+mj-lt"/>
                  <a:cs typeface="+mn-cs"/>
                </a:rPr>
                <a:t> для сельхозкооперативов</a:t>
              </a:r>
            </a:p>
          </p:txBody>
        </p:sp>
        <p:sp>
          <p:nvSpPr>
            <p:cNvPr id="20" name="Скругленный прямоугольник 19"/>
            <p:cNvSpPr/>
            <p:nvPr/>
          </p:nvSpPr>
          <p:spPr>
            <a:xfrm>
              <a:off x="369789" y="4831401"/>
              <a:ext cx="3298820" cy="1130413"/>
            </a:xfrm>
            <a:prstGeom prst="roundRect">
              <a:avLst>
                <a:gd name="adj" fmla="val 4144"/>
              </a:avLst>
            </a:prstGeom>
            <a:solidFill>
              <a:srgbClr val="E7F5FE"/>
            </a:solidFill>
            <a:ln w="25400" cap="flat" cmpd="sng" algn="ctr">
              <a:noFill/>
              <a:prstDash val="solid"/>
            </a:ln>
            <a:effectLst/>
          </p:spPr>
          <p:txBody>
            <a:bodyPr lIns="1044000" rIns="72000" anchor="ctr"/>
            <a:lstStyle/>
            <a:p>
              <a:pPr defTabSz="914373" fontAlgn="auto">
                <a:spcBef>
                  <a:spcPts val="0"/>
                </a:spcBef>
                <a:spcAft>
                  <a:spcPts val="0"/>
                </a:spcAft>
                <a:defRPr/>
              </a:pPr>
              <a:r>
                <a:rPr lang="ru-RU" sz="1200" kern="0" dirty="0">
                  <a:latin typeface="+mj-lt"/>
                  <a:cs typeface="Arial" pitchFamily="34" charset="0"/>
                </a:rPr>
                <a:t>Продукты для </a:t>
              </a:r>
              <a:r>
                <a:rPr lang="ru-RU" sz="1200" b="1" kern="0" dirty="0">
                  <a:latin typeface="+mj-lt"/>
                  <a:cs typeface="Arial" pitchFamily="34" charset="0"/>
                </a:rPr>
                <a:t>субъектов МСП в приоритетных сферах деятельности</a:t>
              </a:r>
              <a:endParaRPr lang="ru-RU" sz="1200" b="1" kern="0" dirty="0">
                <a:latin typeface="+mj-lt"/>
                <a:cs typeface="Arial" pitchFamily="34" charset="0"/>
              </a:endParaRPr>
            </a:p>
          </p:txBody>
        </p:sp>
        <p:sp>
          <p:nvSpPr>
            <p:cNvPr id="18450" name="Прямоугольник 70"/>
            <p:cNvSpPr>
              <a:spLocks noChangeArrowheads="1"/>
            </p:cNvSpPr>
            <p:nvPr/>
          </p:nvSpPr>
          <p:spPr bwMode="auto">
            <a:xfrm>
              <a:off x="3722085" y="6184883"/>
              <a:ext cx="4687613" cy="1076308"/>
            </a:xfrm>
            <a:prstGeom prst="rect">
              <a:avLst/>
            </a:prstGeom>
            <a:noFill/>
            <a:ln w="9525">
              <a:noFill/>
              <a:miter lim="800000"/>
              <a:headEnd/>
              <a:tailEnd/>
            </a:ln>
          </p:spPr>
          <p:txBody>
            <a:bodyPr lIns="72000" tIns="0" rIns="36000" bIns="0" anchor="ctr"/>
            <a:lstStyle/>
            <a:p>
              <a:pPr marL="171450" indent="-171450" defTabSz="957263">
                <a:lnSpc>
                  <a:spcPct val="106000"/>
                </a:lnSpc>
                <a:spcBef>
                  <a:spcPts val="300"/>
                </a:spcBef>
                <a:buFont typeface="Arial" charset="0"/>
                <a:buChar char="•"/>
              </a:pPr>
              <a:r>
                <a:rPr lang="ru-RU" sz="1200"/>
                <a:t>Прямая гарантия для обеспечения кредитов предприятиям, зарегистрированным в Республике Крым и/или городе федерального значения Севастополь</a:t>
              </a:r>
            </a:p>
            <a:p>
              <a:pPr marL="171450" indent="-171450" defTabSz="957263">
                <a:lnSpc>
                  <a:spcPct val="106000"/>
                </a:lnSpc>
                <a:spcBef>
                  <a:spcPts val="300"/>
                </a:spcBef>
                <a:buFont typeface="Arial" charset="0"/>
                <a:buChar char="•"/>
              </a:pPr>
              <a:r>
                <a:rPr lang="ru-RU" sz="1200"/>
                <a:t>Согарантия для Дальнего Востока и моногородов</a:t>
              </a:r>
            </a:p>
          </p:txBody>
        </p:sp>
        <p:sp>
          <p:nvSpPr>
            <p:cNvPr id="72" name="Скругленный прямоугольник 71"/>
            <p:cNvSpPr/>
            <p:nvPr/>
          </p:nvSpPr>
          <p:spPr>
            <a:xfrm>
              <a:off x="369789" y="6158683"/>
              <a:ext cx="3298820" cy="1152640"/>
            </a:xfrm>
            <a:prstGeom prst="roundRect">
              <a:avLst>
                <a:gd name="adj" fmla="val 4144"/>
              </a:avLst>
            </a:prstGeom>
            <a:solidFill>
              <a:srgbClr val="E7F5FE"/>
            </a:solidFill>
            <a:ln w="25400" cap="flat" cmpd="sng" algn="ctr">
              <a:noFill/>
              <a:prstDash val="solid"/>
            </a:ln>
            <a:effectLst/>
          </p:spPr>
          <p:txBody>
            <a:bodyPr lIns="1044000" rIns="72000" anchor="ctr"/>
            <a:lstStyle/>
            <a:p>
              <a:pPr defTabSz="914373" fontAlgn="auto">
                <a:spcBef>
                  <a:spcPts val="0"/>
                </a:spcBef>
                <a:spcAft>
                  <a:spcPts val="0"/>
                </a:spcAft>
                <a:defRPr/>
              </a:pPr>
              <a:r>
                <a:rPr lang="ru-RU" sz="1200" kern="0" dirty="0">
                  <a:latin typeface="+mj-lt"/>
                  <a:cs typeface="Arial" pitchFamily="34" charset="0"/>
                </a:rPr>
                <a:t>Продукты для субъектов МСП, </a:t>
              </a:r>
              <a:r>
                <a:rPr lang="ru-RU" sz="1200" b="1" kern="0" dirty="0">
                  <a:latin typeface="+mj-lt"/>
                  <a:cs typeface="Arial" pitchFamily="34" charset="0"/>
                </a:rPr>
                <a:t>зарегистрированных</a:t>
              </a:r>
              <a:r>
                <a:rPr lang="ru-RU" sz="1200" kern="0" dirty="0">
                  <a:latin typeface="+mj-lt"/>
                  <a:cs typeface="Arial" pitchFamily="34" charset="0"/>
                </a:rPr>
                <a:t> в </a:t>
              </a:r>
              <a:r>
                <a:rPr lang="ru-RU" sz="1200" b="1" kern="0" dirty="0">
                  <a:latin typeface="+mj-lt"/>
                  <a:cs typeface="Arial" pitchFamily="34" charset="0"/>
                </a:rPr>
                <a:t>приоритетных регионах и городах</a:t>
              </a:r>
              <a:endParaRPr lang="ru-RU" sz="1200" b="1" kern="0" dirty="0">
                <a:latin typeface="+mj-lt"/>
                <a:cs typeface="Arial" pitchFamily="34" charset="0"/>
              </a:endParaRPr>
            </a:p>
          </p:txBody>
        </p:sp>
        <p:sp>
          <p:nvSpPr>
            <p:cNvPr id="73" name="Прямоугольник 72"/>
            <p:cNvSpPr/>
            <p:nvPr/>
          </p:nvSpPr>
          <p:spPr>
            <a:xfrm>
              <a:off x="3668608" y="7354189"/>
              <a:ext cx="4873617" cy="808119"/>
            </a:xfrm>
            <a:prstGeom prst="rect">
              <a:avLst/>
            </a:prstGeom>
          </p:spPr>
          <p:txBody>
            <a:bodyPr lIns="72000" tIns="0" rIns="36000" bIns="0" anchor="ctr"/>
            <a:lstStyle/>
            <a:p>
              <a:pPr defTabSz="957263">
                <a:lnSpc>
                  <a:spcPct val="106000"/>
                </a:lnSpc>
                <a:spcBef>
                  <a:spcPts val="300"/>
                </a:spcBef>
                <a:defRPr/>
              </a:pP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defRPr/>
              </a:pPr>
              <a:r>
                <a:rPr lang="ru-RU" sz="1200" dirty="0">
                  <a:latin typeface="Arial" pitchFamily="34" charset="0"/>
                  <a:cs typeface="Arial" pitchFamily="34" charset="0"/>
                </a:rPr>
                <a:t>Прямая гарантия для обеспечения финансирования индустриальных парков</a:t>
              </a:r>
            </a:p>
            <a:p>
              <a:pPr marL="171450" indent="-171450" defTabSz="957263">
                <a:lnSpc>
                  <a:spcPct val="106000"/>
                </a:lnSpc>
                <a:spcBef>
                  <a:spcPts val="300"/>
                </a:spcBef>
                <a:buFont typeface="Arial" panose="020B0604020202020204" pitchFamily="34" charset="0"/>
                <a:buChar char="•"/>
                <a:defRPr/>
              </a:pPr>
              <a:r>
                <a:rPr lang="ru-RU" sz="1200" dirty="0">
                  <a:latin typeface="+mj-lt"/>
                  <a:cs typeface="+mn-cs"/>
                </a:rPr>
                <a:t>Прямая гарантия для </a:t>
              </a:r>
              <a:r>
                <a:rPr lang="ru-RU" sz="1200" dirty="0" err="1">
                  <a:latin typeface="+mj-lt"/>
                  <a:cs typeface="+mn-cs"/>
                </a:rPr>
                <a:t>микрофинансовых</a:t>
              </a:r>
              <a:r>
                <a:rPr lang="ru-RU" sz="1200" dirty="0">
                  <a:latin typeface="+mj-lt"/>
                  <a:cs typeface="+mn-cs"/>
                </a:rPr>
                <a:t> организаций</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defRPr/>
              </a:pPr>
              <a:r>
                <a:rPr lang="ru-RU" sz="1200" dirty="0" err="1">
                  <a:latin typeface="+mj-lt"/>
                  <a:cs typeface="+mn-cs"/>
                </a:rPr>
                <a:t>Согарантия</a:t>
              </a:r>
              <a:r>
                <a:rPr lang="ru-RU" sz="1200" dirty="0">
                  <a:latin typeface="+mj-lt"/>
                  <a:cs typeface="+mn-cs"/>
                </a:rPr>
                <a:t> (применяется для </a:t>
              </a:r>
              <a:r>
                <a:rPr lang="ru-RU" sz="1200" dirty="0" err="1">
                  <a:latin typeface="+mj-lt"/>
                  <a:cs typeface="+mn-cs"/>
                </a:rPr>
                <a:t>микрофинансовых</a:t>
              </a:r>
              <a:r>
                <a:rPr lang="ru-RU" sz="1200" dirty="0">
                  <a:latin typeface="+mj-lt"/>
                  <a:cs typeface="+mn-cs"/>
                </a:rPr>
                <a:t> организаций)</a:t>
              </a:r>
              <a:endParaRPr lang="ru-RU" sz="1200" dirty="0">
                <a:latin typeface="+mj-lt"/>
                <a:cs typeface="+mn-cs"/>
              </a:endParaRPr>
            </a:p>
          </p:txBody>
        </p:sp>
        <p:sp>
          <p:nvSpPr>
            <p:cNvPr id="74" name="Скругленный прямоугольник 73"/>
            <p:cNvSpPr/>
            <p:nvPr/>
          </p:nvSpPr>
          <p:spPr>
            <a:xfrm>
              <a:off x="369789" y="7454212"/>
              <a:ext cx="3298820" cy="865273"/>
            </a:xfrm>
            <a:prstGeom prst="roundRect">
              <a:avLst>
                <a:gd name="adj" fmla="val 4144"/>
              </a:avLst>
            </a:prstGeom>
            <a:solidFill>
              <a:srgbClr val="E7F5FE"/>
            </a:solidFill>
            <a:ln w="25400" cap="flat" cmpd="sng" algn="ctr">
              <a:noFill/>
              <a:prstDash val="solid"/>
            </a:ln>
            <a:effectLst/>
          </p:spPr>
          <p:txBody>
            <a:bodyPr lIns="1044000" rIns="72000" anchor="ctr"/>
            <a:lstStyle/>
            <a:p>
              <a:pPr defTabSz="914373" fontAlgn="auto">
                <a:spcBef>
                  <a:spcPts val="0"/>
                </a:spcBef>
                <a:spcAft>
                  <a:spcPts val="0"/>
                </a:spcAft>
                <a:defRPr/>
              </a:pPr>
              <a:r>
                <a:rPr lang="ru-RU" sz="1200" kern="0" dirty="0">
                  <a:latin typeface="+mj-lt"/>
                  <a:cs typeface="Arial" pitchFamily="34" charset="0"/>
                </a:rPr>
                <a:t>Продукты для </a:t>
              </a:r>
              <a:r>
                <a:rPr lang="ru-RU" sz="1200" b="1" kern="0" dirty="0">
                  <a:latin typeface="+mj-lt"/>
                  <a:cs typeface="Arial" pitchFamily="34" charset="0"/>
                </a:rPr>
                <a:t>организаций, образующих инфраструктуру поддержки субъектов МСП</a:t>
              </a:r>
              <a:endParaRPr lang="ru-RU" sz="1200" kern="0" dirty="0">
                <a:latin typeface="+mj-lt"/>
                <a:cs typeface="Arial" pitchFamily="34" charset="0"/>
              </a:endParaRPr>
            </a:p>
          </p:txBody>
        </p:sp>
        <p:sp>
          <p:nvSpPr>
            <p:cNvPr id="70" name="TextBox 69"/>
            <p:cNvSpPr txBox="1"/>
            <p:nvPr/>
          </p:nvSpPr>
          <p:spPr>
            <a:xfrm>
              <a:off x="9453449" y="7778095"/>
              <a:ext cx="2801932" cy="503287"/>
            </a:xfrm>
            <a:prstGeom prst="rect">
              <a:avLst/>
            </a:prstGeom>
            <a:noFill/>
            <a:ln>
              <a:noFill/>
            </a:ln>
          </p:spPr>
          <p:txBody>
            <a:bodyPr/>
            <a:lstStyle/>
            <a:p>
              <a:pPr defTabSz="914373" fontAlgn="auto">
                <a:spcBef>
                  <a:spcPts val="0"/>
                </a:spcBef>
                <a:spcAft>
                  <a:spcPts val="0"/>
                </a:spcAft>
                <a:defRPr/>
              </a:pPr>
              <a:r>
                <a:rPr lang="ru-RU" sz="1200" b="1" kern="0" dirty="0">
                  <a:solidFill>
                    <a:srgbClr val="1F4E79"/>
                  </a:solidFill>
                  <a:latin typeface="Arial Narrow" panose="020B0606020202030204" pitchFamily="34" charset="0"/>
                  <a:cs typeface="Arial" pitchFamily="34" charset="0"/>
                </a:rPr>
                <a:t>С подробным описанием гарантийных продуктов можно ознакомиться на </a:t>
              </a:r>
              <a:r>
                <a:rPr lang="ru-RU" sz="1200" b="1" kern="0" dirty="0">
                  <a:solidFill>
                    <a:srgbClr val="1F4E79"/>
                  </a:solidFill>
                  <a:latin typeface="Arial Narrow" panose="020B0606020202030204" pitchFamily="34" charset="0"/>
                  <a:cs typeface="Arial" pitchFamily="34" charset="0"/>
                </a:rPr>
                <a:t>официальном сайте Корпорации</a:t>
              </a:r>
            </a:p>
          </p:txBody>
        </p:sp>
        <p:sp>
          <p:nvSpPr>
            <p:cNvPr id="77" name="Прямоугольник 76"/>
            <p:cNvSpPr/>
            <p:nvPr/>
          </p:nvSpPr>
          <p:spPr>
            <a:xfrm>
              <a:off x="8758125" y="2375292"/>
              <a:ext cx="1493835" cy="403265"/>
            </a:xfrm>
            <a:prstGeom prst="rect">
              <a:avLst/>
            </a:prstGeom>
            <a:noFill/>
            <a:ln w="25400" cap="flat" cmpd="sng" algn="ctr">
              <a:noFill/>
              <a:prstDash val="solid"/>
            </a:ln>
            <a:effectLst/>
          </p:spPr>
          <p:txBody>
            <a:bodyPr tIns="0"/>
            <a:lstStyle/>
            <a:p>
              <a:pPr algn="r" defTabSz="914373" fontAlgn="auto">
                <a:spcBef>
                  <a:spcPts val="0"/>
                </a:spcBef>
                <a:spcAft>
                  <a:spcPts val="0"/>
                </a:spcAft>
                <a:defRPr/>
              </a:pPr>
              <a:r>
                <a:rPr lang="ru-RU" sz="1400" b="1" kern="0" dirty="0">
                  <a:solidFill>
                    <a:srgbClr val="1F497D">
                      <a:lumMod val="50000"/>
                    </a:srgbClr>
                  </a:solidFill>
                  <a:latin typeface="Arial Narrow" panose="020B0606020202030204" pitchFamily="34" charset="0"/>
                  <a:cs typeface="+mn-cs"/>
                </a:rPr>
                <a:t>Срок гарантии</a:t>
              </a:r>
            </a:p>
          </p:txBody>
        </p:sp>
        <p:sp>
          <p:nvSpPr>
            <p:cNvPr id="78" name="Прямоугольник 77"/>
            <p:cNvSpPr/>
            <p:nvPr/>
          </p:nvSpPr>
          <p:spPr>
            <a:xfrm>
              <a:off x="10251960" y="2372117"/>
              <a:ext cx="2003422" cy="403265"/>
            </a:xfrm>
            <a:prstGeom prst="rect">
              <a:avLst/>
            </a:prstGeom>
            <a:noFill/>
            <a:ln w="25400" cap="flat" cmpd="sng" algn="ctr">
              <a:noFill/>
              <a:prstDash val="solid"/>
            </a:ln>
            <a:effectLst/>
          </p:spPr>
          <p:txBody>
            <a:bodyPr anchor="ctr"/>
            <a:lstStyle/>
            <a:p>
              <a:pPr defTabSz="914373" fontAlgn="auto">
                <a:spcBef>
                  <a:spcPts val="0"/>
                </a:spcBef>
                <a:spcAft>
                  <a:spcPts val="0"/>
                </a:spcAft>
                <a:defRPr/>
              </a:pPr>
              <a:r>
                <a:rPr lang="ru-RU" sz="1600" kern="0" dirty="0">
                  <a:solidFill>
                    <a:srgbClr val="1F497D">
                      <a:lumMod val="50000"/>
                    </a:srgbClr>
                  </a:solidFill>
                  <a:latin typeface="Arial Narrow" panose="020B0606020202030204" pitchFamily="34" charset="0"/>
                  <a:cs typeface="+mn-cs"/>
                </a:rPr>
                <a:t>до 15 лет </a:t>
              </a:r>
              <a:endParaRPr lang="ru-RU" sz="16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defRPr/>
              </a:pPr>
              <a:r>
                <a:rPr lang="ru-RU" sz="1200" kern="0" dirty="0">
                  <a:solidFill>
                    <a:srgbClr val="1F497D">
                      <a:lumMod val="50000"/>
                    </a:srgbClr>
                  </a:solidFill>
                  <a:latin typeface="Arial Narrow" panose="020B0606020202030204" pitchFamily="34" charset="0"/>
                  <a:cs typeface="+mn-cs"/>
                </a:rPr>
                <a:t>в </a:t>
              </a:r>
              <a:r>
                <a:rPr lang="ru-RU" sz="1200" kern="0" dirty="0">
                  <a:solidFill>
                    <a:srgbClr val="1F497D">
                      <a:lumMod val="50000"/>
                    </a:srgbClr>
                  </a:solidFill>
                  <a:latin typeface="Arial Narrow" panose="020B0606020202030204" pitchFamily="34" charset="0"/>
                  <a:cs typeface="+mn-cs"/>
                </a:rPr>
                <a:t>зависимости от условий конкретного </a:t>
              </a:r>
              <a:r>
                <a:rPr lang="ru-RU" sz="1200" kern="0" dirty="0">
                  <a:solidFill>
                    <a:srgbClr val="1F497D">
                      <a:lumMod val="50000"/>
                    </a:srgbClr>
                  </a:solidFill>
                  <a:latin typeface="Arial Narrow" panose="020B0606020202030204" pitchFamily="34" charset="0"/>
                  <a:cs typeface="+mn-cs"/>
                </a:rPr>
                <a:t>продукта</a:t>
              </a:r>
              <a:endParaRPr lang="ru-RU" sz="1200" kern="0" dirty="0">
                <a:solidFill>
                  <a:srgbClr val="1F497D">
                    <a:lumMod val="50000"/>
                  </a:srgbClr>
                </a:solidFill>
                <a:latin typeface="Arial Narrow" panose="020B0606020202030204" pitchFamily="34" charset="0"/>
                <a:cs typeface="+mn-cs"/>
              </a:endParaRPr>
            </a:p>
          </p:txBody>
        </p:sp>
        <p:cxnSp>
          <p:nvCxnSpPr>
            <p:cNvPr id="79" name="Прямая соединительная линия 78"/>
            <p:cNvCxnSpPr/>
            <p:nvPr/>
          </p:nvCxnSpPr>
          <p:spPr>
            <a:xfrm>
              <a:off x="10251960" y="2257806"/>
              <a:ext cx="0" cy="668405"/>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09" name="Прямоугольник 108"/>
            <p:cNvSpPr/>
            <p:nvPr/>
          </p:nvSpPr>
          <p:spPr>
            <a:xfrm>
              <a:off x="8758125" y="3037346"/>
              <a:ext cx="1493835" cy="784303"/>
            </a:xfrm>
            <a:prstGeom prst="rect">
              <a:avLst/>
            </a:prstGeom>
            <a:noFill/>
            <a:ln w="25400" cap="flat" cmpd="sng" algn="ctr">
              <a:noFill/>
              <a:prstDash val="solid"/>
            </a:ln>
            <a:effectLst/>
          </p:spPr>
          <p:txBody>
            <a:bodyPr tIns="0"/>
            <a:lstStyle/>
            <a:p>
              <a:pPr algn="r" defTabSz="914373" fontAlgn="auto">
                <a:spcBef>
                  <a:spcPts val="0"/>
                </a:spcBef>
                <a:spcAft>
                  <a:spcPts val="0"/>
                </a:spcAft>
                <a:defRPr/>
              </a:pPr>
              <a:r>
                <a:rPr lang="ru-RU" sz="1400" b="1" kern="0" dirty="0">
                  <a:solidFill>
                    <a:srgbClr val="1F497D">
                      <a:lumMod val="50000"/>
                    </a:srgbClr>
                  </a:solidFill>
                  <a:latin typeface="Arial Narrow" panose="020B0606020202030204" pitchFamily="34" charset="0"/>
                  <a:cs typeface="+mn-cs"/>
                </a:rPr>
                <a:t>Вознаграждение за гарантию</a:t>
              </a:r>
            </a:p>
          </p:txBody>
        </p:sp>
        <p:sp>
          <p:nvSpPr>
            <p:cNvPr id="110" name="Прямоугольник 109"/>
            <p:cNvSpPr/>
            <p:nvPr/>
          </p:nvSpPr>
          <p:spPr>
            <a:xfrm>
              <a:off x="10251960" y="3032583"/>
              <a:ext cx="2003422" cy="784303"/>
            </a:xfrm>
            <a:prstGeom prst="rect">
              <a:avLst/>
            </a:prstGeom>
            <a:noFill/>
            <a:ln w="25400" cap="flat" cmpd="sng" algn="ctr">
              <a:noFill/>
              <a:prstDash val="solid"/>
            </a:ln>
            <a:effectLst/>
          </p:spPr>
          <p:txBody>
            <a:bodyPr anchor="ctr"/>
            <a:lstStyle/>
            <a:p>
              <a:pPr defTabSz="914373" fontAlgn="auto">
                <a:spcBef>
                  <a:spcPts val="0"/>
                </a:spcBef>
                <a:spcAft>
                  <a:spcPts val="0"/>
                </a:spcAft>
                <a:defRPr/>
              </a:pPr>
              <a:r>
                <a:rPr lang="ru-RU" sz="1600" kern="0" dirty="0">
                  <a:solidFill>
                    <a:srgbClr val="1F497D">
                      <a:lumMod val="50000"/>
                    </a:srgbClr>
                  </a:solidFill>
                  <a:latin typeface="Arial Narrow" panose="020B0606020202030204" pitchFamily="34" charset="0"/>
                  <a:cs typeface="+mn-cs"/>
                </a:rPr>
                <a:t>0,75</a:t>
              </a:r>
              <a:r>
                <a:rPr lang="ru-RU" sz="1600" kern="0" dirty="0">
                  <a:solidFill>
                    <a:srgbClr val="1F497D">
                      <a:lumMod val="50000"/>
                    </a:srgbClr>
                  </a:solidFill>
                  <a:latin typeface="Arial Narrow" panose="020B0606020202030204" pitchFamily="34" charset="0"/>
                  <a:cs typeface="+mn-cs"/>
                </a:rPr>
                <a:t>%</a:t>
              </a:r>
              <a:r>
                <a:rPr lang="ru-RU" sz="1100" kern="0" dirty="0">
                  <a:solidFill>
                    <a:srgbClr val="1F497D">
                      <a:lumMod val="50000"/>
                    </a:srgbClr>
                  </a:solidFill>
                  <a:latin typeface="Arial Narrow" panose="020B0606020202030204" pitchFamily="34" charset="0"/>
                  <a:cs typeface="+mn-cs"/>
                </a:rPr>
                <a:t> </a:t>
              </a:r>
              <a:r>
                <a:rPr lang="ru-RU" sz="1600" kern="0" dirty="0">
                  <a:solidFill>
                    <a:srgbClr val="1F497D">
                      <a:lumMod val="50000"/>
                    </a:srgbClr>
                  </a:solidFill>
                  <a:latin typeface="Arial Narrow" panose="020B0606020202030204" pitchFamily="34" charset="0"/>
                  <a:cs typeface="+mn-cs"/>
                </a:rPr>
                <a:t>годовых</a:t>
              </a:r>
              <a:r>
                <a:rPr lang="ru-RU" sz="1100" kern="0" dirty="0">
                  <a:solidFill>
                    <a:srgbClr val="1F497D">
                      <a:lumMod val="50000"/>
                    </a:srgbClr>
                  </a:solidFill>
                  <a:latin typeface="Arial Narrow" panose="020B0606020202030204" pitchFamily="34" charset="0"/>
                  <a:cs typeface="+mn-cs"/>
                </a:rPr>
                <a:t> </a:t>
              </a:r>
            </a:p>
            <a:p>
              <a:pPr defTabSz="914373" fontAlgn="auto">
                <a:spcBef>
                  <a:spcPts val="0"/>
                </a:spcBef>
                <a:spcAft>
                  <a:spcPts val="0"/>
                </a:spcAft>
                <a:defRPr/>
              </a:pPr>
              <a:r>
                <a:rPr lang="ru-RU" sz="1200" kern="0" dirty="0">
                  <a:solidFill>
                    <a:srgbClr val="1F497D">
                      <a:lumMod val="50000"/>
                    </a:srgbClr>
                  </a:solidFill>
                  <a:latin typeface="Arial Narrow" panose="020B0606020202030204" pitchFamily="34" charset="0"/>
                  <a:cs typeface="+mn-cs"/>
                </a:rPr>
                <a:t>от </a:t>
              </a:r>
              <a:r>
                <a:rPr lang="ru-RU" sz="1200" kern="0" dirty="0">
                  <a:solidFill>
                    <a:srgbClr val="1F497D">
                      <a:lumMod val="50000"/>
                    </a:srgbClr>
                  </a:solidFill>
                  <a:latin typeface="Arial Narrow" panose="020B0606020202030204" pitchFamily="34" charset="0"/>
                  <a:cs typeface="+mn-cs"/>
                </a:rPr>
                <a:t>суммы гарантии за весь срок действия гарантии</a:t>
              </a:r>
            </a:p>
          </p:txBody>
        </p:sp>
        <p:cxnSp>
          <p:nvCxnSpPr>
            <p:cNvPr id="111" name="Прямая соединительная линия 110"/>
            <p:cNvCxnSpPr/>
            <p:nvPr/>
          </p:nvCxnSpPr>
          <p:spPr>
            <a:xfrm>
              <a:off x="10251960" y="3032583"/>
              <a:ext cx="0" cy="784303"/>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13" name="Прямоугольник 112"/>
            <p:cNvSpPr/>
            <p:nvPr/>
          </p:nvSpPr>
          <p:spPr>
            <a:xfrm>
              <a:off x="8758125" y="3902620"/>
              <a:ext cx="1493835" cy="590609"/>
            </a:xfrm>
            <a:prstGeom prst="rect">
              <a:avLst/>
            </a:prstGeom>
            <a:noFill/>
            <a:ln w="25400" cap="flat" cmpd="sng" algn="ctr">
              <a:noFill/>
              <a:prstDash val="solid"/>
            </a:ln>
            <a:effectLst/>
          </p:spPr>
          <p:txBody>
            <a:bodyPr tIns="0"/>
            <a:lstStyle/>
            <a:p>
              <a:pPr algn="r" defTabSz="914373" fontAlgn="auto">
                <a:spcBef>
                  <a:spcPts val="0"/>
                </a:spcBef>
                <a:spcAft>
                  <a:spcPts val="0"/>
                </a:spcAft>
                <a:defRPr/>
              </a:pPr>
              <a:r>
                <a:rPr lang="ru-RU" sz="14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114" name="Прямоугольник 113"/>
            <p:cNvSpPr/>
            <p:nvPr/>
          </p:nvSpPr>
          <p:spPr>
            <a:xfrm>
              <a:off x="10251960" y="3816886"/>
              <a:ext cx="2003422" cy="589022"/>
            </a:xfrm>
            <a:prstGeom prst="rect">
              <a:avLst/>
            </a:prstGeom>
            <a:noFill/>
            <a:ln w="25400" cap="flat" cmpd="sng" algn="ctr">
              <a:noFill/>
              <a:prstDash val="solid"/>
            </a:ln>
            <a:effectLst/>
          </p:spPr>
          <p:txBody>
            <a:bodyPr anchor="ctr"/>
            <a:lstStyle/>
            <a:p>
              <a:pPr defTabSz="914373" fontAlgn="auto">
                <a:spcBef>
                  <a:spcPts val="0"/>
                </a:spcBef>
                <a:spcAft>
                  <a:spcPts val="0"/>
                </a:spcAft>
                <a:defRPr/>
              </a:pPr>
              <a:r>
                <a:rPr lang="ru-RU" sz="1200" kern="0" dirty="0">
                  <a:solidFill>
                    <a:srgbClr val="1F497D">
                      <a:lumMod val="50000"/>
                    </a:srgbClr>
                  </a:solidFill>
                  <a:latin typeface="Arial Narrow" panose="020B0606020202030204" pitchFamily="34" charset="0"/>
                  <a:cs typeface="+mn-cs"/>
                </a:rPr>
                <a:t>Единовременно / ежегодно / 1 раз в полгода / ежеквартально</a:t>
              </a:r>
            </a:p>
          </p:txBody>
        </p:sp>
        <p:cxnSp>
          <p:nvCxnSpPr>
            <p:cNvPr id="115" name="Прямая соединительная линия 114"/>
            <p:cNvCxnSpPr/>
            <p:nvPr/>
          </p:nvCxnSpPr>
          <p:spPr>
            <a:xfrm>
              <a:off x="10251960" y="3899445"/>
              <a:ext cx="0" cy="59060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17" name="Прямоугольник 116"/>
            <p:cNvSpPr/>
            <p:nvPr/>
          </p:nvSpPr>
          <p:spPr>
            <a:xfrm>
              <a:off x="8758125" y="5677622"/>
              <a:ext cx="1493835" cy="1682918"/>
            </a:xfrm>
            <a:prstGeom prst="rect">
              <a:avLst/>
            </a:prstGeom>
            <a:noFill/>
            <a:ln w="25400" cap="flat" cmpd="sng" algn="ctr">
              <a:noFill/>
              <a:prstDash val="solid"/>
            </a:ln>
            <a:effectLst/>
          </p:spPr>
          <p:txBody>
            <a:bodyPr tIns="0"/>
            <a:lstStyle/>
            <a:p>
              <a:pPr algn="r" defTabSz="914373" fontAlgn="auto">
                <a:spcBef>
                  <a:spcPts val="0"/>
                </a:spcBef>
                <a:spcAft>
                  <a:spcPts val="0"/>
                </a:spcAft>
                <a:defRPr/>
              </a:pPr>
              <a:r>
                <a:rPr lang="ru-RU" sz="1400" b="1" kern="0" dirty="0">
                  <a:solidFill>
                    <a:srgbClr val="1F497D">
                      <a:lumMod val="50000"/>
                    </a:srgbClr>
                  </a:solidFill>
                  <a:latin typeface="Arial Narrow" panose="020B0606020202030204" pitchFamily="34" charset="0"/>
                  <a:cs typeface="+mn-cs"/>
                </a:rPr>
                <a:t>Сумма </a:t>
              </a:r>
              <a:r>
                <a:rPr lang="ru-RU" sz="1400" b="1" kern="0" dirty="0">
                  <a:solidFill>
                    <a:srgbClr val="1F497D">
                      <a:lumMod val="50000"/>
                    </a:srgbClr>
                  </a:solidFill>
                  <a:latin typeface="Arial Narrow" panose="020B0606020202030204" pitchFamily="34" charset="0"/>
                  <a:cs typeface="+mn-cs"/>
                </a:rPr>
                <a:t>гарантийного покрытия</a:t>
              </a:r>
              <a:endParaRPr lang="ru-RU" sz="1400" b="1" kern="0" dirty="0">
                <a:solidFill>
                  <a:srgbClr val="1F497D">
                    <a:lumMod val="50000"/>
                  </a:srgbClr>
                </a:solidFill>
                <a:latin typeface="Arial Narrow" panose="020B0606020202030204" pitchFamily="34" charset="0"/>
                <a:cs typeface="+mn-cs"/>
              </a:endParaRPr>
            </a:p>
          </p:txBody>
        </p:sp>
        <p:sp>
          <p:nvSpPr>
            <p:cNvPr id="118" name="Прямоугольник 117"/>
            <p:cNvSpPr/>
            <p:nvPr/>
          </p:nvSpPr>
          <p:spPr>
            <a:xfrm>
              <a:off x="10251960" y="5115591"/>
              <a:ext cx="2147884" cy="1681331"/>
            </a:xfrm>
            <a:prstGeom prst="rect">
              <a:avLst/>
            </a:prstGeom>
            <a:noFill/>
            <a:ln w="25400" cap="flat" cmpd="sng" algn="ctr">
              <a:noFill/>
              <a:prstDash val="solid"/>
            </a:ln>
            <a:effectLst/>
          </p:spPr>
          <p:txBody>
            <a:bodyPr anchor="ctr"/>
            <a:lstStyle/>
            <a:p>
              <a:pPr defTabSz="914373" fontAlgn="auto">
                <a:spcBef>
                  <a:spcPts val="0"/>
                </a:spcBef>
                <a:spcAft>
                  <a:spcPts val="0"/>
                </a:spcAft>
                <a:defRPr/>
              </a:pPr>
              <a:r>
                <a:rPr lang="ru-RU" sz="1600" kern="0" dirty="0">
                  <a:solidFill>
                    <a:srgbClr val="1F497D">
                      <a:lumMod val="50000"/>
                    </a:srgbClr>
                  </a:solidFill>
                  <a:latin typeface="Arial Narrow" panose="020B0606020202030204" pitchFamily="34" charset="0"/>
                  <a:cs typeface="+mn-cs"/>
                </a:rPr>
                <a:t>до 50% </a:t>
              </a:r>
              <a:r>
                <a:rPr lang="ru-RU" sz="1200" kern="0" dirty="0">
                  <a:solidFill>
                    <a:srgbClr val="1F497D">
                      <a:lumMod val="50000"/>
                    </a:srgbClr>
                  </a:solidFill>
                  <a:latin typeface="Arial Narrow" panose="020B0606020202030204" pitchFamily="34" charset="0"/>
                  <a:cs typeface="+mn-cs"/>
                </a:rPr>
                <a:t>от суммы кредита </a:t>
              </a: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defRPr/>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defRPr/>
              </a:pPr>
              <a:r>
                <a:rPr lang="ru-RU" sz="1600" kern="0" dirty="0">
                  <a:solidFill>
                    <a:srgbClr val="1F497D">
                      <a:lumMod val="50000"/>
                    </a:srgbClr>
                  </a:solidFill>
                  <a:latin typeface="Arial Narrow" panose="020B0606020202030204" pitchFamily="34" charset="0"/>
                  <a:cs typeface="+mn-cs"/>
                </a:rPr>
                <a:t>до </a:t>
              </a:r>
              <a:r>
                <a:rPr lang="ru-RU" sz="1600" kern="0" dirty="0">
                  <a:solidFill>
                    <a:srgbClr val="1F497D">
                      <a:lumMod val="50000"/>
                    </a:srgbClr>
                  </a:solidFill>
                  <a:latin typeface="Arial Narrow" panose="020B0606020202030204" pitchFamily="34" charset="0"/>
                  <a:cs typeface="+mn-cs"/>
                </a:rPr>
                <a:t>70% </a:t>
              </a:r>
              <a:r>
                <a:rPr lang="ru-RU" sz="1200" kern="0" dirty="0">
                  <a:solidFill>
                    <a:srgbClr val="1F497D">
                      <a:lumMod val="50000"/>
                    </a:srgbClr>
                  </a:solidFill>
                  <a:latin typeface="Arial Narrow" panose="020B0606020202030204" pitchFamily="34" charset="0"/>
                  <a:cs typeface="+mn-cs"/>
                </a:rPr>
                <a:t>в рамках продуктов для участников государственных </a:t>
              </a: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defRPr/>
              </a:pPr>
              <a:r>
                <a:rPr lang="ru-RU" sz="1200" kern="0" dirty="0">
                  <a:solidFill>
                    <a:srgbClr val="1F497D">
                      <a:lumMod val="50000"/>
                    </a:srgbClr>
                  </a:solidFill>
                  <a:latin typeface="Arial Narrow" panose="020B0606020202030204" pitchFamily="34" charset="0"/>
                  <a:cs typeface="+mn-cs"/>
                </a:rPr>
                <a:t>и </a:t>
              </a:r>
              <a:r>
                <a:rPr lang="ru-RU" sz="1200" kern="0" dirty="0">
                  <a:solidFill>
                    <a:srgbClr val="1F497D">
                      <a:lumMod val="50000"/>
                    </a:srgbClr>
                  </a:solidFill>
                  <a:latin typeface="Arial Narrow" panose="020B0606020202030204" pitchFamily="34" charset="0"/>
                  <a:cs typeface="+mn-cs"/>
                </a:rPr>
                <a:t>муниципальных закупок </a:t>
              </a: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defRPr/>
              </a:pPr>
              <a:r>
                <a:rPr lang="ru-RU" sz="1200" kern="0" dirty="0">
                  <a:solidFill>
                    <a:srgbClr val="1F497D">
                      <a:lumMod val="50000"/>
                    </a:srgbClr>
                  </a:solidFill>
                  <a:latin typeface="Arial Narrow" panose="020B0606020202030204" pitchFamily="34" charset="0"/>
                  <a:cs typeface="+mn-cs"/>
                </a:rPr>
                <a:t>и </a:t>
              </a:r>
              <a:r>
                <a:rPr lang="ru-RU" sz="1200" kern="0" dirty="0">
                  <a:solidFill>
                    <a:srgbClr val="1F497D">
                      <a:lumMod val="50000"/>
                    </a:srgbClr>
                  </a:solidFill>
                  <a:latin typeface="Arial Narrow" panose="020B0606020202030204" pitchFamily="34" charset="0"/>
                  <a:cs typeface="+mn-cs"/>
                </a:rPr>
                <a:t>в рамках продукта «</a:t>
              </a:r>
              <a:r>
                <a:rPr lang="ru-RU" sz="1200" kern="0" dirty="0" err="1">
                  <a:solidFill>
                    <a:srgbClr val="1F497D">
                      <a:lumMod val="50000"/>
                    </a:srgbClr>
                  </a:solidFill>
                  <a:latin typeface="Arial Narrow" panose="020B0606020202030204" pitchFamily="34" charset="0"/>
                  <a:cs typeface="+mn-cs"/>
                </a:rPr>
                <a:t>Согарантия</a:t>
              </a:r>
              <a:r>
                <a:rPr lang="ru-RU" sz="1200" kern="0" dirty="0">
                  <a:solidFill>
                    <a:srgbClr val="1F497D">
                      <a:lumMod val="50000"/>
                    </a:srgbClr>
                  </a:solidFill>
                  <a:latin typeface="Arial Narrow" panose="020B0606020202030204" pitchFamily="34" charset="0"/>
                  <a:cs typeface="+mn-cs"/>
                </a:rPr>
                <a:t>»</a:t>
              </a:r>
            </a:p>
            <a:p>
              <a:pPr defTabSz="914373" fontAlgn="auto">
                <a:spcBef>
                  <a:spcPts val="0"/>
                </a:spcBef>
                <a:spcAft>
                  <a:spcPts val="0"/>
                </a:spcAft>
                <a:defRPr/>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defRPr/>
              </a:pPr>
              <a:r>
                <a:rPr lang="ru-RU" sz="1600" kern="0" dirty="0">
                  <a:solidFill>
                    <a:srgbClr val="1F497D">
                      <a:lumMod val="50000"/>
                    </a:srgbClr>
                  </a:solidFill>
                  <a:latin typeface="Arial Narrow" panose="020B0606020202030204" pitchFamily="34" charset="0"/>
                  <a:cs typeface="Arial" pitchFamily="34" charset="0"/>
                </a:rPr>
                <a:t>до </a:t>
              </a:r>
              <a:r>
                <a:rPr lang="ru-RU" sz="1600" kern="0" dirty="0">
                  <a:solidFill>
                    <a:srgbClr val="1F497D">
                      <a:lumMod val="50000"/>
                    </a:srgbClr>
                  </a:solidFill>
                  <a:latin typeface="Arial Narrow" panose="020B0606020202030204" pitchFamily="34" charset="0"/>
                  <a:cs typeface="Arial" pitchFamily="34" charset="0"/>
                </a:rPr>
                <a:t>75% </a:t>
              </a:r>
              <a:r>
                <a:rPr lang="ru-RU" sz="1200" kern="0" dirty="0">
                  <a:solidFill>
                    <a:srgbClr val="1F497D">
                      <a:lumMod val="50000"/>
                    </a:srgbClr>
                  </a:solidFill>
                  <a:latin typeface="Arial Narrow" panose="020B0606020202030204" pitchFamily="34" charset="0"/>
                  <a:cs typeface="Arial" pitchFamily="34" charset="0"/>
                </a:rPr>
                <a:t>в рамках </a:t>
              </a:r>
              <a:r>
                <a:rPr lang="ru-RU" sz="1200" kern="0" dirty="0">
                  <a:solidFill>
                    <a:srgbClr val="1F497D">
                      <a:lumMod val="50000"/>
                    </a:srgbClr>
                  </a:solidFill>
                  <a:latin typeface="Arial Narrow" panose="020B0606020202030204" pitchFamily="34" charset="0"/>
                  <a:cs typeface="Arial" pitchFamily="34" charset="0"/>
                </a:rPr>
                <a:t>продуктов «</a:t>
              </a:r>
              <a:r>
                <a:rPr lang="ru-RU" sz="1200" kern="0" dirty="0" err="1">
                  <a:solidFill>
                    <a:srgbClr val="1F497D">
                      <a:lumMod val="50000"/>
                    </a:srgbClr>
                  </a:solidFill>
                  <a:latin typeface="Arial Narrow" panose="020B0606020202030204" pitchFamily="34" charset="0"/>
                  <a:cs typeface="Arial" pitchFamily="34" charset="0"/>
                </a:rPr>
                <a:t>Согарантия</a:t>
              </a:r>
              <a:r>
                <a:rPr lang="ru-RU" sz="1200" kern="0" dirty="0">
                  <a:solidFill>
                    <a:srgbClr val="1F497D">
                      <a:lumMod val="50000"/>
                    </a:srgbClr>
                  </a:solidFill>
                  <a:latin typeface="Arial Narrow" panose="020B0606020202030204" pitchFamily="34" charset="0"/>
                  <a:cs typeface="Arial" pitchFamily="34" charset="0"/>
                </a:rPr>
                <a:t> для Дальнего Востока и моногородов», </a:t>
              </a:r>
            </a:p>
            <a:p>
              <a:pPr defTabSz="914373" fontAlgn="auto">
                <a:spcBef>
                  <a:spcPts val="0"/>
                </a:spcBef>
                <a:spcAft>
                  <a:spcPts val="0"/>
                </a:spcAft>
                <a:defRPr/>
              </a:pPr>
              <a:r>
                <a:rPr lang="ru-RU" sz="1200" kern="0" dirty="0">
                  <a:solidFill>
                    <a:srgbClr val="1F497D">
                      <a:lumMod val="50000"/>
                    </a:srgbClr>
                  </a:solidFill>
                  <a:latin typeface="Arial Narrow" panose="020B0606020202030204" pitchFamily="34" charset="0"/>
                  <a:cs typeface="Arial" pitchFamily="34" charset="0"/>
                </a:rPr>
                <a:t>«</a:t>
              </a:r>
              <a:r>
                <a:rPr lang="ru-RU" sz="1200" kern="0" dirty="0" err="1">
                  <a:solidFill>
                    <a:srgbClr val="1F497D">
                      <a:lumMod val="50000"/>
                    </a:srgbClr>
                  </a:solidFill>
                  <a:latin typeface="Arial Narrow" panose="020B0606020202030204" pitchFamily="34" charset="0"/>
                  <a:cs typeface="Arial" pitchFamily="34" charset="0"/>
                </a:rPr>
                <a:t>Согарантия</a:t>
              </a:r>
              <a:r>
                <a:rPr lang="ru-RU" sz="1200" kern="0" dirty="0">
                  <a:solidFill>
                    <a:srgbClr val="1F497D">
                      <a:lumMod val="50000"/>
                    </a:srgbClr>
                  </a:solidFill>
                  <a:latin typeface="Arial Narrow" panose="020B0606020202030204" pitchFamily="34" charset="0"/>
                  <a:cs typeface="Arial" pitchFamily="34" charset="0"/>
                </a:rPr>
                <a:t> </a:t>
              </a:r>
              <a:r>
                <a:rPr lang="ru-RU" sz="1200" kern="0" dirty="0">
                  <a:solidFill>
                    <a:srgbClr val="1F497D">
                      <a:lumMod val="50000"/>
                    </a:srgbClr>
                  </a:solidFill>
                  <a:latin typeface="Arial Narrow" panose="020B0606020202030204" pitchFamily="34" charset="0"/>
                  <a:cs typeface="Arial" pitchFamily="34" charset="0"/>
                </a:rPr>
                <a:t>для экспортеров»,</a:t>
              </a:r>
            </a:p>
            <a:p>
              <a:pPr defTabSz="914373" fontAlgn="auto">
                <a:spcBef>
                  <a:spcPts val="0"/>
                </a:spcBef>
                <a:spcAft>
                  <a:spcPts val="0"/>
                </a:spcAft>
                <a:defRPr/>
              </a:pPr>
              <a:r>
                <a:rPr lang="ru-RU" sz="1200" kern="0" dirty="0">
                  <a:solidFill>
                    <a:srgbClr val="1F497D">
                      <a:lumMod val="50000"/>
                    </a:srgbClr>
                  </a:solidFill>
                  <a:latin typeface="Arial Narrow" panose="020B0606020202030204" pitchFamily="34" charset="0"/>
                  <a:cs typeface="Arial" pitchFamily="34" charset="0"/>
                </a:rPr>
                <a:t>«</a:t>
              </a:r>
              <a:r>
                <a:rPr lang="ru-RU" sz="1200" kern="0" dirty="0" err="1">
                  <a:solidFill>
                    <a:srgbClr val="1F497D">
                      <a:lumMod val="50000"/>
                    </a:srgbClr>
                  </a:solidFill>
                  <a:latin typeface="Arial Narrow" panose="020B0606020202030204" pitchFamily="34" charset="0"/>
                  <a:cs typeface="Arial" pitchFamily="34" charset="0"/>
                </a:rPr>
                <a:t>Согарантия</a:t>
              </a:r>
              <a:r>
                <a:rPr lang="ru-RU" sz="1200" kern="0" dirty="0">
                  <a:solidFill>
                    <a:srgbClr val="1F497D">
                      <a:lumMod val="50000"/>
                    </a:srgbClr>
                  </a:solidFill>
                  <a:latin typeface="Arial Narrow" panose="020B0606020202030204" pitchFamily="34" charset="0"/>
                  <a:cs typeface="Arial" pitchFamily="34" charset="0"/>
                </a:rPr>
                <a:t> для сельхозкооперативов»</a:t>
              </a:r>
              <a:endParaRPr lang="ru-RU" sz="1200" kern="0" dirty="0">
                <a:solidFill>
                  <a:srgbClr val="1F497D">
                    <a:lumMod val="50000"/>
                  </a:srgbClr>
                </a:solidFill>
                <a:latin typeface="Arial Narrow" panose="020B0606020202030204" pitchFamily="34" charset="0"/>
                <a:cs typeface="Arial" pitchFamily="34" charset="0"/>
              </a:endParaRPr>
            </a:p>
          </p:txBody>
        </p:sp>
        <p:cxnSp>
          <p:nvCxnSpPr>
            <p:cNvPr id="119" name="Прямая соединительная линия 118"/>
            <p:cNvCxnSpPr/>
            <p:nvPr/>
          </p:nvCxnSpPr>
          <p:spPr>
            <a:xfrm>
              <a:off x="10251960" y="4637706"/>
              <a:ext cx="0" cy="267202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21" name="Прямоугольник 120"/>
            <p:cNvSpPr/>
            <p:nvPr/>
          </p:nvSpPr>
          <p:spPr>
            <a:xfrm>
              <a:off x="8758125" y="7438336"/>
              <a:ext cx="1493835" cy="403265"/>
            </a:xfrm>
            <a:prstGeom prst="rect">
              <a:avLst/>
            </a:prstGeom>
            <a:noFill/>
            <a:ln w="25400" cap="flat" cmpd="sng" algn="ctr">
              <a:noFill/>
              <a:prstDash val="solid"/>
            </a:ln>
            <a:effectLst/>
          </p:spPr>
          <p:txBody>
            <a:bodyPr tIns="0" anchor="ctr"/>
            <a:lstStyle/>
            <a:p>
              <a:pPr algn="r" defTabSz="914373" fontAlgn="auto">
                <a:spcBef>
                  <a:spcPts val="0"/>
                </a:spcBef>
                <a:spcAft>
                  <a:spcPts val="0"/>
                </a:spcAft>
                <a:defRPr/>
              </a:pPr>
              <a:r>
                <a:rPr lang="ru-RU" sz="1400" b="1" kern="0" dirty="0">
                  <a:solidFill>
                    <a:srgbClr val="1F497D">
                      <a:lumMod val="50000"/>
                    </a:srgbClr>
                  </a:solidFill>
                  <a:latin typeface="Arial Narrow" panose="020B0606020202030204" pitchFamily="34" charset="0"/>
                  <a:cs typeface="+mn-cs"/>
                </a:rPr>
                <a:t>Обеспечение</a:t>
              </a:r>
            </a:p>
          </p:txBody>
        </p:sp>
        <p:sp>
          <p:nvSpPr>
            <p:cNvPr id="122" name="Прямоугольник 121"/>
            <p:cNvSpPr/>
            <p:nvPr/>
          </p:nvSpPr>
          <p:spPr>
            <a:xfrm>
              <a:off x="10251960" y="7419284"/>
              <a:ext cx="2003422" cy="403265"/>
            </a:xfrm>
            <a:prstGeom prst="rect">
              <a:avLst/>
            </a:prstGeom>
            <a:noFill/>
            <a:ln w="25400" cap="flat" cmpd="sng" algn="ctr">
              <a:noFill/>
              <a:prstDash val="solid"/>
            </a:ln>
            <a:effectLst/>
          </p:spPr>
          <p:txBody>
            <a:bodyPr anchor="ctr"/>
            <a:lstStyle/>
            <a:p>
              <a:pPr defTabSz="914373" fontAlgn="auto">
                <a:spcBef>
                  <a:spcPts val="0"/>
                </a:spcBef>
                <a:spcAft>
                  <a:spcPts val="0"/>
                </a:spcAft>
                <a:defRPr/>
              </a:pPr>
              <a:r>
                <a:rPr lang="ru-RU" sz="1600" kern="0" dirty="0">
                  <a:solidFill>
                    <a:srgbClr val="1F497D">
                      <a:lumMod val="50000"/>
                    </a:srgbClr>
                  </a:solidFill>
                  <a:latin typeface="Arial Narrow" panose="020B0606020202030204" pitchFamily="34" charset="0"/>
                  <a:cs typeface="+mn-cs"/>
                </a:rPr>
                <a:t>не требуется</a:t>
              </a:r>
            </a:p>
          </p:txBody>
        </p:sp>
        <p:cxnSp>
          <p:nvCxnSpPr>
            <p:cNvPr id="123" name="Прямая соединительная линия 122"/>
            <p:cNvCxnSpPr/>
            <p:nvPr/>
          </p:nvCxnSpPr>
          <p:spPr>
            <a:xfrm>
              <a:off x="10251960" y="7414520"/>
              <a:ext cx="0" cy="403265"/>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grpSp>
          <p:nvGrpSpPr>
            <p:cNvPr id="18470" name="Группа 124"/>
            <p:cNvGrpSpPr>
              <a:grpSpLocks/>
            </p:cNvGrpSpPr>
            <p:nvPr/>
          </p:nvGrpSpPr>
          <p:grpSpPr bwMode="auto">
            <a:xfrm>
              <a:off x="8957035" y="7904927"/>
              <a:ext cx="431915" cy="461932"/>
              <a:chOff x="200025" y="6074472"/>
              <a:chExt cx="475107" cy="508125"/>
            </a:xfrm>
          </p:grpSpPr>
          <p:sp>
            <p:nvSpPr>
              <p:cNvPr id="126" name="Равнобедренный треугольник 125"/>
              <p:cNvSpPr/>
              <p:nvPr/>
            </p:nvSpPr>
            <p:spPr>
              <a:xfrm>
                <a:off x="199505" y="6074670"/>
                <a:ext cx="474979" cy="410409"/>
              </a:xfrm>
              <a:prstGeom prst="triangle">
                <a:avLst/>
              </a:prstGeom>
              <a:no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dirty="0">
                  <a:solidFill>
                    <a:srgbClr val="00A1DE"/>
                  </a:solidFill>
                </a:endParaRPr>
              </a:p>
            </p:txBody>
          </p:sp>
          <p:sp>
            <p:nvSpPr>
              <p:cNvPr id="18483" name="Прямоугольник 126"/>
              <p:cNvSpPr>
                <a:spLocks noChangeArrowheads="1"/>
              </p:cNvSpPr>
              <p:nvPr/>
            </p:nvSpPr>
            <p:spPr bwMode="auto">
              <a:xfrm>
                <a:off x="270234" y="6074765"/>
                <a:ext cx="296589" cy="507832"/>
              </a:xfrm>
              <a:prstGeom prst="rect">
                <a:avLst/>
              </a:prstGeom>
              <a:noFill/>
              <a:ln w="9525">
                <a:noFill/>
                <a:miter lim="800000"/>
                <a:headEnd/>
                <a:tailEnd/>
              </a:ln>
            </p:spPr>
            <p:txBody>
              <a:bodyPr wrap="none">
                <a:spAutoFit/>
              </a:bodyPr>
              <a:lstStyle/>
              <a:p>
                <a:pPr algn="ctr"/>
                <a:r>
                  <a:rPr lang="en-US" sz="2400" i="1">
                    <a:solidFill>
                      <a:srgbClr val="1F4E79"/>
                    </a:solidFill>
                    <a:latin typeface="Book Antiqua" pitchFamily="18" charset="0"/>
                    <a:ea typeface="Aparajita"/>
                    <a:cs typeface="Aparajita"/>
                  </a:rPr>
                  <a:t>i</a:t>
                </a:r>
                <a:endParaRPr lang="ru-RU" sz="2400" i="1">
                  <a:solidFill>
                    <a:srgbClr val="1F4E79"/>
                  </a:solidFill>
                  <a:latin typeface="Book Antiqua" pitchFamily="18" charset="0"/>
                  <a:ea typeface="Aparajita"/>
                  <a:cs typeface="Aparajita"/>
                </a:endParaRPr>
              </a:p>
            </p:txBody>
          </p:sp>
        </p:grpSp>
        <p:cxnSp>
          <p:nvCxnSpPr>
            <p:cNvPr id="48" name="Прямая соединительная линия 47"/>
            <p:cNvCxnSpPr/>
            <p:nvPr/>
          </p:nvCxnSpPr>
          <p:spPr>
            <a:xfrm>
              <a:off x="3573359" y="3758143"/>
              <a:ext cx="4783129"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3614634" y="4767894"/>
              <a:ext cx="4781542"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3573359" y="6087238"/>
              <a:ext cx="4783129"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3573359" y="7309735"/>
              <a:ext cx="4783129"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7" name="Прямоугольник 66"/>
            <p:cNvSpPr/>
            <p:nvPr/>
          </p:nvSpPr>
          <p:spPr>
            <a:xfrm>
              <a:off x="323751" y="6731827"/>
              <a:ext cx="1047748" cy="523927"/>
            </a:xfrm>
            <a:prstGeom prst="rect">
              <a:avLst/>
            </a:prstGeom>
            <a:noFill/>
          </p:spPr>
          <p:txBody>
            <a:bodyPr lIns="72000" tIns="0" rIns="36000" bIns="0" anchor="ctr"/>
            <a:lstStyle/>
            <a:p>
              <a:pPr algn="ctr" defTabSz="957263">
                <a:lnSpc>
                  <a:spcPct val="106000"/>
                </a:lnSpc>
                <a:spcBef>
                  <a:spcPts val="1800"/>
                </a:spcBef>
                <a:defRPr/>
              </a:pPr>
              <a:r>
                <a:rPr lang="ru-RU" sz="800" b="1" dirty="0">
                  <a:latin typeface="+mj-lt"/>
                  <a:cs typeface="+mn-cs"/>
                </a:rPr>
                <a:t>КРЫМ </a:t>
              </a:r>
              <a:r>
                <a:rPr lang="ru-RU" sz="800" b="1" dirty="0">
                  <a:latin typeface="+mj-lt"/>
                  <a:cs typeface="+mn-cs"/>
                </a:rPr>
                <a:t> </a:t>
              </a:r>
              <a:r>
                <a:rPr lang="ru-RU" sz="800" b="1" dirty="0">
                  <a:latin typeface="+mj-lt"/>
                  <a:cs typeface="+mn-cs"/>
                </a:rPr>
                <a:t>                      ДФО МОНОГОРОДА</a:t>
              </a:r>
            </a:p>
          </p:txBody>
        </p:sp>
        <p:sp>
          <p:nvSpPr>
            <p:cNvPr id="68" name="Freeform 6"/>
            <p:cNvSpPr>
              <a:spLocks noEditPoints="1"/>
            </p:cNvSpPr>
            <p:nvPr/>
          </p:nvSpPr>
          <p:spPr bwMode="auto">
            <a:xfrm>
              <a:off x="695225" y="6296809"/>
              <a:ext cx="306387" cy="466772"/>
            </a:xfrm>
            <a:custGeom>
              <a:avLst/>
              <a:gdLst>
                <a:gd name="T0" fmla="*/ 48 w 96"/>
                <a:gd name="T1" fmla="*/ 147 h 147"/>
                <a:gd name="T2" fmla="*/ 43 w 96"/>
                <a:gd name="T3" fmla="*/ 144 h 147"/>
                <a:gd name="T4" fmla="*/ 0 w 96"/>
                <a:gd name="T5" fmla="*/ 48 h 147"/>
                <a:gd name="T6" fmla="*/ 48 w 96"/>
                <a:gd name="T7" fmla="*/ 0 h 147"/>
                <a:gd name="T8" fmla="*/ 96 w 96"/>
                <a:gd name="T9" fmla="*/ 48 h 147"/>
                <a:gd name="T10" fmla="*/ 52 w 96"/>
                <a:gd name="T11" fmla="*/ 144 h 147"/>
                <a:gd name="T12" fmla="*/ 48 w 96"/>
                <a:gd name="T13" fmla="*/ 147 h 147"/>
                <a:gd name="T14" fmla="*/ 48 w 96"/>
                <a:gd name="T15" fmla="*/ 12 h 147"/>
                <a:gd name="T16" fmla="*/ 12 w 96"/>
                <a:gd name="T17" fmla="*/ 48 h 147"/>
                <a:gd name="T18" fmla="*/ 48 w 96"/>
                <a:gd name="T19" fmla="*/ 131 h 147"/>
                <a:gd name="T20" fmla="*/ 84 w 96"/>
                <a:gd name="T21" fmla="*/ 48 h 147"/>
                <a:gd name="T22" fmla="*/ 48 w 96"/>
                <a:gd name="T23" fmla="*/ 12 h 147"/>
                <a:gd name="T24" fmla="*/ 48 w 96"/>
                <a:gd name="T25" fmla="*/ 77 h 147"/>
                <a:gd name="T26" fmla="*/ 19 w 96"/>
                <a:gd name="T27" fmla="*/ 49 h 147"/>
                <a:gd name="T28" fmla="*/ 48 w 96"/>
                <a:gd name="T29" fmla="*/ 20 h 147"/>
                <a:gd name="T30" fmla="*/ 76 w 96"/>
                <a:gd name="T31" fmla="*/ 49 h 147"/>
                <a:gd name="T32" fmla="*/ 48 w 96"/>
                <a:gd name="T33" fmla="*/ 77 h 147"/>
                <a:gd name="T34" fmla="*/ 48 w 96"/>
                <a:gd name="T35" fmla="*/ 32 h 147"/>
                <a:gd name="T36" fmla="*/ 31 w 96"/>
                <a:gd name="T37" fmla="*/ 49 h 147"/>
                <a:gd name="T38" fmla="*/ 48 w 96"/>
                <a:gd name="T39" fmla="*/ 65 h 147"/>
                <a:gd name="T40" fmla="*/ 64 w 96"/>
                <a:gd name="T41" fmla="*/ 49 h 147"/>
                <a:gd name="T42" fmla="*/ 48 w 96"/>
                <a:gd name="T43" fmla="*/ 3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147">
                  <a:moveTo>
                    <a:pt x="48" y="147"/>
                  </a:moveTo>
                  <a:cubicBezTo>
                    <a:pt x="46" y="147"/>
                    <a:pt x="44" y="146"/>
                    <a:pt x="43" y="144"/>
                  </a:cubicBezTo>
                  <a:cubicBezTo>
                    <a:pt x="41" y="142"/>
                    <a:pt x="0" y="90"/>
                    <a:pt x="0" y="48"/>
                  </a:cubicBezTo>
                  <a:cubicBezTo>
                    <a:pt x="0" y="22"/>
                    <a:pt x="21" y="0"/>
                    <a:pt x="48" y="0"/>
                  </a:cubicBezTo>
                  <a:cubicBezTo>
                    <a:pt x="74" y="0"/>
                    <a:pt x="96" y="22"/>
                    <a:pt x="96" y="48"/>
                  </a:cubicBezTo>
                  <a:cubicBezTo>
                    <a:pt x="96" y="90"/>
                    <a:pt x="54" y="142"/>
                    <a:pt x="52" y="144"/>
                  </a:cubicBezTo>
                  <a:cubicBezTo>
                    <a:pt x="51" y="146"/>
                    <a:pt x="49" y="147"/>
                    <a:pt x="48" y="147"/>
                  </a:cubicBezTo>
                  <a:close/>
                  <a:moveTo>
                    <a:pt x="48" y="12"/>
                  </a:moveTo>
                  <a:cubicBezTo>
                    <a:pt x="28" y="12"/>
                    <a:pt x="12" y="28"/>
                    <a:pt x="12" y="48"/>
                  </a:cubicBezTo>
                  <a:cubicBezTo>
                    <a:pt x="12" y="78"/>
                    <a:pt x="37" y="116"/>
                    <a:pt x="48" y="131"/>
                  </a:cubicBezTo>
                  <a:cubicBezTo>
                    <a:pt x="58" y="116"/>
                    <a:pt x="84" y="78"/>
                    <a:pt x="84" y="48"/>
                  </a:cubicBezTo>
                  <a:cubicBezTo>
                    <a:pt x="84" y="28"/>
                    <a:pt x="67" y="12"/>
                    <a:pt x="48" y="12"/>
                  </a:cubicBezTo>
                  <a:close/>
                  <a:moveTo>
                    <a:pt x="48" y="77"/>
                  </a:moveTo>
                  <a:cubicBezTo>
                    <a:pt x="32" y="77"/>
                    <a:pt x="19" y="64"/>
                    <a:pt x="19" y="49"/>
                  </a:cubicBezTo>
                  <a:cubicBezTo>
                    <a:pt x="19" y="33"/>
                    <a:pt x="32" y="20"/>
                    <a:pt x="48" y="20"/>
                  </a:cubicBezTo>
                  <a:cubicBezTo>
                    <a:pt x="63" y="20"/>
                    <a:pt x="76" y="33"/>
                    <a:pt x="76" y="49"/>
                  </a:cubicBezTo>
                  <a:cubicBezTo>
                    <a:pt x="76" y="64"/>
                    <a:pt x="63" y="77"/>
                    <a:pt x="48" y="77"/>
                  </a:cubicBezTo>
                  <a:close/>
                  <a:moveTo>
                    <a:pt x="48" y="32"/>
                  </a:moveTo>
                  <a:cubicBezTo>
                    <a:pt x="38" y="32"/>
                    <a:pt x="31" y="39"/>
                    <a:pt x="31" y="49"/>
                  </a:cubicBezTo>
                  <a:cubicBezTo>
                    <a:pt x="31" y="58"/>
                    <a:pt x="38" y="65"/>
                    <a:pt x="48" y="65"/>
                  </a:cubicBezTo>
                  <a:cubicBezTo>
                    <a:pt x="57" y="65"/>
                    <a:pt x="64" y="58"/>
                    <a:pt x="64" y="49"/>
                  </a:cubicBezTo>
                  <a:cubicBezTo>
                    <a:pt x="64" y="39"/>
                    <a:pt x="57" y="32"/>
                    <a:pt x="48" y="32"/>
                  </a:cubicBezTo>
                  <a:close/>
                </a:path>
              </a:pathLst>
            </a:custGeom>
            <a:solidFill>
              <a:schemeClr val="tx1"/>
            </a:solidFill>
            <a:ln>
              <a:noFill/>
            </a:ln>
          </p:spPr>
          <p:txBody>
            <a:bodyPr lIns="89533" tIns="44766" rIns="89533" bIns="44766"/>
            <a:lstStyle/>
            <a:p>
              <a:pPr defTabSz="1020833">
                <a:defRPr/>
              </a:pPr>
              <a:endParaRPr lang="en-US" sz="2073" dirty="0">
                <a:latin typeface="Arial" pitchFamily="34" charset="0"/>
                <a:cs typeface="Arial" pitchFamily="34" charset="0"/>
              </a:endParaRPr>
            </a:p>
          </p:txBody>
        </p:sp>
        <p:sp>
          <p:nvSpPr>
            <p:cNvPr id="81" name="Скругленный прямоугольник 80"/>
            <p:cNvSpPr/>
            <p:nvPr/>
          </p:nvSpPr>
          <p:spPr>
            <a:xfrm>
              <a:off x="404714" y="8079750"/>
              <a:ext cx="866774" cy="239736"/>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800" b="1" kern="0" dirty="0">
                  <a:latin typeface="Arial Narrow" panose="020B0606020202030204" pitchFamily="34" charset="0"/>
                  <a:cs typeface="Times New Roman" pitchFamily="18" charset="0"/>
                </a:rPr>
                <a:t>ИНФРАСТРУКТУРА МСП</a:t>
              </a:r>
              <a:endParaRPr lang="ru-RU" sz="1050" b="1" kern="0" dirty="0">
                <a:latin typeface="Arial Narrow" panose="020B0606020202030204" pitchFamily="34" charset="0"/>
                <a:cs typeface="Times New Roman" pitchFamily="18" charset="0"/>
              </a:endParaRPr>
            </a:p>
          </p:txBody>
        </p:sp>
        <p:sp>
          <p:nvSpPr>
            <p:cNvPr id="93" name="Freeform 9"/>
            <p:cNvSpPr>
              <a:spLocks noEditPoints="1"/>
            </p:cNvSpPr>
            <p:nvPr/>
          </p:nvSpPr>
          <p:spPr bwMode="auto">
            <a:xfrm>
              <a:off x="566639" y="4104253"/>
              <a:ext cx="506411" cy="408028"/>
            </a:xfrm>
            <a:custGeom>
              <a:avLst/>
              <a:gdLst>
                <a:gd name="T0" fmla="*/ 308 w 445"/>
                <a:gd name="T1" fmla="*/ 41 h 358"/>
                <a:gd name="T2" fmla="*/ 288 w 445"/>
                <a:gd name="T3" fmla="*/ 12 h 358"/>
                <a:gd name="T4" fmla="*/ 183 w 445"/>
                <a:gd name="T5" fmla="*/ 31 h 358"/>
                <a:gd name="T6" fmla="*/ 89 w 445"/>
                <a:gd name="T7" fmla="*/ 49 h 358"/>
                <a:gd name="T8" fmla="*/ 34 w 445"/>
                <a:gd name="T9" fmla="*/ 158 h 358"/>
                <a:gd name="T10" fmla="*/ 223 w 445"/>
                <a:gd name="T11" fmla="*/ 355 h 358"/>
                <a:gd name="T12" fmla="*/ 239 w 445"/>
                <a:gd name="T13" fmla="*/ 354 h 358"/>
                <a:gd name="T14" fmla="*/ 68 w 445"/>
                <a:gd name="T15" fmla="*/ 193 h 358"/>
                <a:gd name="T16" fmla="*/ 72 w 445"/>
                <a:gd name="T17" fmla="*/ 102 h 358"/>
                <a:gd name="T18" fmla="*/ 175 w 445"/>
                <a:gd name="T19" fmla="*/ 53 h 358"/>
                <a:gd name="T20" fmla="*/ 252 w 445"/>
                <a:gd name="T21" fmla="*/ 35 h 358"/>
                <a:gd name="T22" fmla="*/ 271 w 445"/>
                <a:gd name="T23" fmla="*/ 48 h 358"/>
                <a:gd name="T24" fmla="*/ 227 w 445"/>
                <a:gd name="T25" fmla="*/ 72 h 358"/>
                <a:gd name="T26" fmla="*/ 159 w 445"/>
                <a:gd name="T27" fmla="*/ 95 h 358"/>
                <a:gd name="T28" fmla="*/ 131 w 445"/>
                <a:gd name="T29" fmla="*/ 144 h 358"/>
                <a:gd name="T30" fmla="*/ 234 w 445"/>
                <a:gd name="T31" fmla="*/ 153 h 358"/>
                <a:gd name="T32" fmla="*/ 357 w 445"/>
                <a:gd name="T33" fmla="*/ 256 h 358"/>
                <a:gd name="T34" fmla="*/ 364 w 445"/>
                <a:gd name="T35" fmla="*/ 237 h 358"/>
                <a:gd name="T36" fmla="*/ 220 w 445"/>
                <a:gd name="T37" fmla="*/ 132 h 358"/>
                <a:gd name="T38" fmla="*/ 143 w 445"/>
                <a:gd name="T39" fmla="*/ 121 h 358"/>
                <a:gd name="T40" fmla="*/ 230 w 445"/>
                <a:gd name="T41" fmla="*/ 96 h 358"/>
                <a:gd name="T42" fmla="*/ 305 w 445"/>
                <a:gd name="T43" fmla="*/ 63 h 358"/>
                <a:gd name="T44" fmla="*/ 390 w 445"/>
                <a:gd name="T45" fmla="*/ 111 h 358"/>
                <a:gd name="T46" fmla="*/ 360 w 445"/>
                <a:gd name="T47" fmla="*/ 205 h 358"/>
                <a:gd name="T48" fmla="*/ 378 w 445"/>
                <a:gd name="T49" fmla="*/ 217 h 358"/>
                <a:gd name="T50" fmla="*/ 407 w 445"/>
                <a:gd name="T51" fmla="*/ 97 h 358"/>
                <a:gd name="T52" fmla="*/ 85 w 445"/>
                <a:gd name="T53" fmla="*/ 40 h 358"/>
                <a:gd name="T54" fmla="*/ 73 w 445"/>
                <a:gd name="T55" fmla="*/ 21 h 358"/>
                <a:gd name="T56" fmla="*/ 13 w 445"/>
                <a:gd name="T57" fmla="*/ 160 h 358"/>
                <a:gd name="T58" fmla="*/ 24 w 445"/>
                <a:gd name="T59" fmla="*/ 149 h 358"/>
                <a:gd name="T60" fmla="*/ 443 w 445"/>
                <a:gd name="T61" fmla="*/ 95 h 358"/>
                <a:gd name="T62" fmla="*/ 314 w 445"/>
                <a:gd name="T63" fmla="*/ 16 h 358"/>
                <a:gd name="T64" fmla="*/ 422 w 445"/>
                <a:gd name="T65" fmla="*/ 102 h 358"/>
                <a:gd name="T66" fmla="*/ 436 w 445"/>
                <a:gd name="T67" fmla="*/ 109 h 358"/>
                <a:gd name="T68" fmla="*/ 249 w 445"/>
                <a:gd name="T69" fmla="*/ 188 h 358"/>
                <a:gd name="T70" fmla="*/ 234 w 445"/>
                <a:gd name="T71" fmla="*/ 205 h 358"/>
                <a:gd name="T72" fmla="*/ 336 w 445"/>
                <a:gd name="T73" fmla="*/ 292 h 358"/>
                <a:gd name="T74" fmla="*/ 344 w 445"/>
                <a:gd name="T75" fmla="*/ 272 h 358"/>
                <a:gd name="T76" fmla="*/ 217 w 445"/>
                <a:gd name="T77" fmla="*/ 214 h 358"/>
                <a:gd name="T78" fmla="*/ 202 w 445"/>
                <a:gd name="T79" fmla="*/ 231 h 358"/>
                <a:gd name="T80" fmla="*/ 308 w 445"/>
                <a:gd name="T81" fmla="*/ 318 h 358"/>
                <a:gd name="T82" fmla="*/ 315 w 445"/>
                <a:gd name="T83" fmla="*/ 299 h 358"/>
                <a:gd name="T84" fmla="*/ 180 w 445"/>
                <a:gd name="T85" fmla="*/ 237 h 358"/>
                <a:gd name="T86" fmla="*/ 166 w 445"/>
                <a:gd name="T87" fmla="*/ 254 h 358"/>
                <a:gd name="T88" fmla="*/ 273 w 445"/>
                <a:gd name="T89" fmla="*/ 340 h 358"/>
                <a:gd name="T90" fmla="*/ 280 w 445"/>
                <a:gd name="T91" fmla="*/ 32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5" h="358">
                  <a:moveTo>
                    <a:pt x="361" y="57"/>
                  </a:moveTo>
                  <a:cubicBezTo>
                    <a:pt x="341" y="47"/>
                    <a:pt x="310" y="41"/>
                    <a:pt x="308" y="41"/>
                  </a:cubicBezTo>
                  <a:cubicBezTo>
                    <a:pt x="304" y="41"/>
                    <a:pt x="300" y="41"/>
                    <a:pt x="296" y="41"/>
                  </a:cubicBezTo>
                  <a:cubicBezTo>
                    <a:pt x="297" y="31"/>
                    <a:pt x="294" y="20"/>
                    <a:pt x="288" y="12"/>
                  </a:cubicBezTo>
                  <a:cubicBezTo>
                    <a:pt x="280" y="0"/>
                    <a:pt x="265" y="6"/>
                    <a:pt x="244" y="14"/>
                  </a:cubicBezTo>
                  <a:cubicBezTo>
                    <a:pt x="226" y="21"/>
                    <a:pt x="204" y="29"/>
                    <a:pt x="183" y="31"/>
                  </a:cubicBezTo>
                  <a:cubicBezTo>
                    <a:pt x="181" y="31"/>
                    <a:pt x="178" y="31"/>
                    <a:pt x="174" y="31"/>
                  </a:cubicBezTo>
                  <a:cubicBezTo>
                    <a:pt x="139" y="33"/>
                    <a:pt x="105" y="35"/>
                    <a:pt x="89" y="49"/>
                  </a:cubicBezTo>
                  <a:cubicBezTo>
                    <a:pt x="88" y="50"/>
                    <a:pt x="65" y="71"/>
                    <a:pt x="53" y="91"/>
                  </a:cubicBezTo>
                  <a:cubicBezTo>
                    <a:pt x="42" y="110"/>
                    <a:pt x="36" y="138"/>
                    <a:pt x="34" y="158"/>
                  </a:cubicBezTo>
                  <a:cubicBezTo>
                    <a:pt x="32" y="177"/>
                    <a:pt x="39" y="196"/>
                    <a:pt x="54" y="209"/>
                  </a:cubicBezTo>
                  <a:cubicBezTo>
                    <a:pt x="223" y="355"/>
                    <a:pt x="223" y="355"/>
                    <a:pt x="223" y="355"/>
                  </a:cubicBezTo>
                  <a:cubicBezTo>
                    <a:pt x="225" y="357"/>
                    <a:pt x="228" y="358"/>
                    <a:pt x="230" y="358"/>
                  </a:cubicBezTo>
                  <a:cubicBezTo>
                    <a:pt x="234" y="358"/>
                    <a:pt x="237" y="356"/>
                    <a:pt x="239" y="354"/>
                  </a:cubicBezTo>
                  <a:cubicBezTo>
                    <a:pt x="243" y="349"/>
                    <a:pt x="242" y="342"/>
                    <a:pt x="238" y="338"/>
                  </a:cubicBezTo>
                  <a:cubicBezTo>
                    <a:pt x="68" y="193"/>
                    <a:pt x="68" y="193"/>
                    <a:pt x="68" y="193"/>
                  </a:cubicBezTo>
                  <a:cubicBezTo>
                    <a:pt x="59" y="185"/>
                    <a:pt x="55" y="173"/>
                    <a:pt x="56" y="161"/>
                  </a:cubicBezTo>
                  <a:cubicBezTo>
                    <a:pt x="59" y="135"/>
                    <a:pt x="65" y="115"/>
                    <a:pt x="72" y="102"/>
                  </a:cubicBezTo>
                  <a:cubicBezTo>
                    <a:pt x="82" y="85"/>
                    <a:pt x="104" y="66"/>
                    <a:pt x="104" y="66"/>
                  </a:cubicBezTo>
                  <a:cubicBezTo>
                    <a:pt x="115" y="56"/>
                    <a:pt x="154" y="54"/>
                    <a:pt x="175" y="53"/>
                  </a:cubicBezTo>
                  <a:cubicBezTo>
                    <a:pt x="179" y="53"/>
                    <a:pt x="182" y="53"/>
                    <a:pt x="184" y="53"/>
                  </a:cubicBezTo>
                  <a:cubicBezTo>
                    <a:pt x="209" y="51"/>
                    <a:pt x="234" y="42"/>
                    <a:pt x="252" y="35"/>
                  </a:cubicBezTo>
                  <a:cubicBezTo>
                    <a:pt x="259" y="32"/>
                    <a:pt x="267" y="29"/>
                    <a:pt x="272" y="27"/>
                  </a:cubicBezTo>
                  <a:cubicBezTo>
                    <a:pt x="275" y="34"/>
                    <a:pt x="274" y="43"/>
                    <a:pt x="271" y="48"/>
                  </a:cubicBezTo>
                  <a:cubicBezTo>
                    <a:pt x="271" y="48"/>
                    <a:pt x="271" y="49"/>
                    <a:pt x="270" y="49"/>
                  </a:cubicBezTo>
                  <a:cubicBezTo>
                    <a:pt x="257" y="55"/>
                    <a:pt x="242" y="63"/>
                    <a:pt x="227" y="72"/>
                  </a:cubicBezTo>
                  <a:cubicBezTo>
                    <a:pt x="219" y="76"/>
                    <a:pt x="219" y="76"/>
                    <a:pt x="219" y="76"/>
                  </a:cubicBezTo>
                  <a:cubicBezTo>
                    <a:pt x="201" y="87"/>
                    <a:pt x="178" y="91"/>
                    <a:pt x="159" y="95"/>
                  </a:cubicBezTo>
                  <a:cubicBezTo>
                    <a:pt x="137" y="99"/>
                    <a:pt x="121" y="102"/>
                    <a:pt x="120" y="117"/>
                  </a:cubicBezTo>
                  <a:cubicBezTo>
                    <a:pt x="120" y="128"/>
                    <a:pt x="124" y="138"/>
                    <a:pt x="131" y="144"/>
                  </a:cubicBezTo>
                  <a:cubicBezTo>
                    <a:pt x="152" y="163"/>
                    <a:pt x="196" y="158"/>
                    <a:pt x="223" y="154"/>
                  </a:cubicBezTo>
                  <a:cubicBezTo>
                    <a:pt x="227" y="154"/>
                    <a:pt x="231" y="153"/>
                    <a:pt x="234" y="153"/>
                  </a:cubicBezTo>
                  <a:cubicBezTo>
                    <a:pt x="251" y="168"/>
                    <a:pt x="325" y="233"/>
                    <a:pt x="350" y="254"/>
                  </a:cubicBezTo>
                  <a:cubicBezTo>
                    <a:pt x="352" y="256"/>
                    <a:pt x="354" y="256"/>
                    <a:pt x="357" y="256"/>
                  </a:cubicBezTo>
                  <a:cubicBezTo>
                    <a:pt x="360" y="256"/>
                    <a:pt x="363" y="255"/>
                    <a:pt x="365" y="253"/>
                  </a:cubicBezTo>
                  <a:cubicBezTo>
                    <a:pt x="369" y="248"/>
                    <a:pt x="369" y="241"/>
                    <a:pt x="364" y="237"/>
                  </a:cubicBezTo>
                  <a:cubicBezTo>
                    <a:pt x="319" y="198"/>
                    <a:pt x="251" y="139"/>
                    <a:pt x="247" y="135"/>
                  </a:cubicBezTo>
                  <a:cubicBezTo>
                    <a:pt x="242" y="129"/>
                    <a:pt x="236" y="130"/>
                    <a:pt x="220" y="132"/>
                  </a:cubicBezTo>
                  <a:cubicBezTo>
                    <a:pt x="200" y="135"/>
                    <a:pt x="159" y="140"/>
                    <a:pt x="146" y="128"/>
                  </a:cubicBezTo>
                  <a:cubicBezTo>
                    <a:pt x="145" y="127"/>
                    <a:pt x="143" y="125"/>
                    <a:pt x="143" y="121"/>
                  </a:cubicBezTo>
                  <a:cubicBezTo>
                    <a:pt x="147" y="120"/>
                    <a:pt x="156" y="118"/>
                    <a:pt x="163" y="117"/>
                  </a:cubicBezTo>
                  <a:cubicBezTo>
                    <a:pt x="182" y="113"/>
                    <a:pt x="208" y="108"/>
                    <a:pt x="230" y="96"/>
                  </a:cubicBezTo>
                  <a:cubicBezTo>
                    <a:pt x="232" y="94"/>
                    <a:pt x="235" y="93"/>
                    <a:pt x="238" y="91"/>
                  </a:cubicBezTo>
                  <a:cubicBezTo>
                    <a:pt x="256" y="81"/>
                    <a:pt x="290" y="61"/>
                    <a:pt x="305" y="63"/>
                  </a:cubicBezTo>
                  <a:cubicBezTo>
                    <a:pt x="305" y="63"/>
                    <a:pt x="334" y="68"/>
                    <a:pt x="352" y="77"/>
                  </a:cubicBezTo>
                  <a:cubicBezTo>
                    <a:pt x="363" y="83"/>
                    <a:pt x="376" y="95"/>
                    <a:pt x="390" y="111"/>
                  </a:cubicBezTo>
                  <a:cubicBezTo>
                    <a:pt x="401" y="123"/>
                    <a:pt x="402" y="140"/>
                    <a:pt x="394" y="152"/>
                  </a:cubicBezTo>
                  <a:cubicBezTo>
                    <a:pt x="360" y="205"/>
                    <a:pt x="360" y="205"/>
                    <a:pt x="360" y="205"/>
                  </a:cubicBezTo>
                  <a:cubicBezTo>
                    <a:pt x="356" y="210"/>
                    <a:pt x="358" y="217"/>
                    <a:pt x="363" y="220"/>
                  </a:cubicBezTo>
                  <a:cubicBezTo>
                    <a:pt x="368" y="223"/>
                    <a:pt x="375" y="222"/>
                    <a:pt x="378" y="217"/>
                  </a:cubicBezTo>
                  <a:cubicBezTo>
                    <a:pt x="412" y="164"/>
                    <a:pt x="412" y="164"/>
                    <a:pt x="412" y="164"/>
                  </a:cubicBezTo>
                  <a:cubicBezTo>
                    <a:pt x="426" y="143"/>
                    <a:pt x="424" y="116"/>
                    <a:pt x="407" y="97"/>
                  </a:cubicBezTo>
                  <a:cubicBezTo>
                    <a:pt x="391" y="78"/>
                    <a:pt x="375" y="64"/>
                    <a:pt x="361" y="57"/>
                  </a:cubicBezTo>
                  <a:close/>
                  <a:moveTo>
                    <a:pt x="85" y="40"/>
                  </a:moveTo>
                  <a:cubicBezTo>
                    <a:pt x="90" y="36"/>
                    <a:pt x="92" y="29"/>
                    <a:pt x="88" y="24"/>
                  </a:cubicBezTo>
                  <a:cubicBezTo>
                    <a:pt x="85" y="19"/>
                    <a:pt x="78" y="18"/>
                    <a:pt x="73" y="21"/>
                  </a:cubicBezTo>
                  <a:cubicBezTo>
                    <a:pt x="38" y="44"/>
                    <a:pt x="0" y="105"/>
                    <a:pt x="2" y="150"/>
                  </a:cubicBezTo>
                  <a:cubicBezTo>
                    <a:pt x="2" y="156"/>
                    <a:pt x="7" y="160"/>
                    <a:pt x="13" y="160"/>
                  </a:cubicBezTo>
                  <a:cubicBezTo>
                    <a:pt x="13" y="160"/>
                    <a:pt x="13" y="160"/>
                    <a:pt x="13" y="160"/>
                  </a:cubicBezTo>
                  <a:cubicBezTo>
                    <a:pt x="19" y="160"/>
                    <a:pt x="24" y="155"/>
                    <a:pt x="24" y="149"/>
                  </a:cubicBezTo>
                  <a:cubicBezTo>
                    <a:pt x="22" y="113"/>
                    <a:pt x="56" y="59"/>
                    <a:pt x="85" y="40"/>
                  </a:cubicBezTo>
                  <a:close/>
                  <a:moveTo>
                    <a:pt x="443" y="95"/>
                  </a:moveTo>
                  <a:cubicBezTo>
                    <a:pt x="428" y="51"/>
                    <a:pt x="366" y="16"/>
                    <a:pt x="327" y="8"/>
                  </a:cubicBezTo>
                  <a:cubicBezTo>
                    <a:pt x="321" y="7"/>
                    <a:pt x="316" y="10"/>
                    <a:pt x="314" y="16"/>
                  </a:cubicBezTo>
                  <a:cubicBezTo>
                    <a:pt x="313" y="22"/>
                    <a:pt x="317" y="28"/>
                    <a:pt x="323" y="30"/>
                  </a:cubicBezTo>
                  <a:cubicBezTo>
                    <a:pt x="357" y="37"/>
                    <a:pt x="411" y="68"/>
                    <a:pt x="422" y="102"/>
                  </a:cubicBezTo>
                  <a:cubicBezTo>
                    <a:pt x="424" y="106"/>
                    <a:pt x="428" y="109"/>
                    <a:pt x="433" y="109"/>
                  </a:cubicBezTo>
                  <a:cubicBezTo>
                    <a:pt x="434" y="109"/>
                    <a:pt x="435" y="109"/>
                    <a:pt x="436" y="109"/>
                  </a:cubicBezTo>
                  <a:cubicBezTo>
                    <a:pt x="442" y="107"/>
                    <a:pt x="445" y="100"/>
                    <a:pt x="443" y="95"/>
                  </a:cubicBezTo>
                  <a:close/>
                  <a:moveTo>
                    <a:pt x="249" y="188"/>
                  </a:moveTo>
                  <a:cubicBezTo>
                    <a:pt x="244" y="184"/>
                    <a:pt x="237" y="184"/>
                    <a:pt x="233" y="189"/>
                  </a:cubicBezTo>
                  <a:cubicBezTo>
                    <a:pt x="229" y="194"/>
                    <a:pt x="229" y="201"/>
                    <a:pt x="234" y="205"/>
                  </a:cubicBezTo>
                  <a:cubicBezTo>
                    <a:pt x="329" y="289"/>
                    <a:pt x="329" y="289"/>
                    <a:pt x="329" y="289"/>
                  </a:cubicBezTo>
                  <a:cubicBezTo>
                    <a:pt x="331" y="291"/>
                    <a:pt x="334" y="292"/>
                    <a:pt x="336" y="292"/>
                  </a:cubicBezTo>
                  <a:cubicBezTo>
                    <a:pt x="339" y="292"/>
                    <a:pt x="343" y="290"/>
                    <a:pt x="345" y="288"/>
                  </a:cubicBezTo>
                  <a:cubicBezTo>
                    <a:pt x="349" y="283"/>
                    <a:pt x="348" y="276"/>
                    <a:pt x="344" y="272"/>
                  </a:cubicBezTo>
                  <a:lnTo>
                    <a:pt x="249" y="188"/>
                  </a:lnTo>
                  <a:close/>
                  <a:moveTo>
                    <a:pt x="217" y="214"/>
                  </a:moveTo>
                  <a:cubicBezTo>
                    <a:pt x="212" y="210"/>
                    <a:pt x="205" y="210"/>
                    <a:pt x="201" y="215"/>
                  </a:cubicBezTo>
                  <a:cubicBezTo>
                    <a:pt x="197" y="220"/>
                    <a:pt x="198" y="227"/>
                    <a:pt x="202" y="231"/>
                  </a:cubicBezTo>
                  <a:cubicBezTo>
                    <a:pt x="301" y="315"/>
                    <a:pt x="301" y="315"/>
                    <a:pt x="301" y="315"/>
                  </a:cubicBezTo>
                  <a:cubicBezTo>
                    <a:pt x="303" y="317"/>
                    <a:pt x="306" y="318"/>
                    <a:pt x="308" y="318"/>
                  </a:cubicBezTo>
                  <a:cubicBezTo>
                    <a:pt x="311" y="318"/>
                    <a:pt x="314" y="317"/>
                    <a:pt x="316" y="314"/>
                  </a:cubicBezTo>
                  <a:cubicBezTo>
                    <a:pt x="320" y="310"/>
                    <a:pt x="320" y="303"/>
                    <a:pt x="315" y="299"/>
                  </a:cubicBezTo>
                  <a:lnTo>
                    <a:pt x="217" y="214"/>
                  </a:lnTo>
                  <a:close/>
                  <a:moveTo>
                    <a:pt x="180" y="237"/>
                  </a:moveTo>
                  <a:cubicBezTo>
                    <a:pt x="175" y="233"/>
                    <a:pt x="168" y="233"/>
                    <a:pt x="165" y="238"/>
                  </a:cubicBezTo>
                  <a:cubicBezTo>
                    <a:pt x="161" y="243"/>
                    <a:pt x="161" y="250"/>
                    <a:pt x="166" y="254"/>
                  </a:cubicBezTo>
                  <a:cubicBezTo>
                    <a:pt x="266" y="338"/>
                    <a:pt x="266" y="338"/>
                    <a:pt x="266" y="338"/>
                  </a:cubicBezTo>
                  <a:cubicBezTo>
                    <a:pt x="268" y="339"/>
                    <a:pt x="270" y="340"/>
                    <a:pt x="273" y="340"/>
                  </a:cubicBezTo>
                  <a:cubicBezTo>
                    <a:pt x="276" y="340"/>
                    <a:pt x="279" y="339"/>
                    <a:pt x="281" y="336"/>
                  </a:cubicBezTo>
                  <a:cubicBezTo>
                    <a:pt x="285" y="332"/>
                    <a:pt x="285" y="325"/>
                    <a:pt x="280" y="321"/>
                  </a:cubicBezTo>
                  <a:lnTo>
                    <a:pt x="180" y="237"/>
                  </a:lnTo>
                  <a:close/>
                </a:path>
              </a:pathLst>
            </a:custGeom>
            <a:solidFill>
              <a:schemeClr val="tx1"/>
            </a:solidFill>
            <a:ln>
              <a:noFill/>
            </a:ln>
            <a:extLst/>
          </p:spPr>
          <p:txBody>
            <a:bodyPr lIns="89533" tIns="44766" rIns="89533" bIns="44766"/>
            <a:lstStyle/>
            <a:p>
              <a:pPr defTabSz="1020833">
                <a:defRPr/>
              </a:pPr>
              <a:endParaRPr lang="en-US" sz="2073" dirty="0">
                <a:latin typeface="Arial" pitchFamily="34" charset="0"/>
                <a:cs typeface="Arial" pitchFamily="34" charset="0"/>
              </a:endParaRPr>
            </a:p>
          </p:txBody>
        </p:sp>
        <p:pic>
          <p:nvPicPr>
            <p:cNvPr id="18479" name="Рисунок 11"/>
            <p:cNvPicPr>
              <a:picLocks noChangeAspect="1"/>
            </p:cNvPicPr>
            <p:nvPr/>
          </p:nvPicPr>
          <p:blipFill>
            <a:blip r:embed="rId3"/>
            <a:srcRect/>
            <a:stretch>
              <a:fillRect/>
            </a:stretch>
          </p:blipFill>
          <p:spPr bwMode="auto">
            <a:xfrm>
              <a:off x="417118" y="4911972"/>
              <a:ext cx="464917" cy="464917"/>
            </a:xfrm>
            <a:prstGeom prst="rect">
              <a:avLst/>
            </a:prstGeom>
            <a:noFill/>
            <a:ln w="9525">
              <a:noFill/>
              <a:miter lim="800000"/>
              <a:headEnd/>
              <a:tailEnd/>
            </a:ln>
          </p:spPr>
        </p:pic>
        <p:pic>
          <p:nvPicPr>
            <p:cNvPr id="18480" name="Рисунок 22"/>
            <p:cNvPicPr>
              <a:picLocks noChangeAspect="1"/>
            </p:cNvPicPr>
            <p:nvPr/>
          </p:nvPicPr>
          <p:blipFill>
            <a:blip r:embed="rId4"/>
            <a:srcRect/>
            <a:stretch>
              <a:fillRect/>
            </a:stretch>
          </p:blipFill>
          <p:spPr bwMode="auto">
            <a:xfrm>
              <a:off x="454491" y="2473884"/>
              <a:ext cx="855087" cy="855087"/>
            </a:xfrm>
            <a:prstGeom prst="rect">
              <a:avLst/>
            </a:prstGeom>
            <a:noFill/>
            <a:ln w="9525">
              <a:noFill/>
              <a:miter lim="800000"/>
              <a:headEnd/>
              <a:tailEnd/>
            </a:ln>
          </p:spPr>
        </p:pic>
        <p:pic>
          <p:nvPicPr>
            <p:cNvPr id="18481" name="Рисунок 93"/>
            <p:cNvPicPr>
              <a:picLocks noChangeAspect="1"/>
            </p:cNvPicPr>
            <p:nvPr/>
          </p:nvPicPr>
          <p:blipFill>
            <a:blip r:embed="rId5"/>
            <a:srcRect/>
            <a:stretch>
              <a:fillRect/>
            </a:stretch>
          </p:blipFill>
          <p:spPr bwMode="auto">
            <a:xfrm>
              <a:off x="562994" y="7502304"/>
              <a:ext cx="569715" cy="545027"/>
            </a:xfrm>
            <a:prstGeom prst="rect">
              <a:avLst/>
            </a:prstGeom>
            <a:noFill/>
            <a:ln w="9525">
              <a:noFill/>
              <a:miter lim="800000"/>
              <a:headEnd/>
              <a:tailEnd/>
            </a:ln>
          </p:spPr>
        </p:pic>
      </p:grpSp>
      <p:sp>
        <p:nvSpPr>
          <p:cNvPr id="18441" name="TextBox 59"/>
          <p:cNvSpPr txBox="1">
            <a:spLocks noChangeArrowheads="1"/>
          </p:cNvSpPr>
          <p:nvPr/>
        </p:nvSpPr>
        <p:spPr bwMode="auto">
          <a:xfrm>
            <a:off x="12103100" y="8162925"/>
            <a:ext cx="523875" cy="307975"/>
          </a:xfrm>
          <a:prstGeom prst="rect">
            <a:avLst/>
          </a:prstGeom>
          <a:noFill/>
          <a:ln w="9525">
            <a:noFill/>
            <a:miter lim="800000"/>
            <a:headEnd/>
            <a:tailEnd/>
          </a:ln>
        </p:spPr>
        <p:txBody>
          <a:bodyPr>
            <a:spAutoFit/>
          </a:bodyPr>
          <a:lstStyle/>
          <a:p>
            <a:r>
              <a:rPr lang="ru-RU" sz="1400">
                <a:latin typeface="Arial Narrow" pitchFamily="34" charset="0"/>
              </a:rPr>
              <a:t>10</a:t>
            </a:r>
          </a:p>
        </p:txBody>
      </p:sp>
      <p:pic>
        <p:nvPicPr>
          <p:cNvPr id="18442" name="Рисунок 6"/>
          <p:cNvPicPr>
            <a:picLocks noChangeAspect="1"/>
          </p:cNvPicPr>
          <p:nvPr/>
        </p:nvPicPr>
        <p:blipFill>
          <a:blip r:embed="rId6"/>
          <a:srcRect/>
          <a:stretch>
            <a:fillRect/>
          </a:stretch>
        </p:blipFill>
        <p:spPr bwMode="auto">
          <a:xfrm>
            <a:off x="646113" y="5081588"/>
            <a:ext cx="585787" cy="585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Скругленный прямоугольник 20"/>
          <p:cNvSpPr/>
          <p:nvPr/>
        </p:nvSpPr>
        <p:spPr>
          <a:xfrm>
            <a:off x="5842000" y="2327275"/>
            <a:ext cx="6375400" cy="3170238"/>
          </a:xfrm>
          <a:prstGeom prst="roundRect">
            <a:avLst>
              <a:gd name="adj" fmla="val 2995"/>
            </a:avLst>
          </a:prstGeom>
          <a:solidFill>
            <a:srgbClr val="E7F5FE"/>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ru-RU" sz="1100" b="1" dirty="0">
              <a:solidFill>
                <a:schemeClr val="tx1"/>
              </a:solidFill>
            </a:endParaRPr>
          </a:p>
        </p:txBody>
      </p:sp>
      <p:sp>
        <p:nvSpPr>
          <p:cNvPr id="2" name="Заголовок 1"/>
          <p:cNvSpPr>
            <a:spLocks noGrp="1"/>
          </p:cNvSpPr>
          <p:nvPr>
            <p:ph type="title"/>
          </p:nvPr>
        </p:nvSpPr>
        <p:spPr>
          <a:xfrm>
            <a:off x="2947988" y="404813"/>
            <a:ext cx="8607425" cy="698500"/>
          </a:xfrm>
        </p:spPr>
        <p:txBody>
          <a:bodyPr/>
          <a:lstStyle/>
          <a:p>
            <a:pPr algn="ctr" defTabSz="1218602" eaLnBrk="1" hangingPunct="1">
              <a:defRPr/>
            </a:pPr>
            <a:r>
              <a:rPr lang="ru-RU"/>
              <a:t>Технология предоставления </a:t>
            </a:r>
            <a:r>
              <a:rPr lang="ru-RU"/>
              <a:t>гарантий участниками НГС.</a:t>
            </a:r>
            <a:br>
              <a:rPr lang="ru-RU"/>
            </a:br>
            <a:r>
              <a:rPr lang="ru-RU"/>
              <a:t>Стандартная процедура</a:t>
            </a:r>
            <a:endParaRPr lang="ru-RU"/>
          </a:p>
        </p:txBody>
      </p:sp>
      <p:sp>
        <p:nvSpPr>
          <p:cNvPr id="19459" name="Текст 2"/>
          <p:cNvSpPr>
            <a:spLocks noGrp="1"/>
          </p:cNvSpPr>
          <p:nvPr>
            <p:ph type="body" sz="quarter" idx="10"/>
          </p:nvPr>
        </p:nvSpPr>
        <p:spPr bwMode="auto">
          <a:xfrm>
            <a:off x="354013" y="1285875"/>
            <a:ext cx="11855450" cy="727075"/>
          </a:xfrm>
          <a:noFill/>
          <a:ln>
            <a:miter lim="800000"/>
            <a:headEnd/>
            <a:tailEnd/>
          </a:ln>
        </p:spPr>
        <p:txBody>
          <a:bodyPr vert="horz" wrap="square" numCol="1" anchor="t" anchorCtr="0" compatLnSpc="1">
            <a:prstTxWarp prst="textNoShape">
              <a:avLst/>
            </a:prstTxWarp>
          </a:bodyPr>
          <a:lstStyle/>
          <a:p>
            <a:pPr marL="342900" indent="-342900" algn="just" eaLnBrk="1" hangingPunct="1">
              <a:buFont typeface="Arial" charset="0"/>
              <a:buChar char="•"/>
            </a:pPr>
            <a:r>
              <a:rPr lang="ru-RU" sz="1600" smtClean="0"/>
              <a:t>Взаимодействие с участниками НГС по вопросу получения гарантии осуществляет Банк-партнер или Организация-партнер</a:t>
            </a:r>
          </a:p>
          <a:p>
            <a:pPr marL="342900" indent="-342900" algn="just" eaLnBrk="1" hangingPunct="1">
              <a:buFont typeface="Arial" charset="0"/>
              <a:buChar char="•"/>
            </a:pPr>
            <a:r>
              <a:rPr lang="ru-RU" sz="1600" smtClean="0"/>
              <a:t>Комплект документов для получения гарантии аналогичен комплекту документов для получения кредита (дополнительные документы не запрашиваются)</a:t>
            </a:r>
          </a:p>
        </p:txBody>
      </p:sp>
      <p:graphicFrame>
        <p:nvGraphicFramePr>
          <p:cNvPr id="11" name="Схема 10"/>
          <p:cNvGraphicFramePr/>
          <p:nvPr/>
        </p:nvGraphicFramePr>
        <p:xfrm>
          <a:off x="-228600" y="1261087"/>
          <a:ext cx="8414764" cy="5363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9461" name="Группа 45"/>
          <p:cNvGrpSpPr>
            <a:grpSpLocks/>
          </p:cNvGrpSpPr>
          <p:nvPr/>
        </p:nvGrpSpPr>
        <p:grpSpPr bwMode="auto">
          <a:xfrm>
            <a:off x="8728075" y="2408238"/>
            <a:ext cx="3224213" cy="2824162"/>
            <a:chOff x="9033236" y="2527589"/>
            <a:chExt cx="3223715" cy="2823297"/>
          </a:xfrm>
        </p:grpSpPr>
        <p:grpSp>
          <p:nvGrpSpPr>
            <p:cNvPr id="47" name="Группа 46"/>
            <p:cNvGrpSpPr/>
            <p:nvPr/>
          </p:nvGrpSpPr>
          <p:grpSpPr>
            <a:xfrm>
              <a:off x="9036234" y="2527589"/>
              <a:ext cx="3220716" cy="2823297"/>
              <a:chOff x="7124699" y="2596568"/>
              <a:chExt cx="2556218" cy="1911995"/>
            </a:xfrm>
            <a:solidFill>
              <a:srgbClr val="5B9BD5">
                <a:lumMod val="60000"/>
                <a:lumOff val="40000"/>
              </a:srgbClr>
            </a:solidFill>
          </p:grpSpPr>
          <p:sp>
            <p:nvSpPr>
              <p:cNvPr id="57" name="Rectangle 1"/>
              <p:cNvSpPr>
                <a:spLocks/>
              </p:cNvSpPr>
              <p:nvPr/>
            </p:nvSpPr>
            <p:spPr bwMode="auto">
              <a:xfrm rot="5400000">
                <a:off x="8277423" y="3105069"/>
                <a:ext cx="1911995" cy="894993"/>
              </a:xfrm>
              <a:prstGeom prst="rect">
                <a:avLst/>
              </a:prstGeom>
              <a:grpFill/>
              <a:ln>
                <a:noFill/>
              </a:ln>
              <a:extLst/>
            </p:spPr>
            <p:txBody>
              <a:bodyPr lIns="0" tIns="0" rIns="0" bIns="0"/>
              <a:lstStyle/>
              <a:p>
                <a:pPr defTabSz="457200" fontAlgn="auto">
                  <a:spcBef>
                    <a:spcPts val="0"/>
                  </a:spcBef>
                  <a:spcAft>
                    <a:spcPts val="0"/>
                  </a:spcAft>
                  <a:defRPr/>
                </a:pPr>
                <a:endParaRPr lang="en-US" sz="1512" kern="0" dirty="0">
                  <a:solidFill>
                    <a:srgbClr val="0070C0"/>
                  </a:solidFill>
                  <a:latin typeface="Calibri"/>
                  <a:cs typeface="+mn-cs"/>
                </a:endParaRPr>
              </a:p>
            </p:txBody>
          </p:sp>
          <p:sp>
            <p:nvSpPr>
              <p:cNvPr id="58" name="Прямоугольник 57"/>
              <p:cNvSpPr/>
              <p:nvPr/>
            </p:nvSpPr>
            <p:spPr>
              <a:xfrm rot="5400000">
                <a:off x="6940280" y="3554518"/>
                <a:ext cx="1137564" cy="768726"/>
              </a:xfrm>
              <a:prstGeom prst="rect">
                <a:avLst/>
              </a:prstGeom>
              <a:grpFill/>
              <a:ln w="12700" cap="flat" cmpd="sng" algn="ctr">
                <a:noFill/>
                <a:prstDash val="solid"/>
                <a:miter lim="800000"/>
              </a:ln>
              <a:effectLst/>
            </p:spPr>
            <p:txBody>
              <a:bodyPr anchor="ctr"/>
              <a:lstStyle/>
              <a:p>
                <a:pPr algn="ctr" defTabSz="457200" fontAlgn="auto">
                  <a:spcBef>
                    <a:spcPts val="0"/>
                  </a:spcBef>
                  <a:spcAft>
                    <a:spcPts val="0"/>
                  </a:spcAft>
                  <a:defRPr/>
                </a:pPr>
                <a:endParaRPr lang="ru-RU" sz="1512" kern="0">
                  <a:solidFill>
                    <a:prstClr val="white"/>
                  </a:solidFill>
                  <a:latin typeface="Calibri"/>
                  <a:cs typeface="+mn-cs"/>
                </a:endParaRPr>
              </a:p>
            </p:txBody>
          </p:sp>
          <p:sp>
            <p:nvSpPr>
              <p:cNvPr id="59" name="Rectangle 1"/>
              <p:cNvSpPr>
                <a:spLocks/>
              </p:cNvSpPr>
              <p:nvPr/>
            </p:nvSpPr>
            <p:spPr bwMode="auto">
              <a:xfrm rot="5400000">
                <a:off x="7612597" y="3310747"/>
                <a:ext cx="1452920" cy="820202"/>
              </a:xfrm>
              <a:prstGeom prst="rect">
                <a:avLst/>
              </a:prstGeom>
              <a:grpFill/>
              <a:ln>
                <a:noFill/>
              </a:ln>
              <a:extLst/>
            </p:spPr>
            <p:txBody>
              <a:bodyPr lIns="0" tIns="0" rIns="0" bIns="0"/>
              <a:lstStyle/>
              <a:p>
                <a:pPr defTabSz="457200" fontAlgn="auto">
                  <a:spcBef>
                    <a:spcPts val="0"/>
                  </a:spcBef>
                  <a:spcAft>
                    <a:spcPts val="0"/>
                  </a:spcAft>
                  <a:defRPr/>
                </a:pPr>
                <a:endParaRPr lang="en-US" sz="1512" kern="0">
                  <a:solidFill>
                    <a:prstClr val="black"/>
                  </a:solidFill>
                  <a:latin typeface="Calibri"/>
                  <a:cs typeface="+mn-cs"/>
                </a:endParaRPr>
              </a:p>
            </p:txBody>
          </p:sp>
        </p:grpSp>
        <p:sp>
          <p:nvSpPr>
            <p:cNvPr id="48" name="Rectangle 6"/>
            <p:cNvSpPr>
              <a:spLocks noChangeArrowheads="1"/>
            </p:cNvSpPr>
            <p:nvPr/>
          </p:nvSpPr>
          <p:spPr bwMode="auto">
            <a:xfrm>
              <a:off x="9053871" y="4014620"/>
              <a:ext cx="963463" cy="464996"/>
            </a:xfrm>
            <a:prstGeom prst="rect">
              <a:avLst/>
            </a:prstGeom>
            <a:solidFill>
              <a:srgbClr val="5B9BD5">
                <a:lumMod val="60000"/>
                <a:lumOff val="40000"/>
              </a:srgbClr>
            </a:solidFill>
            <a:ln w="9525">
              <a:noFill/>
              <a:miter lim="800000"/>
              <a:headEnd/>
              <a:tailEnd/>
            </a:ln>
            <a:effectLst/>
          </p:spPr>
          <p:txBody>
            <a:bodyPr lIns="0" tIns="0" rIns="0" bIns="0" anchor="ctr"/>
            <a:lstStyle/>
            <a:p>
              <a:pPr algn="ctr" defTabSz="457200" fontAlgn="auto">
                <a:spcBef>
                  <a:spcPts val="0"/>
                </a:spcBef>
                <a:spcAft>
                  <a:spcPts val="0"/>
                </a:spcAft>
                <a:defRPr/>
              </a:pPr>
              <a:r>
                <a:rPr lang="en-US" sz="1764" b="1" kern="0" dirty="0">
                  <a:solidFill>
                    <a:prstClr val="black"/>
                  </a:solidFill>
                  <a:latin typeface="Arial Narrow" panose="020B0606020202030204" pitchFamily="34" charset="0"/>
                  <a:cs typeface="+mn-cs"/>
                </a:rPr>
                <a:t>&lt; </a:t>
              </a:r>
              <a:r>
                <a:rPr lang="ru-RU" sz="1764" b="1" kern="0" dirty="0">
                  <a:solidFill>
                    <a:prstClr val="black"/>
                  </a:solidFill>
                  <a:latin typeface="Arial Narrow" panose="020B0606020202030204" pitchFamily="34" charset="0"/>
                  <a:cs typeface="+mn-cs"/>
                </a:rPr>
                <a:t>2</a:t>
              </a:r>
              <a:r>
                <a:rPr lang="en-US" sz="1764" b="1" kern="0" dirty="0">
                  <a:solidFill>
                    <a:prstClr val="black"/>
                  </a:solidFill>
                  <a:latin typeface="Arial Narrow" panose="020B0606020202030204" pitchFamily="34" charset="0"/>
                  <a:cs typeface="+mn-cs"/>
                </a:rPr>
                <a:t>5 </a:t>
              </a:r>
              <a:endParaRPr lang="ru-RU" sz="1764" b="1" kern="0" dirty="0">
                <a:solidFill>
                  <a:prstClr val="black"/>
                </a:solidFill>
                <a:latin typeface="Arial Narrow" panose="020B0606020202030204" pitchFamily="34" charset="0"/>
                <a:cs typeface="+mn-cs"/>
              </a:endParaRPr>
            </a:p>
            <a:p>
              <a:pPr algn="ctr" defTabSz="457200" fontAlgn="auto">
                <a:spcBef>
                  <a:spcPts val="0"/>
                </a:spcBef>
                <a:spcAft>
                  <a:spcPts val="0"/>
                </a:spcAft>
                <a:defRPr/>
              </a:pPr>
              <a:r>
                <a:rPr lang="ru-RU" sz="1323" b="1" kern="0" dirty="0">
                  <a:solidFill>
                    <a:prstClr val="black"/>
                  </a:solidFill>
                  <a:latin typeface="Arial Narrow" panose="020B0606020202030204" pitchFamily="34" charset="0"/>
                  <a:cs typeface="+mn-cs"/>
                </a:rPr>
                <a:t>млн руб.</a:t>
              </a:r>
            </a:p>
            <a:p>
              <a:pPr algn="ctr" defTabSz="457200" fontAlgn="auto">
                <a:spcBef>
                  <a:spcPts val="0"/>
                </a:spcBef>
                <a:spcAft>
                  <a:spcPts val="0"/>
                </a:spcAft>
                <a:defRPr/>
              </a:pPr>
              <a:endParaRPr lang="ru-RU" sz="1323" b="1" kern="0" dirty="0">
                <a:solidFill>
                  <a:prstClr val="black"/>
                </a:solidFill>
                <a:latin typeface="Arial Narrow" panose="020B0606020202030204" pitchFamily="34" charset="0"/>
                <a:cs typeface="+mn-cs"/>
              </a:endParaRPr>
            </a:p>
            <a:p>
              <a:pPr algn="ctr" defTabSz="457200" fontAlgn="auto">
                <a:spcBef>
                  <a:spcPts val="0"/>
                </a:spcBef>
                <a:spcAft>
                  <a:spcPts val="0"/>
                </a:spcAft>
                <a:defRPr/>
              </a:pPr>
              <a:r>
                <a:rPr lang="ru-RU" sz="1323" b="1" i="1" kern="0" dirty="0">
                  <a:solidFill>
                    <a:prstClr val="black"/>
                  </a:solidFill>
                  <a:latin typeface="Arial Narrow" panose="020B0606020202030204" pitchFamily="34" charset="0"/>
                  <a:cs typeface="+mn-cs"/>
                </a:rPr>
                <a:t>до </a:t>
              </a:r>
              <a:r>
                <a:rPr lang="ru-RU" sz="2400" b="1" i="1" kern="0" dirty="0">
                  <a:solidFill>
                    <a:prstClr val="black"/>
                  </a:solidFill>
                  <a:latin typeface="Arial Narrow" panose="020B0606020202030204" pitchFamily="34" charset="0"/>
                  <a:cs typeface="+mn-cs"/>
                </a:rPr>
                <a:t>3</a:t>
              </a:r>
              <a:r>
                <a:rPr lang="ru-RU" sz="1323" b="1" i="1" kern="0" dirty="0">
                  <a:solidFill>
                    <a:prstClr val="black"/>
                  </a:solidFill>
                  <a:latin typeface="Arial Narrow" panose="020B0606020202030204" pitchFamily="34" charset="0"/>
                  <a:cs typeface="+mn-cs"/>
                </a:rPr>
                <a:t> дней</a:t>
              </a:r>
            </a:p>
          </p:txBody>
        </p:sp>
        <p:sp>
          <p:nvSpPr>
            <p:cNvPr id="49" name="Rectangle 6"/>
            <p:cNvSpPr>
              <a:spLocks noChangeArrowheads="1"/>
            </p:cNvSpPr>
            <p:nvPr/>
          </p:nvSpPr>
          <p:spPr bwMode="auto">
            <a:xfrm>
              <a:off x="10076063" y="3448057"/>
              <a:ext cx="1006320" cy="464995"/>
            </a:xfrm>
            <a:prstGeom prst="rect">
              <a:avLst/>
            </a:prstGeom>
            <a:noFill/>
            <a:ln w="9525">
              <a:noFill/>
              <a:miter lim="800000"/>
              <a:headEnd/>
              <a:tailEnd/>
            </a:ln>
            <a:effectLst/>
          </p:spPr>
          <p:txBody>
            <a:bodyPr lIns="0" tIns="0" rIns="0" bIns="0" anchor="ctr"/>
            <a:lstStyle/>
            <a:p>
              <a:pPr algn="ctr" defTabSz="457200" fontAlgn="auto">
                <a:spcBef>
                  <a:spcPts val="0"/>
                </a:spcBef>
                <a:spcAft>
                  <a:spcPts val="0"/>
                </a:spcAft>
                <a:defRPr/>
              </a:pPr>
              <a:r>
                <a:rPr lang="ru-RU" sz="1764" b="1" kern="0" dirty="0">
                  <a:solidFill>
                    <a:prstClr val="black"/>
                  </a:solidFill>
                  <a:latin typeface="Arial Narrow" panose="020B0606020202030204" pitchFamily="34" charset="0"/>
                  <a:cs typeface="+mn-cs"/>
                </a:rPr>
                <a:t>25 </a:t>
              </a:r>
              <a:r>
                <a:rPr lang="ru-RU" sz="1764" b="1" kern="0" dirty="0">
                  <a:solidFill>
                    <a:prstClr val="black"/>
                  </a:solidFill>
                  <a:latin typeface="Arial Narrow" panose="020B0606020202030204" pitchFamily="34" charset="0"/>
                  <a:cs typeface="+mn-cs"/>
                </a:rPr>
                <a:t>-</a:t>
              </a:r>
              <a:r>
                <a:rPr lang="en-US" sz="1764" b="1" kern="0" dirty="0">
                  <a:solidFill>
                    <a:prstClr val="black"/>
                  </a:solidFill>
                  <a:latin typeface="Arial Narrow" panose="020B0606020202030204" pitchFamily="34" charset="0"/>
                  <a:cs typeface="+mn-cs"/>
                </a:rPr>
                <a:t> </a:t>
              </a:r>
              <a:r>
                <a:rPr lang="ru-RU" sz="1764" b="1" kern="0" dirty="0">
                  <a:solidFill>
                    <a:prstClr val="black"/>
                  </a:solidFill>
                  <a:latin typeface="Arial Narrow" panose="020B0606020202030204" pitchFamily="34" charset="0"/>
                  <a:cs typeface="+mn-cs"/>
                </a:rPr>
                <a:t>10</a:t>
              </a:r>
              <a:r>
                <a:rPr lang="en-US" sz="1764" b="1" kern="0" dirty="0">
                  <a:solidFill>
                    <a:prstClr val="black"/>
                  </a:solidFill>
                  <a:latin typeface="Arial Narrow" panose="020B0606020202030204" pitchFamily="34" charset="0"/>
                  <a:cs typeface="+mn-cs"/>
                </a:rPr>
                <a:t>0 </a:t>
              </a:r>
              <a:endParaRPr lang="ru-RU" sz="1764" b="1" kern="0" dirty="0">
                <a:solidFill>
                  <a:prstClr val="black"/>
                </a:solidFill>
                <a:latin typeface="Arial Narrow" panose="020B0606020202030204" pitchFamily="34" charset="0"/>
                <a:cs typeface="+mn-cs"/>
              </a:endParaRPr>
            </a:p>
            <a:p>
              <a:pPr algn="ctr" defTabSz="457200" fontAlgn="auto">
                <a:spcBef>
                  <a:spcPts val="0"/>
                </a:spcBef>
                <a:spcAft>
                  <a:spcPts val="0"/>
                </a:spcAft>
                <a:defRPr/>
              </a:pPr>
              <a:r>
                <a:rPr lang="ru-RU" sz="1323" b="1" kern="0" dirty="0">
                  <a:solidFill>
                    <a:prstClr val="black"/>
                  </a:solidFill>
                  <a:latin typeface="Arial Narrow" panose="020B0606020202030204" pitchFamily="34" charset="0"/>
                  <a:cs typeface="+mn-cs"/>
                </a:rPr>
                <a:t>млн руб. </a:t>
              </a:r>
            </a:p>
            <a:p>
              <a:pPr algn="ctr" defTabSz="457200" fontAlgn="auto">
                <a:spcBef>
                  <a:spcPts val="0"/>
                </a:spcBef>
                <a:spcAft>
                  <a:spcPts val="0"/>
                </a:spcAft>
                <a:defRPr/>
              </a:pPr>
              <a:endParaRPr lang="ru-RU" sz="1323" b="1" kern="0" dirty="0">
                <a:solidFill>
                  <a:prstClr val="black"/>
                </a:solidFill>
                <a:latin typeface="Arial Narrow" panose="020B0606020202030204" pitchFamily="34" charset="0"/>
                <a:cs typeface="+mn-cs"/>
              </a:endParaRPr>
            </a:p>
            <a:p>
              <a:pPr algn="ctr" defTabSz="457200" fontAlgn="auto">
                <a:spcBef>
                  <a:spcPts val="0"/>
                </a:spcBef>
                <a:spcAft>
                  <a:spcPts val="0"/>
                </a:spcAft>
                <a:defRPr/>
              </a:pPr>
              <a:r>
                <a:rPr lang="ru-RU" sz="1323" b="1" i="1" kern="0" dirty="0">
                  <a:solidFill>
                    <a:prstClr val="black"/>
                  </a:solidFill>
                  <a:latin typeface="Arial Narrow" panose="020B0606020202030204" pitchFamily="34" charset="0"/>
                  <a:cs typeface="+mn-cs"/>
                </a:rPr>
                <a:t>до </a:t>
              </a:r>
              <a:r>
                <a:rPr lang="ru-RU" sz="2400" b="1" i="1" kern="0" dirty="0">
                  <a:solidFill>
                    <a:prstClr val="black"/>
                  </a:solidFill>
                  <a:latin typeface="Arial Narrow" panose="020B0606020202030204" pitchFamily="34" charset="0"/>
                  <a:cs typeface="+mn-cs"/>
                </a:rPr>
                <a:t>5</a:t>
              </a:r>
              <a:r>
                <a:rPr lang="ru-RU" sz="1323" b="1" i="1" kern="0" dirty="0">
                  <a:solidFill>
                    <a:prstClr val="black"/>
                  </a:solidFill>
                  <a:latin typeface="Arial Narrow" panose="020B0606020202030204" pitchFamily="34" charset="0"/>
                  <a:cs typeface="+mn-cs"/>
                </a:rPr>
                <a:t> дней</a:t>
              </a:r>
            </a:p>
          </p:txBody>
        </p:sp>
        <p:sp>
          <p:nvSpPr>
            <p:cNvPr id="50" name="Rectangle 6"/>
            <p:cNvSpPr>
              <a:spLocks noChangeArrowheads="1"/>
            </p:cNvSpPr>
            <p:nvPr/>
          </p:nvSpPr>
          <p:spPr bwMode="auto">
            <a:xfrm>
              <a:off x="11155396" y="2967191"/>
              <a:ext cx="1082508" cy="466582"/>
            </a:xfrm>
            <a:prstGeom prst="rect">
              <a:avLst/>
            </a:prstGeom>
            <a:solidFill>
              <a:srgbClr val="5B9BD5">
                <a:lumMod val="60000"/>
                <a:lumOff val="40000"/>
              </a:srgbClr>
            </a:solidFill>
            <a:ln w="9525">
              <a:noFill/>
              <a:miter lim="800000"/>
              <a:headEnd/>
              <a:tailEnd/>
            </a:ln>
            <a:effectLst/>
          </p:spPr>
          <p:txBody>
            <a:bodyPr lIns="0" tIns="0" rIns="0" bIns="0" anchor="ctr"/>
            <a:lstStyle/>
            <a:p>
              <a:pPr algn="ctr" defTabSz="457200" fontAlgn="auto">
                <a:spcBef>
                  <a:spcPts val="0"/>
                </a:spcBef>
                <a:spcAft>
                  <a:spcPts val="0"/>
                </a:spcAft>
                <a:defRPr/>
              </a:pPr>
              <a:r>
                <a:rPr lang="en-US" sz="1764" b="1" kern="0" dirty="0">
                  <a:solidFill>
                    <a:prstClr val="black"/>
                  </a:solidFill>
                  <a:latin typeface="Arial Narrow" panose="020B0606020202030204" pitchFamily="34" charset="0"/>
                  <a:cs typeface="+mn-cs"/>
                </a:rPr>
                <a:t>&gt; </a:t>
              </a:r>
              <a:r>
                <a:rPr lang="ru-RU" sz="1764" b="1" kern="0" dirty="0">
                  <a:solidFill>
                    <a:prstClr val="black"/>
                  </a:solidFill>
                  <a:latin typeface="Arial Narrow" panose="020B0606020202030204" pitchFamily="34" charset="0"/>
                  <a:cs typeface="+mn-cs"/>
                </a:rPr>
                <a:t>10</a:t>
              </a:r>
              <a:r>
                <a:rPr lang="en-US" sz="1764" b="1" kern="0" dirty="0">
                  <a:solidFill>
                    <a:prstClr val="black"/>
                  </a:solidFill>
                  <a:latin typeface="Arial Narrow" panose="020B0606020202030204" pitchFamily="34" charset="0"/>
                  <a:cs typeface="+mn-cs"/>
                </a:rPr>
                <a:t>0 </a:t>
              </a:r>
              <a:endParaRPr lang="ru-RU" sz="1764" b="1" kern="0" dirty="0">
                <a:solidFill>
                  <a:prstClr val="black"/>
                </a:solidFill>
                <a:latin typeface="Arial Narrow" panose="020B0606020202030204" pitchFamily="34" charset="0"/>
                <a:cs typeface="+mn-cs"/>
              </a:endParaRPr>
            </a:p>
            <a:p>
              <a:pPr algn="ctr" defTabSz="457200" fontAlgn="auto">
                <a:spcBef>
                  <a:spcPts val="0"/>
                </a:spcBef>
                <a:spcAft>
                  <a:spcPts val="0"/>
                </a:spcAft>
                <a:defRPr/>
              </a:pPr>
              <a:r>
                <a:rPr lang="ru-RU" sz="1323" b="1" kern="0" dirty="0">
                  <a:solidFill>
                    <a:prstClr val="black"/>
                  </a:solidFill>
                  <a:latin typeface="Arial Narrow" panose="020B0606020202030204" pitchFamily="34" charset="0"/>
                  <a:cs typeface="+mn-cs"/>
                </a:rPr>
                <a:t>млн руб. </a:t>
              </a:r>
            </a:p>
            <a:p>
              <a:pPr algn="ctr" defTabSz="457200" fontAlgn="auto">
                <a:spcBef>
                  <a:spcPts val="0"/>
                </a:spcBef>
                <a:spcAft>
                  <a:spcPts val="0"/>
                </a:spcAft>
                <a:defRPr/>
              </a:pPr>
              <a:endParaRPr lang="ru-RU" sz="1323" b="1" kern="0" dirty="0">
                <a:solidFill>
                  <a:prstClr val="black"/>
                </a:solidFill>
                <a:latin typeface="Arial Narrow" panose="020B0606020202030204" pitchFamily="34" charset="0"/>
                <a:cs typeface="+mn-cs"/>
              </a:endParaRPr>
            </a:p>
            <a:p>
              <a:pPr algn="ctr" defTabSz="457200" fontAlgn="auto">
                <a:spcBef>
                  <a:spcPts val="0"/>
                </a:spcBef>
                <a:spcAft>
                  <a:spcPts val="0"/>
                </a:spcAft>
                <a:defRPr/>
              </a:pPr>
              <a:r>
                <a:rPr lang="ru-RU" sz="1323" b="1" i="1" kern="0" dirty="0">
                  <a:solidFill>
                    <a:prstClr val="black"/>
                  </a:solidFill>
                  <a:latin typeface="Arial Narrow" panose="020B0606020202030204" pitchFamily="34" charset="0"/>
                  <a:cs typeface="+mn-cs"/>
                </a:rPr>
                <a:t>до </a:t>
              </a:r>
              <a:r>
                <a:rPr lang="ru-RU" sz="2400" b="1" i="1" kern="0" dirty="0">
                  <a:solidFill>
                    <a:prstClr val="black"/>
                  </a:solidFill>
                  <a:latin typeface="Arial Narrow" panose="020B0606020202030204" pitchFamily="34" charset="0"/>
                  <a:cs typeface="+mn-cs"/>
                </a:rPr>
                <a:t>10</a:t>
              </a:r>
              <a:r>
                <a:rPr lang="ru-RU" sz="1323" b="1" i="1" kern="0" dirty="0">
                  <a:solidFill>
                    <a:prstClr val="black"/>
                  </a:solidFill>
                  <a:latin typeface="Arial Narrow" panose="020B0606020202030204" pitchFamily="34" charset="0"/>
                  <a:cs typeface="+mn-cs"/>
                </a:rPr>
                <a:t> дней</a:t>
              </a:r>
            </a:p>
          </p:txBody>
        </p:sp>
        <p:sp>
          <p:nvSpPr>
            <p:cNvPr id="51" name="Прямоугольник 50"/>
            <p:cNvSpPr/>
            <p:nvPr/>
          </p:nvSpPr>
          <p:spPr>
            <a:xfrm rot="10800000">
              <a:off x="9033236" y="4874782"/>
              <a:ext cx="3223715" cy="476104"/>
            </a:xfrm>
            <a:prstGeom prst="rect">
              <a:avLst/>
            </a:prstGeom>
            <a:solidFill>
              <a:srgbClr val="002060"/>
            </a:solidFill>
            <a:ln w="12700" cap="flat" cmpd="sng" algn="ctr">
              <a:noFill/>
              <a:prstDash val="solid"/>
              <a:miter lim="800000"/>
            </a:ln>
            <a:effectLst/>
          </p:spPr>
          <p:txBody>
            <a:bodyPr anchor="ctr"/>
            <a:lstStyle/>
            <a:p>
              <a:pPr algn="ctr" defTabSz="457200" fontAlgn="auto">
                <a:spcBef>
                  <a:spcPts val="0"/>
                </a:spcBef>
                <a:spcAft>
                  <a:spcPts val="0"/>
                </a:spcAft>
                <a:defRPr/>
              </a:pPr>
              <a:endParaRPr lang="ru-RU" sz="1512" kern="0">
                <a:solidFill>
                  <a:prstClr val="white"/>
                </a:solidFill>
                <a:latin typeface="Calibri"/>
                <a:cs typeface="+mn-cs"/>
              </a:endParaRPr>
            </a:p>
          </p:txBody>
        </p:sp>
        <p:sp>
          <p:nvSpPr>
            <p:cNvPr id="52" name="Rectangle 6"/>
            <p:cNvSpPr>
              <a:spLocks noChangeArrowheads="1"/>
            </p:cNvSpPr>
            <p:nvPr/>
          </p:nvSpPr>
          <p:spPr bwMode="auto">
            <a:xfrm>
              <a:off x="9037998" y="5012853"/>
              <a:ext cx="979336" cy="204724"/>
            </a:xfrm>
            <a:prstGeom prst="rect">
              <a:avLst/>
            </a:prstGeom>
            <a:noFill/>
            <a:ln w="9525">
              <a:noFill/>
              <a:miter lim="800000"/>
              <a:headEnd/>
              <a:tailEnd/>
            </a:ln>
            <a:effectLst/>
          </p:spPr>
          <p:txBody>
            <a:bodyPr lIns="0" tIns="0" rIns="0" bIns="0" anchor="ctr">
              <a:spAutoFit/>
            </a:bodyPr>
            <a:lstStyle/>
            <a:p>
              <a:pPr algn="ctr" defTabSz="457200" fontAlgn="auto">
                <a:spcBef>
                  <a:spcPts val="0"/>
                </a:spcBef>
                <a:spcAft>
                  <a:spcPts val="0"/>
                </a:spcAft>
                <a:defRPr/>
              </a:pPr>
              <a:r>
                <a:rPr lang="ru-RU" sz="1323" b="1" kern="0" dirty="0">
                  <a:solidFill>
                    <a:prstClr val="white"/>
                  </a:solidFill>
                  <a:latin typeface="Calibri"/>
                  <a:cs typeface="+mn-cs"/>
                </a:rPr>
                <a:t>РГО</a:t>
              </a:r>
              <a:endParaRPr lang="ru-RU" sz="1323" b="1" kern="0" dirty="0">
                <a:solidFill>
                  <a:prstClr val="white"/>
                </a:solidFill>
                <a:latin typeface="Calibri"/>
                <a:cs typeface="+mn-cs"/>
              </a:endParaRPr>
            </a:p>
          </p:txBody>
        </p:sp>
        <p:sp>
          <p:nvSpPr>
            <p:cNvPr id="53" name="Rectangle 1"/>
            <p:cNvSpPr>
              <a:spLocks/>
            </p:cNvSpPr>
            <p:nvPr/>
          </p:nvSpPr>
          <p:spPr bwMode="auto">
            <a:xfrm rot="5400000">
              <a:off x="8914361" y="4200297"/>
              <a:ext cx="2239277" cy="58729"/>
            </a:xfrm>
            <a:prstGeom prst="rect">
              <a:avLst/>
            </a:prstGeom>
            <a:solidFill>
              <a:sysClr val="window" lastClr="FFFFFF"/>
            </a:solidFill>
            <a:ln>
              <a:noFill/>
            </a:ln>
            <a:extLst/>
          </p:spPr>
          <p:txBody>
            <a:bodyPr lIns="0" tIns="0" rIns="0" bIns="0"/>
            <a:lstStyle/>
            <a:p>
              <a:pPr defTabSz="457200" fontAlgn="auto">
                <a:spcBef>
                  <a:spcPts val="0"/>
                </a:spcBef>
                <a:spcAft>
                  <a:spcPts val="0"/>
                </a:spcAft>
                <a:defRPr/>
              </a:pPr>
              <a:endParaRPr lang="en-US" sz="1512" kern="0">
                <a:solidFill>
                  <a:prstClr val="black"/>
                </a:solidFill>
                <a:latin typeface="Calibri"/>
                <a:cs typeface="+mn-cs"/>
              </a:endParaRPr>
            </a:p>
          </p:txBody>
        </p:sp>
        <p:sp>
          <p:nvSpPr>
            <p:cNvPr id="54" name="Rectangle 1"/>
            <p:cNvSpPr>
              <a:spLocks/>
            </p:cNvSpPr>
            <p:nvPr/>
          </p:nvSpPr>
          <p:spPr bwMode="auto">
            <a:xfrm rot="5400000">
              <a:off x="9700097" y="3909874"/>
              <a:ext cx="2821710" cy="57141"/>
            </a:xfrm>
            <a:prstGeom prst="rect">
              <a:avLst/>
            </a:prstGeom>
            <a:solidFill>
              <a:sysClr val="window" lastClr="FFFFFF"/>
            </a:solidFill>
            <a:ln>
              <a:noFill/>
            </a:ln>
            <a:extLst/>
          </p:spPr>
          <p:txBody>
            <a:bodyPr lIns="0" tIns="0" rIns="0" bIns="0"/>
            <a:lstStyle/>
            <a:p>
              <a:pPr defTabSz="457200" fontAlgn="auto">
                <a:spcBef>
                  <a:spcPts val="0"/>
                </a:spcBef>
                <a:spcAft>
                  <a:spcPts val="0"/>
                </a:spcAft>
                <a:defRPr/>
              </a:pPr>
              <a:endParaRPr lang="en-US" sz="1512" kern="0">
                <a:solidFill>
                  <a:prstClr val="black"/>
                </a:solidFill>
                <a:latin typeface="Calibri"/>
                <a:cs typeface="+mn-cs"/>
              </a:endParaRPr>
            </a:p>
          </p:txBody>
        </p:sp>
        <p:sp>
          <p:nvSpPr>
            <p:cNvPr id="55" name="Rectangle 6"/>
            <p:cNvSpPr>
              <a:spLocks noChangeArrowheads="1"/>
            </p:cNvSpPr>
            <p:nvPr/>
          </p:nvSpPr>
          <p:spPr bwMode="auto">
            <a:xfrm>
              <a:off x="10076063" y="4911284"/>
              <a:ext cx="979336" cy="407862"/>
            </a:xfrm>
            <a:prstGeom prst="rect">
              <a:avLst/>
            </a:prstGeom>
            <a:noFill/>
            <a:ln w="9525">
              <a:noFill/>
              <a:miter lim="800000"/>
              <a:headEnd/>
              <a:tailEnd/>
            </a:ln>
            <a:effectLst/>
          </p:spPr>
          <p:txBody>
            <a:bodyPr lIns="0" tIns="0" rIns="0" bIns="0" anchor="ctr">
              <a:spAutoFit/>
            </a:bodyPr>
            <a:lstStyle/>
            <a:p>
              <a:pPr algn="ctr" defTabSz="457200" fontAlgn="auto">
                <a:spcBef>
                  <a:spcPts val="0"/>
                </a:spcBef>
                <a:spcAft>
                  <a:spcPts val="0"/>
                </a:spcAft>
                <a:defRPr/>
              </a:pPr>
              <a:r>
                <a:rPr lang="ru-RU" sz="1323" b="1" kern="0" dirty="0">
                  <a:solidFill>
                    <a:prstClr val="white"/>
                  </a:solidFill>
                  <a:latin typeface="Calibri"/>
                  <a:cs typeface="+mn-cs"/>
                </a:rPr>
                <a:t>АО «МСП Банк»</a:t>
              </a:r>
              <a:endParaRPr lang="ru-RU" sz="1323" b="1" kern="0" dirty="0">
                <a:solidFill>
                  <a:prstClr val="white"/>
                </a:solidFill>
                <a:latin typeface="Calibri"/>
                <a:cs typeface="+mn-cs"/>
              </a:endParaRPr>
            </a:p>
          </p:txBody>
        </p:sp>
        <p:sp>
          <p:nvSpPr>
            <p:cNvPr id="56" name="Rectangle 6"/>
            <p:cNvSpPr>
              <a:spLocks noChangeArrowheads="1"/>
            </p:cNvSpPr>
            <p:nvPr/>
          </p:nvSpPr>
          <p:spPr bwMode="auto">
            <a:xfrm>
              <a:off x="11187141" y="5012853"/>
              <a:ext cx="979336" cy="204724"/>
            </a:xfrm>
            <a:prstGeom prst="rect">
              <a:avLst/>
            </a:prstGeom>
            <a:noFill/>
            <a:ln w="9525">
              <a:noFill/>
              <a:miter lim="800000"/>
              <a:headEnd/>
              <a:tailEnd/>
            </a:ln>
            <a:effectLst/>
          </p:spPr>
          <p:txBody>
            <a:bodyPr lIns="0" tIns="0" rIns="0" bIns="0" anchor="ctr">
              <a:spAutoFit/>
            </a:bodyPr>
            <a:lstStyle/>
            <a:p>
              <a:pPr algn="ctr" defTabSz="457200" fontAlgn="auto">
                <a:spcBef>
                  <a:spcPts val="0"/>
                </a:spcBef>
                <a:spcAft>
                  <a:spcPts val="0"/>
                </a:spcAft>
                <a:defRPr/>
              </a:pPr>
              <a:r>
                <a:rPr lang="ru-RU" sz="1323" b="1" kern="0" dirty="0">
                  <a:solidFill>
                    <a:prstClr val="white"/>
                  </a:solidFill>
                  <a:latin typeface="Calibri"/>
                  <a:cs typeface="+mn-cs"/>
                </a:rPr>
                <a:t>Корпорация</a:t>
              </a:r>
              <a:endParaRPr lang="ru-RU" sz="1323" b="1" kern="0" dirty="0">
                <a:solidFill>
                  <a:prstClr val="white"/>
                </a:solidFill>
                <a:latin typeface="Calibri"/>
                <a:cs typeface="+mn-cs"/>
              </a:endParaRPr>
            </a:p>
          </p:txBody>
        </p:sp>
      </p:grpSp>
      <p:pic>
        <p:nvPicPr>
          <p:cNvPr id="19462" name="Рисунок 19"/>
          <p:cNvPicPr>
            <a:picLocks noChangeAspect="1"/>
          </p:cNvPicPr>
          <p:nvPr/>
        </p:nvPicPr>
        <p:blipFill>
          <a:blip r:embed="rId6"/>
          <a:srcRect/>
          <a:stretch>
            <a:fillRect/>
          </a:stretch>
        </p:blipFill>
        <p:spPr bwMode="auto">
          <a:xfrm>
            <a:off x="101600" y="69850"/>
            <a:ext cx="2717800" cy="1236663"/>
          </a:xfrm>
          <a:prstGeom prst="rect">
            <a:avLst/>
          </a:prstGeom>
          <a:noFill/>
          <a:ln w="9525">
            <a:noFill/>
            <a:miter lim="800000"/>
            <a:headEnd/>
            <a:tailEnd/>
          </a:ln>
        </p:spPr>
      </p:pic>
      <p:sp>
        <p:nvSpPr>
          <p:cNvPr id="19463" name="TextBox 21"/>
          <p:cNvSpPr txBox="1">
            <a:spLocks noChangeArrowheads="1"/>
          </p:cNvSpPr>
          <p:nvPr/>
        </p:nvSpPr>
        <p:spPr bwMode="auto">
          <a:xfrm>
            <a:off x="12103100" y="8004175"/>
            <a:ext cx="523875" cy="306388"/>
          </a:xfrm>
          <a:prstGeom prst="rect">
            <a:avLst/>
          </a:prstGeom>
          <a:noFill/>
          <a:ln w="9525">
            <a:noFill/>
            <a:miter lim="800000"/>
            <a:headEnd/>
            <a:tailEnd/>
          </a:ln>
        </p:spPr>
        <p:txBody>
          <a:bodyPr>
            <a:spAutoFit/>
          </a:bodyPr>
          <a:lstStyle/>
          <a:p>
            <a:r>
              <a:rPr lang="ru-RU" sz="1400">
                <a:latin typeface="Arial Narrow" pitchFamily="34" charset="0"/>
              </a:rPr>
              <a:t>11</a:t>
            </a:r>
          </a:p>
        </p:txBody>
      </p:sp>
      <p:sp>
        <p:nvSpPr>
          <p:cNvPr id="23" name="Прямоугольник 22"/>
          <p:cNvSpPr/>
          <p:nvPr/>
        </p:nvSpPr>
        <p:spPr>
          <a:xfrm>
            <a:off x="103188" y="6348413"/>
            <a:ext cx="12344400" cy="1749425"/>
          </a:xfrm>
          <a:prstGeom prst="rect">
            <a:avLst/>
          </a:prstGeom>
          <a:solidFill>
            <a:srgbClr val="EFF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119"/>
          </a:p>
        </p:txBody>
      </p:sp>
      <p:sp>
        <p:nvSpPr>
          <p:cNvPr id="19465" name="Текст 2"/>
          <p:cNvSpPr txBox="1">
            <a:spLocks/>
          </p:cNvSpPr>
          <p:nvPr/>
        </p:nvSpPr>
        <p:spPr bwMode="auto">
          <a:xfrm>
            <a:off x="182563" y="6316663"/>
            <a:ext cx="5895975" cy="1228725"/>
          </a:xfrm>
          <a:prstGeom prst="rect">
            <a:avLst/>
          </a:prstGeom>
          <a:noFill/>
          <a:ln w="9525">
            <a:noFill/>
            <a:miter lim="800000"/>
            <a:headEnd/>
            <a:tailEnd/>
          </a:ln>
        </p:spPr>
        <p:txBody>
          <a:bodyPr lIns="0" tIns="0" rIns="0" bIns="0"/>
          <a:lstStyle/>
          <a:p>
            <a:pPr algn="just" defTabSz="1217613">
              <a:spcAft>
                <a:spcPts val="363"/>
              </a:spcAft>
              <a:buFont typeface="Arial" charset="0"/>
              <a:buNone/>
            </a:pPr>
            <a:r>
              <a:rPr lang="ru-RU" sz="1400" b="1"/>
              <a:t>Этапы рассмотрения заявок:</a:t>
            </a:r>
          </a:p>
          <a:p>
            <a:pPr algn="just" defTabSz="1217613">
              <a:spcAft>
                <a:spcPts val="363"/>
              </a:spcAft>
              <a:buFont typeface="Arial" charset="0"/>
              <a:buNone/>
            </a:pPr>
            <a:endParaRPr lang="ru-RU" sz="400" b="1"/>
          </a:p>
          <a:p>
            <a:pPr defTabSz="1217613">
              <a:spcAft>
                <a:spcPts val="363"/>
              </a:spcAft>
              <a:buFont typeface="Arial" charset="0"/>
              <a:buNone/>
            </a:pPr>
            <a:r>
              <a:rPr lang="ru-RU" sz="1400"/>
              <a:t>Шаг 1 – Получение Корпорацией заявки на гарантию от аккредитованного Банка-партнера с сокращенным пакетом документов </a:t>
            </a:r>
          </a:p>
          <a:p>
            <a:pPr defTabSz="1217613">
              <a:spcAft>
                <a:spcPts val="363"/>
              </a:spcAft>
              <a:buFont typeface="Arial" charset="0"/>
              <a:buNone/>
            </a:pPr>
            <a:r>
              <a:rPr lang="ru-RU" sz="1400"/>
              <a:t>Шаг 2 – Верификация заявки и идентификация заемщика.</a:t>
            </a:r>
          </a:p>
          <a:p>
            <a:pPr defTabSz="1217613">
              <a:spcAft>
                <a:spcPts val="363"/>
              </a:spcAft>
              <a:buFont typeface="Arial" charset="0"/>
              <a:buNone/>
            </a:pPr>
            <a:r>
              <a:rPr lang="ru-RU" sz="1400"/>
              <a:t>Шаг 3 – Принятие решения о выдаче гарантии и информирование Банка-партнера.</a:t>
            </a:r>
          </a:p>
        </p:txBody>
      </p:sp>
      <p:sp>
        <p:nvSpPr>
          <p:cNvPr id="25" name="Правая фигурная скобка 24"/>
          <p:cNvSpPr/>
          <p:nvPr/>
        </p:nvSpPr>
        <p:spPr>
          <a:xfrm>
            <a:off x="5922963" y="6702425"/>
            <a:ext cx="176212" cy="1204913"/>
          </a:xfrm>
          <a:prstGeom prst="rightBrace">
            <a:avLst/>
          </a:prstGeom>
          <a:ln w="2222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sz="2119" dirty="0"/>
          </a:p>
        </p:txBody>
      </p:sp>
      <p:sp>
        <p:nvSpPr>
          <p:cNvPr id="19467" name="TextBox 25"/>
          <p:cNvSpPr txBox="1">
            <a:spLocks noChangeArrowheads="1"/>
          </p:cNvSpPr>
          <p:nvPr/>
        </p:nvSpPr>
        <p:spPr bwMode="auto">
          <a:xfrm>
            <a:off x="6157913" y="6673850"/>
            <a:ext cx="1831975" cy="1200150"/>
          </a:xfrm>
          <a:prstGeom prst="rect">
            <a:avLst/>
          </a:prstGeom>
          <a:solidFill>
            <a:srgbClr val="CCECFF"/>
          </a:solidFill>
          <a:ln w="9525">
            <a:noFill/>
            <a:miter lim="800000"/>
            <a:headEnd/>
            <a:tailEnd/>
          </a:ln>
        </p:spPr>
        <p:txBody>
          <a:bodyPr>
            <a:spAutoFit/>
          </a:bodyPr>
          <a:lstStyle/>
          <a:p>
            <a:pPr algn="ctr"/>
            <a:r>
              <a:rPr lang="ru-RU" sz="1800"/>
              <a:t>Срок рассмотрения </a:t>
            </a:r>
          </a:p>
          <a:p>
            <a:pPr algn="ctr"/>
            <a:r>
              <a:rPr lang="ru-RU" sz="1800"/>
              <a:t>заявки – </a:t>
            </a:r>
          </a:p>
          <a:p>
            <a:pPr algn="ctr"/>
            <a:r>
              <a:rPr lang="ru-RU" sz="1800" b="1"/>
              <a:t>3 рабочих дня</a:t>
            </a:r>
          </a:p>
        </p:txBody>
      </p:sp>
      <p:sp>
        <p:nvSpPr>
          <p:cNvPr id="19468" name="TextBox 26"/>
          <p:cNvSpPr txBox="1">
            <a:spLocks noChangeArrowheads="1"/>
          </p:cNvSpPr>
          <p:nvPr/>
        </p:nvSpPr>
        <p:spPr bwMode="auto">
          <a:xfrm>
            <a:off x="8113713" y="6643688"/>
            <a:ext cx="4356100" cy="1200150"/>
          </a:xfrm>
          <a:prstGeom prst="rect">
            <a:avLst/>
          </a:prstGeom>
          <a:noFill/>
          <a:ln w="9525">
            <a:noFill/>
            <a:miter lim="800000"/>
            <a:headEnd/>
            <a:tailEnd/>
          </a:ln>
        </p:spPr>
        <p:txBody>
          <a:bodyPr wrap="none">
            <a:spAutoFit/>
          </a:bodyPr>
          <a:lstStyle/>
          <a:p>
            <a:r>
              <a:rPr lang="ru-RU" sz="1800"/>
              <a:t>Аккредитованный банк: ВТБ 24 (ПАО)</a:t>
            </a:r>
          </a:p>
          <a:p>
            <a:r>
              <a:rPr lang="ru-RU" sz="1800"/>
              <a:t>Готовятся к аккредитации:</a:t>
            </a:r>
          </a:p>
          <a:p>
            <a:r>
              <a:rPr lang="ru-RU" sz="1800"/>
              <a:t>             - ПАО "АК БАРС" Банк</a:t>
            </a:r>
          </a:p>
          <a:p>
            <a:r>
              <a:rPr lang="ru-RU" sz="1800"/>
              <a:t>             - ПАО Банк Зенит</a:t>
            </a:r>
          </a:p>
        </p:txBody>
      </p:sp>
      <p:sp>
        <p:nvSpPr>
          <p:cNvPr id="19469" name="Заголовок 1"/>
          <p:cNvSpPr txBox="1">
            <a:spLocks/>
          </p:cNvSpPr>
          <p:nvPr/>
        </p:nvSpPr>
        <p:spPr bwMode="auto">
          <a:xfrm>
            <a:off x="354013" y="5649913"/>
            <a:ext cx="11749087" cy="698500"/>
          </a:xfrm>
          <a:prstGeom prst="rect">
            <a:avLst/>
          </a:prstGeom>
          <a:noFill/>
          <a:ln w="9525">
            <a:noFill/>
            <a:miter lim="800000"/>
            <a:headEnd/>
            <a:tailEnd/>
          </a:ln>
        </p:spPr>
        <p:txBody>
          <a:bodyPr anchor="ctr"/>
          <a:lstStyle/>
          <a:p>
            <a:pPr algn="ctr" defTabSz="1217613"/>
            <a:r>
              <a:rPr lang="ru-RU" sz="2400" b="1">
                <a:solidFill>
                  <a:srgbClr val="1F4E79"/>
                </a:solidFill>
                <a:latin typeface="Arial Narrow" pitchFamily="34" charset="0"/>
              </a:rPr>
              <a:t>Процедура предоставления гарантий Корпорации без повторного андеррайтинга</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bject 9"/>
          <p:cNvSpPr/>
          <p:nvPr/>
        </p:nvSpPr>
        <p:spPr>
          <a:xfrm>
            <a:off x="1479550" y="7569200"/>
            <a:ext cx="2179638" cy="50165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lIns="0" tIns="0" rIns="0" bIns="0"/>
          <a:lstStyle/>
          <a:p>
            <a:pPr>
              <a:defRPr/>
            </a:pPr>
            <a:endParaRPr sz="2119">
              <a:latin typeface="Arial" pitchFamily="34" charset="0"/>
              <a:cs typeface="Arial" pitchFamily="34" charset="0"/>
            </a:endParaRPr>
          </a:p>
        </p:txBody>
      </p:sp>
      <p:sp>
        <p:nvSpPr>
          <p:cNvPr id="42" name="object 9"/>
          <p:cNvSpPr/>
          <p:nvPr/>
        </p:nvSpPr>
        <p:spPr>
          <a:xfrm>
            <a:off x="8443913" y="7891463"/>
            <a:ext cx="2181225" cy="50165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lIns="0" tIns="0" rIns="0" bIns="0"/>
          <a:lstStyle/>
          <a:p>
            <a:pPr>
              <a:defRPr/>
            </a:pPr>
            <a:endParaRPr sz="2119">
              <a:latin typeface="Arial" pitchFamily="34" charset="0"/>
              <a:cs typeface="Arial" pitchFamily="34" charset="0"/>
            </a:endParaRPr>
          </a:p>
        </p:txBody>
      </p:sp>
      <p:sp>
        <p:nvSpPr>
          <p:cNvPr id="2" name="object 2"/>
          <p:cNvSpPr/>
          <p:nvPr/>
        </p:nvSpPr>
        <p:spPr>
          <a:xfrm>
            <a:off x="5875338" y="3781425"/>
            <a:ext cx="6329362" cy="3833813"/>
          </a:xfrm>
          <a:custGeom>
            <a:avLst/>
            <a:gdLst/>
            <a:ahLst/>
            <a:cxnLst/>
            <a:rect l="l" t="t" r="r" b="b"/>
            <a:pathLst>
              <a:path w="6376670" h="3835400">
                <a:moveTo>
                  <a:pt x="6261354" y="0"/>
                </a:moveTo>
                <a:lnTo>
                  <a:pt x="103285" y="571"/>
                </a:lnTo>
                <a:lnTo>
                  <a:pt x="62691" y="12497"/>
                </a:lnTo>
                <a:lnTo>
                  <a:pt x="29904" y="37552"/>
                </a:lnTo>
                <a:lnTo>
                  <a:pt x="7986" y="72677"/>
                </a:lnTo>
                <a:lnTo>
                  <a:pt x="0" y="114807"/>
                </a:lnTo>
                <a:lnTo>
                  <a:pt x="571" y="3732114"/>
                </a:lnTo>
                <a:lnTo>
                  <a:pt x="12497" y="3772708"/>
                </a:lnTo>
                <a:lnTo>
                  <a:pt x="37552" y="3805495"/>
                </a:lnTo>
                <a:lnTo>
                  <a:pt x="72677" y="3827413"/>
                </a:lnTo>
                <a:lnTo>
                  <a:pt x="114808" y="3835400"/>
                </a:lnTo>
                <a:lnTo>
                  <a:pt x="6272876" y="3834828"/>
                </a:lnTo>
                <a:lnTo>
                  <a:pt x="6313470" y="3822902"/>
                </a:lnTo>
                <a:lnTo>
                  <a:pt x="6346257" y="3797847"/>
                </a:lnTo>
                <a:lnTo>
                  <a:pt x="6368175" y="3762722"/>
                </a:lnTo>
                <a:lnTo>
                  <a:pt x="6376161" y="3720591"/>
                </a:lnTo>
                <a:lnTo>
                  <a:pt x="6375590" y="103285"/>
                </a:lnTo>
                <a:lnTo>
                  <a:pt x="6363664" y="62691"/>
                </a:lnTo>
                <a:lnTo>
                  <a:pt x="6338609" y="29904"/>
                </a:lnTo>
                <a:lnTo>
                  <a:pt x="6303484" y="7986"/>
                </a:lnTo>
                <a:lnTo>
                  <a:pt x="6261354" y="0"/>
                </a:lnTo>
                <a:close/>
              </a:path>
            </a:pathLst>
          </a:custGeom>
          <a:solidFill>
            <a:srgbClr val="E7F5FD"/>
          </a:solidFill>
        </p:spPr>
        <p:txBody>
          <a:bodyPr lIns="0" tIns="0" rIns="0" bIns="0"/>
          <a:lstStyle/>
          <a:p>
            <a:pPr>
              <a:defRPr/>
            </a:pPr>
            <a:endParaRPr sz="2119">
              <a:latin typeface="Arial" pitchFamily="34" charset="0"/>
              <a:cs typeface="Arial" pitchFamily="34" charset="0"/>
            </a:endParaRPr>
          </a:p>
        </p:txBody>
      </p:sp>
      <p:sp>
        <p:nvSpPr>
          <p:cNvPr id="3" name="object 3"/>
          <p:cNvSpPr/>
          <p:nvPr/>
        </p:nvSpPr>
        <p:spPr>
          <a:xfrm>
            <a:off x="5857875" y="3781425"/>
            <a:ext cx="6346825" cy="3833813"/>
          </a:xfrm>
          <a:custGeom>
            <a:avLst/>
            <a:gdLst/>
            <a:ahLst/>
            <a:cxnLst/>
            <a:rect l="l" t="t" r="r" b="b"/>
            <a:pathLst>
              <a:path w="6376670" h="3835400">
                <a:moveTo>
                  <a:pt x="0" y="114807"/>
                </a:moveTo>
                <a:lnTo>
                  <a:pt x="7986" y="72677"/>
                </a:lnTo>
                <a:lnTo>
                  <a:pt x="29904" y="37552"/>
                </a:lnTo>
                <a:lnTo>
                  <a:pt x="62691" y="12497"/>
                </a:lnTo>
                <a:lnTo>
                  <a:pt x="103285" y="571"/>
                </a:lnTo>
                <a:lnTo>
                  <a:pt x="6261354" y="0"/>
                </a:lnTo>
                <a:lnTo>
                  <a:pt x="6275987" y="925"/>
                </a:lnTo>
                <a:lnTo>
                  <a:pt x="6316122" y="13895"/>
                </a:lnTo>
                <a:lnTo>
                  <a:pt x="6348231" y="39776"/>
                </a:lnTo>
                <a:lnTo>
                  <a:pt x="6369250" y="75506"/>
                </a:lnTo>
                <a:lnTo>
                  <a:pt x="6376161" y="3720591"/>
                </a:lnTo>
                <a:lnTo>
                  <a:pt x="6375236" y="3735225"/>
                </a:lnTo>
                <a:lnTo>
                  <a:pt x="6362266" y="3775360"/>
                </a:lnTo>
                <a:lnTo>
                  <a:pt x="6336385" y="3807469"/>
                </a:lnTo>
                <a:lnTo>
                  <a:pt x="6300655" y="3828488"/>
                </a:lnTo>
                <a:lnTo>
                  <a:pt x="114808" y="3835400"/>
                </a:lnTo>
                <a:lnTo>
                  <a:pt x="100174" y="3834474"/>
                </a:lnTo>
                <a:lnTo>
                  <a:pt x="60039" y="3821504"/>
                </a:lnTo>
                <a:lnTo>
                  <a:pt x="27930" y="3795623"/>
                </a:lnTo>
                <a:lnTo>
                  <a:pt x="6911" y="3759893"/>
                </a:lnTo>
                <a:lnTo>
                  <a:pt x="0" y="114807"/>
                </a:lnTo>
                <a:close/>
              </a:path>
            </a:pathLst>
          </a:custGeom>
          <a:ln w="3175">
            <a:solidFill>
              <a:srgbClr val="7E7E7E"/>
            </a:solidFill>
          </a:ln>
        </p:spPr>
        <p:txBody>
          <a:bodyPr lIns="0" tIns="0" rIns="0" bIns="0"/>
          <a:lstStyle/>
          <a:p>
            <a:pPr>
              <a:defRPr/>
            </a:pPr>
            <a:endParaRPr sz="2119">
              <a:latin typeface="Arial" pitchFamily="34" charset="0"/>
              <a:cs typeface="Arial" pitchFamily="34" charset="0"/>
            </a:endParaRPr>
          </a:p>
        </p:txBody>
      </p:sp>
      <p:sp>
        <p:nvSpPr>
          <p:cNvPr id="4" name="object 4"/>
          <p:cNvSpPr txBox="1">
            <a:spLocks noGrp="1"/>
          </p:cNvSpPr>
          <p:nvPr>
            <p:ph type="title"/>
          </p:nvPr>
        </p:nvSpPr>
        <p:spPr>
          <a:xfrm>
            <a:off x="666750" y="388938"/>
            <a:ext cx="11614150" cy="738187"/>
          </a:xfrm>
          <a:prstGeom prst="rect">
            <a:avLst/>
          </a:prstGeom>
        </p:spPr>
        <p:txBody>
          <a:bodyPr vert="horz" wrap="square" numCol="1" anchor="t" anchorCtr="0" compatLnSpc="1">
            <a:prstTxWarp prst="textNoShape">
              <a:avLst/>
            </a:prstTxWarp>
            <a:spAutoFit/>
          </a:bodyPr>
          <a:lstStyle/>
          <a:p>
            <a:pPr marL="3246438" eaLnBrk="1" hangingPunct="1">
              <a:lnSpc>
                <a:spcPct val="100000"/>
              </a:lnSpc>
            </a:pPr>
            <a:r>
              <a:rPr lang="ru-RU" smtClean="0">
                <a:latin typeface="Arial Narrow" pitchFamily="34" charset="0"/>
              </a:rPr>
              <a:t>Технология предоставления гарантий.</a:t>
            </a:r>
            <a:br>
              <a:rPr lang="ru-RU" smtClean="0">
                <a:latin typeface="Arial Narrow" pitchFamily="34" charset="0"/>
              </a:rPr>
            </a:br>
            <a:r>
              <a:rPr lang="ru-RU" smtClean="0">
                <a:latin typeface="Arial Narrow" pitchFamily="34" charset="0"/>
              </a:rPr>
              <a:t>«Корпоративный» канал</a:t>
            </a:r>
          </a:p>
        </p:txBody>
      </p:sp>
      <p:sp>
        <p:nvSpPr>
          <p:cNvPr id="6" name="object 6"/>
          <p:cNvSpPr/>
          <p:nvPr/>
        </p:nvSpPr>
        <p:spPr>
          <a:xfrm>
            <a:off x="360363" y="4833938"/>
            <a:ext cx="1871662" cy="1824037"/>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ln>
        </p:spPr>
        <p:txBody>
          <a:bodyPr lIns="0" tIns="0" rIns="0" bIns="0"/>
          <a:lstStyle/>
          <a:p>
            <a:pPr>
              <a:defRPr/>
            </a:pPr>
            <a:endParaRPr sz="2119">
              <a:latin typeface="Arial" pitchFamily="34" charset="0"/>
              <a:cs typeface="Arial" pitchFamily="34" charset="0"/>
            </a:endParaRPr>
          </a:p>
        </p:txBody>
      </p:sp>
      <p:sp>
        <p:nvSpPr>
          <p:cNvPr id="7" name="object 7"/>
          <p:cNvSpPr txBox="1"/>
          <p:nvPr/>
        </p:nvSpPr>
        <p:spPr>
          <a:xfrm>
            <a:off x="619125" y="5092700"/>
            <a:ext cx="1536700" cy="985838"/>
          </a:xfrm>
          <a:prstGeom prst="rect">
            <a:avLst/>
          </a:prstGeom>
        </p:spPr>
        <p:txBody>
          <a:bodyPr lIns="0" tIns="0" rIns="0" bIns="0">
            <a:spAutoFit/>
          </a:bodyPr>
          <a:lstStyle/>
          <a:p>
            <a:pPr marL="11113">
              <a:tabLst>
                <a:tab pos="184150" algn="l"/>
              </a:tabLst>
            </a:pPr>
            <a:r>
              <a:rPr lang="ru-RU" sz="1600">
                <a:latin typeface="Arial Narrow" pitchFamily="34" charset="0"/>
              </a:rPr>
              <a:t>Заявка </a:t>
            </a:r>
            <a:endParaRPr lang="en-US" sz="1600">
              <a:latin typeface="Arial Narrow" pitchFamily="34" charset="0"/>
            </a:endParaRPr>
          </a:p>
          <a:p>
            <a:pPr marL="11113">
              <a:tabLst>
                <a:tab pos="184150" algn="l"/>
              </a:tabLst>
            </a:pPr>
            <a:r>
              <a:rPr lang="ru-RU" sz="1600">
                <a:latin typeface="Arial Narrow" pitchFamily="34" charset="0"/>
              </a:rPr>
              <a:t>по каналам </a:t>
            </a:r>
            <a:endParaRPr lang="en-US" sz="1600">
              <a:latin typeface="Arial Narrow" pitchFamily="34" charset="0"/>
            </a:endParaRPr>
          </a:p>
          <a:p>
            <a:pPr marL="11113">
              <a:tabLst>
                <a:tab pos="184150" algn="l"/>
              </a:tabLst>
            </a:pPr>
            <a:r>
              <a:rPr lang="ru-RU" sz="1600">
                <a:latin typeface="Arial Narrow" pitchFamily="34" charset="0"/>
              </a:rPr>
              <a:t>продаж поступает </a:t>
            </a:r>
            <a:endParaRPr lang="en-US" sz="1600">
              <a:latin typeface="Arial Narrow" pitchFamily="34" charset="0"/>
            </a:endParaRPr>
          </a:p>
          <a:p>
            <a:pPr marL="11113">
              <a:tabLst>
                <a:tab pos="184150" algn="l"/>
              </a:tabLst>
            </a:pPr>
            <a:r>
              <a:rPr lang="ru-RU" sz="1600">
                <a:latin typeface="Arial Narrow" pitchFamily="34" charset="0"/>
              </a:rPr>
              <a:t>в Корпорацию</a:t>
            </a:r>
          </a:p>
        </p:txBody>
      </p:sp>
      <p:sp>
        <p:nvSpPr>
          <p:cNvPr id="10" name="object 10"/>
          <p:cNvSpPr/>
          <p:nvPr/>
        </p:nvSpPr>
        <p:spPr>
          <a:xfrm>
            <a:off x="539750" y="6318250"/>
            <a:ext cx="2147888" cy="1489075"/>
          </a:xfrm>
          <a:prstGeom prst="rect">
            <a:avLst/>
          </a:prstGeom>
          <a:blipFill>
            <a:blip r:embed="rId3" cstate="print"/>
            <a:stretch>
              <a:fillRect/>
            </a:stretch>
          </a:blipFill>
        </p:spPr>
        <p:txBody>
          <a:bodyPr lIns="0" tIns="0" rIns="0" bIns="0"/>
          <a:lstStyle/>
          <a:p>
            <a:pPr>
              <a:defRPr/>
            </a:pPr>
            <a:endParaRPr sz="2119">
              <a:latin typeface="Arial" pitchFamily="34" charset="0"/>
              <a:cs typeface="Arial" pitchFamily="34" charset="0"/>
            </a:endParaRPr>
          </a:p>
        </p:txBody>
      </p:sp>
      <p:sp>
        <p:nvSpPr>
          <p:cNvPr id="11" name="object 11"/>
          <p:cNvSpPr/>
          <p:nvPr/>
        </p:nvSpPr>
        <p:spPr>
          <a:xfrm>
            <a:off x="636588" y="6350000"/>
            <a:ext cx="1966912" cy="1314450"/>
          </a:xfrm>
          <a:custGeom>
            <a:avLst/>
            <a:gdLst/>
            <a:ahLst/>
            <a:cxnLst/>
            <a:rect l="l" t="t" r="r" b="b"/>
            <a:pathLst>
              <a:path w="1966595" h="782320">
                <a:moveTo>
                  <a:pt x="1888261" y="0"/>
                </a:moveTo>
                <a:lnTo>
                  <a:pt x="67819" y="684"/>
                </a:lnTo>
                <a:lnTo>
                  <a:pt x="29537" y="16998"/>
                </a:lnTo>
                <a:lnTo>
                  <a:pt x="5213" y="50098"/>
                </a:lnTo>
                <a:lnTo>
                  <a:pt x="0" y="78232"/>
                </a:lnTo>
                <a:lnTo>
                  <a:pt x="671" y="714123"/>
                </a:lnTo>
                <a:lnTo>
                  <a:pt x="16949" y="752414"/>
                </a:lnTo>
                <a:lnTo>
                  <a:pt x="50050" y="776729"/>
                </a:lnTo>
                <a:lnTo>
                  <a:pt x="78206" y="781938"/>
                </a:lnTo>
                <a:lnTo>
                  <a:pt x="1898571" y="781266"/>
                </a:lnTo>
                <a:lnTo>
                  <a:pt x="1936899" y="765017"/>
                </a:lnTo>
                <a:lnTo>
                  <a:pt x="1961268" y="731967"/>
                </a:lnTo>
                <a:lnTo>
                  <a:pt x="1966493" y="703834"/>
                </a:lnTo>
                <a:lnTo>
                  <a:pt x="1965806" y="67828"/>
                </a:lnTo>
                <a:lnTo>
                  <a:pt x="1949487" y="29549"/>
                </a:lnTo>
                <a:lnTo>
                  <a:pt x="1916390" y="5216"/>
                </a:lnTo>
                <a:lnTo>
                  <a:pt x="1888261" y="0"/>
                </a:lnTo>
                <a:close/>
              </a:path>
            </a:pathLst>
          </a:custGeom>
          <a:solidFill>
            <a:srgbClr val="1F4E79"/>
          </a:solidFill>
        </p:spPr>
        <p:txBody>
          <a:bodyPr lIns="0" tIns="0" rIns="0" bIns="0"/>
          <a:lstStyle/>
          <a:p>
            <a:pPr>
              <a:defRPr/>
            </a:pPr>
            <a:endParaRPr sz="2119">
              <a:latin typeface="Arial" pitchFamily="34" charset="0"/>
              <a:cs typeface="Arial" pitchFamily="34" charset="0"/>
            </a:endParaRPr>
          </a:p>
        </p:txBody>
      </p:sp>
      <p:sp>
        <p:nvSpPr>
          <p:cNvPr id="13" name="object 13"/>
          <p:cNvSpPr txBox="1"/>
          <p:nvPr/>
        </p:nvSpPr>
        <p:spPr>
          <a:xfrm>
            <a:off x="658813" y="6408738"/>
            <a:ext cx="1895475" cy="1230312"/>
          </a:xfrm>
          <a:prstGeom prst="rect">
            <a:avLst/>
          </a:prstGeom>
        </p:spPr>
        <p:txBody>
          <a:bodyPr lIns="0" tIns="0" rIns="0" bIns="0">
            <a:spAutoFit/>
          </a:bodyPr>
          <a:lstStyle/>
          <a:p>
            <a:pPr marL="11113" algn="ctr"/>
            <a:r>
              <a:rPr lang="ru-RU" sz="2000">
                <a:solidFill>
                  <a:srgbClr val="FFFFFF"/>
                </a:solidFill>
                <a:latin typeface="Arial Narrow" pitchFamily="34" charset="0"/>
              </a:rPr>
              <a:t>Администрация региона/Заемщик/Организация партнер</a:t>
            </a:r>
            <a:endParaRPr lang="ru-RU" sz="2000">
              <a:latin typeface="Arial Narrow" pitchFamily="34" charset="0"/>
            </a:endParaRPr>
          </a:p>
        </p:txBody>
      </p:sp>
      <p:sp>
        <p:nvSpPr>
          <p:cNvPr id="15" name="object 15"/>
          <p:cNvSpPr/>
          <p:nvPr/>
        </p:nvSpPr>
        <p:spPr>
          <a:xfrm>
            <a:off x="2838450" y="4827588"/>
            <a:ext cx="2905125" cy="1824037"/>
          </a:xfrm>
          <a:custGeom>
            <a:avLst/>
            <a:gdLst/>
            <a:ahLst/>
            <a:cxnLst/>
            <a:rect l="l" t="t" r="r" b="b"/>
            <a:pathLst>
              <a:path w="2906395" h="1824989">
                <a:moveTo>
                  <a:pt x="0" y="182499"/>
                </a:moveTo>
                <a:lnTo>
                  <a:pt x="5308" y="138627"/>
                </a:lnTo>
                <a:lnTo>
                  <a:pt x="20385" y="98609"/>
                </a:lnTo>
                <a:lnTo>
                  <a:pt x="43957" y="63711"/>
                </a:lnTo>
                <a:lnTo>
                  <a:pt x="74752" y="35198"/>
                </a:lnTo>
                <a:lnTo>
                  <a:pt x="111496" y="14335"/>
                </a:lnTo>
                <a:lnTo>
                  <a:pt x="152916" y="2387"/>
                </a:lnTo>
                <a:lnTo>
                  <a:pt x="182499" y="0"/>
                </a:lnTo>
                <a:lnTo>
                  <a:pt x="2723642" y="0"/>
                </a:lnTo>
                <a:lnTo>
                  <a:pt x="2767464" y="5301"/>
                </a:lnTo>
                <a:lnTo>
                  <a:pt x="2807447" y="20361"/>
                </a:lnTo>
                <a:lnTo>
                  <a:pt x="2842323" y="43915"/>
                </a:lnTo>
                <a:lnTo>
                  <a:pt x="2870823" y="74697"/>
                </a:lnTo>
                <a:lnTo>
                  <a:pt x="2891680" y="111442"/>
                </a:lnTo>
                <a:lnTo>
                  <a:pt x="2903626" y="152885"/>
                </a:lnTo>
                <a:lnTo>
                  <a:pt x="2906014" y="182499"/>
                </a:lnTo>
                <a:lnTo>
                  <a:pt x="2906014" y="1642237"/>
                </a:lnTo>
                <a:lnTo>
                  <a:pt x="2900713" y="1686067"/>
                </a:lnTo>
                <a:lnTo>
                  <a:pt x="2885656" y="1726070"/>
                </a:lnTo>
                <a:lnTo>
                  <a:pt x="2862110" y="1760972"/>
                </a:lnTo>
                <a:lnTo>
                  <a:pt x="2831344" y="1789501"/>
                </a:lnTo>
                <a:lnTo>
                  <a:pt x="2794625" y="1810383"/>
                </a:lnTo>
                <a:lnTo>
                  <a:pt x="2753221" y="1822345"/>
                </a:lnTo>
                <a:lnTo>
                  <a:pt x="2723642" y="1824735"/>
                </a:lnTo>
                <a:lnTo>
                  <a:pt x="182499" y="1824735"/>
                </a:lnTo>
                <a:lnTo>
                  <a:pt x="138668" y="1819427"/>
                </a:lnTo>
                <a:lnTo>
                  <a:pt x="98665" y="1804350"/>
                </a:lnTo>
                <a:lnTo>
                  <a:pt x="63763" y="1780778"/>
                </a:lnTo>
                <a:lnTo>
                  <a:pt x="35234" y="1749983"/>
                </a:lnTo>
                <a:lnTo>
                  <a:pt x="14352" y="1713239"/>
                </a:lnTo>
                <a:lnTo>
                  <a:pt x="2390" y="1671819"/>
                </a:lnTo>
                <a:lnTo>
                  <a:pt x="0" y="1642237"/>
                </a:lnTo>
                <a:lnTo>
                  <a:pt x="0" y="182499"/>
                </a:lnTo>
                <a:close/>
              </a:path>
            </a:pathLst>
          </a:custGeom>
          <a:ln w="25400">
            <a:solidFill>
              <a:srgbClr val="1F4E79"/>
            </a:solidFill>
          </a:ln>
        </p:spPr>
        <p:txBody>
          <a:bodyPr lIns="0" tIns="0" rIns="0" bIns="0"/>
          <a:lstStyle/>
          <a:p>
            <a:pPr>
              <a:defRPr/>
            </a:pPr>
            <a:endParaRPr sz="2119">
              <a:latin typeface="Arial" pitchFamily="34" charset="0"/>
              <a:cs typeface="Arial" pitchFamily="34" charset="0"/>
            </a:endParaRPr>
          </a:p>
        </p:txBody>
      </p:sp>
      <p:sp>
        <p:nvSpPr>
          <p:cNvPr id="16" name="object 16"/>
          <p:cNvSpPr txBox="1"/>
          <p:nvPr/>
        </p:nvSpPr>
        <p:spPr>
          <a:xfrm>
            <a:off x="3019425" y="5203825"/>
            <a:ext cx="2551113" cy="1084263"/>
          </a:xfrm>
          <a:prstGeom prst="rect">
            <a:avLst/>
          </a:prstGeom>
        </p:spPr>
        <p:txBody>
          <a:bodyPr lIns="0" tIns="0" rIns="0" bIns="0">
            <a:spAutoFit/>
          </a:bodyPr>
          <a:lstStyle/>
          <a:p>
            <a:pPr marL="184150" indent="-171450">
              <a:lnSpc>
                <a:spcPts val="1638"/>
              </a:lnSpc>
              <a:buFont typeface="Arial Narrow" pitchFamily="34" charset="0"/>
              <a:buChar char="•"/>
              <a:tabLst>
                <a:tab pos="184150" algn="l"/>
              </a:tabLst>
            </a:pPr>
            <a:r>
              <a:rPr lang="ru-RU" sz="1600">
                <a:latin typeface="Arial Narrow" pitchFamily="34" charset="0"/>
              </a:rPr>
              <a:t>Принимает решение о сопровождении Проекта</a:t>
            </a:r>
          </a:p>
          <a:p>
            <a:pPr marL="184150" indent="-171450">
              <a:lnSpc>
                <a:spcPct val="86000"/>
              </a:lnSpc>
              <a:spcBef>
                <a:spcPts val="275"/>
              </a:spcBef>
              <a:buFont typeface="Arial Narrow" pitchFamily="34" charset="0"/>
              <a:buChar char="•"/>
              <a:tabLst>
                <a:tab pos="184150" algn="l"/>
              </a:tabLst>
            </a:pPr>
            <a:r>
              <a:rPr lang="ru-RU" sz="1600">
                <a:latin typeface="Arial Narrow" pitchFamily="34" charset="0"/>
              </a:rPr>
              <a:t>Направляет пакет документов Клиента в аккредитованные Банки</a:t>
            </a:r>
          </a:p>
        </p:txBody>
      </p:sp>
      <p:sp>
        <p:nvSpPr>
          <p:cNvPr id="17" name="object 17"/>
          <p:cNvSpPr/>
          <p:nvPr/>
        </p:nvSpPr>
        <p:spPr>
          <a:xfrm>
            <a:off x="4637088" y="3790950"/>
            <a:ext cx="2049462" cy="465138"/>
          </a:xfrm>
          <a:custGeom>
            <a:avLst/>
            <a:gdLst/>
            <a:ahLst/>
            <a:cxnLst/>
            <a:rect l="l" t="t" r="r" b="b"/>
            <a:pathLst>
              <a:path w="2271395" h="701039">
                <a:moveTo>
                  <a:pt x="1197700" y="0"/>
                </a:moveTo>
                <a:lnTo>
                  <a:pt x="1095815" y="44"/>
                </a:lnTo>
                <a:lnTo>
                  <a:pt x="994592" y="7914"/>
                </a:lnTo>
                <a:lnTo>
                  <a:pt x="894496" y="23481"/>
                </a:lnTo>
                <a:lnTo>
                  <a:pt x="795988" y="46618"/>
                </a:lnTo>
                <a:lnTo>
                  <a:pt x="699531" y="77197"/>
                </a:lnTo>
                <a:lnTo>
                  <a:pt x="605586" y="115093"/>
                </a:lnTo>
                <a:lnTo>
                  <a:pt x="514618" y="160176"/>
                </a:lnTo>
                <a:lnTo>
                  <a:pt x="427087" y="212321"/>
                </a:lnTo>
                <a:lnTo>
                  <a:pt x="343457" y="271400"/>
                </a:lnTo>
                <a:lnTo>
                  <a:pt x="264190" y="337285"/>
                </a:lnTo>
                <a:lnTo>
                  <a:pt x="189748" y="409849"/>
                </a:lnTo>
                <a:lnTo>
                  <a:pt x="120594" y="488966"/>
                </a:lnTo>
                <a:lnTo>
                  <a:pt x="57191" y="574507"/>
                </a:lnTo>
                <a:lnTo>
                  <a:pt x="0" y="666346"/>
                </a:lnTo>
                <a:lnTo>
                  <a:pt x="60706" y="700890"/>
                </a:lnTo>
                <a:lnTo>
                  <a:pt x="74740" y="676791"/>
                </a:lnTo>
                <a:lnTo>
                  <a:pt x="89294" y="653039"/>
                </a:lnTo>
                <a:lnTo>
                  <a:pt x="119929" y="606605"/>
                </a:lnTo>
                <a:lnTo>
                  <a:pt x="152555" y="561650"/>
                </a:lnTo>
                <a:lnTo>
                  <a:pt x="187114" y="518233"/>
                </a:lnTo>
                <a:lnTo>
                  <a:pt x="223551" y="476417"/>
                </a:lnTo>
                <a:lnTo>
                  <a:pt x="261809" y="436263"/>
                </a:lnTo>
                <a:lnTo>
                  <a:pt x="301833" y="397830"/>
                </a:lnTo>
                <a:lnTo>
                  <a:pt x="343564" y="361180"/>
                </a:lnTo>
                <a:lnTo>
                  <a:pt x="386947" y="326375"/>
                </a:lnTo>
                <a:lnTo>
                  <a:pt x="431926" y="293474"/>
                </a:lnTo>
                <a:lnTo>
                  <a:pt x="518258" y="238289"/>
                </a:lnTo>
                <a:lnTo>
                  <a:pt x="607333" y="191020"/>
                </a:lnTo>
                <a:lnTo>
                  <a:pt x="698704" y="151586"/>
                </a:lnTo>
                <a:lnTo>
                  <a:pt x="791925" y="119910"/>
                </a:lnTo>
                <a:lnTo>
                  <a:pt x="886547" y="95910"/>
                </a:lnTo>
                <a:lnTo>
                  <a:pt x="982123" y="79507"/>
                </a:lnTo>
                <a:lnTo>
                  <a:pt x="1078207" y="70621"/>
                </a:lnTo>
                <a:lnTo>
                  <a:pt x="1174350" y="69174"/>
                </a:lnTo>
                <a:lnTo>
                  <a:pt x="1567495" y="69174"/>
                </a:lnTo>
                <a:lnTo>
                  <a:pt x="1502713" y="48085"/>
                </a:lnTo>
                <a:lnTo>
                  <a:pt x="1401612" y="23893"/>
                </a:lnTo>
                <a:lnTo>
                  <a:pt x="1299787" y="7906"/>
                </a:lnTo>
                <a:lnTo>
                  <a:pt x="1197700" y="0"/>
                </a:lnTo>
                <a:close/>
              </a:path>
              <a:path w="2271395" h="701039">
                <a:moveTo>
                  <a:pt x="1567495" y="69174"/>
                </a:moveTo>
                <a:lnTo>
                  <a:pt x="1174350" y="69174"/>
                </a:lnTo>
                <a:lnTo>
                  <a:pt x="1270106" y="75084"/>
                </a:lnTo>
                <a:lnTo>
                  <a:pt x="1365027" y="88274"/>
                </a:lnTo>
                <a:lnTo>
                  <a:pt x="1458666" y="108662"/>
                </a:lnTo>
                <a:lnTo>
                  <a:pt x="1550576" y="136170"/>
                </a:lnTo>
                <a:lnTo>
                  <a:pt x="1640309" y="170717"/>
                </a:lnTo>
                <a:lnTo>
                  <a:pt x="1727418" y="212225"/>
                </a:lnTo>
                <a:lnTo>
                  <a:pt x="1811456" y="260613"/>
                </a:lnTo>
                <a:lnTo>
                  <a:pt x="1891975" y="315802"/>
                </a:lnTo>
                <a:lnTo>
                  <a:pt x="1968529" y="377712"/>
                </a:lnTo>
                <a:lnTo>
                  <a:pt x="2040669" y="446263"/>
                </a:lnTo>
                <a:lnTo>
                  <a:pt x="2107949" y="521377"/>
                </a:lnTo>
                <a:lnTo>
                  <a:pt x="2169921" y="602973"/>
                </a:lnTo>
                <a:lnTo>
                  <a:pt x="2129663" y="625833"/>
                </a:lnTo>
                <a:lnTo>
                  <a:pt x="2261996" y="683618"/>
                </a:lnTo>
                <a:lnTo>
                  <a:pt x="2269520" y="568429"/>
                </a:lnTo>
                <a:lnTo>
                  <a:pt x="2230755" y="568429"/>
                </a:lnTo>
                <a:lnTo>
                  <a:pt x="2213573" y="544120"/>
                </a:lnTo>
                <a:lnTo>
                  <a:pt x="2177643" y="496780"/>
                </a:lnTo>
                <a:lnTo>
                  <a:pt x="2139682" y="451190"/>
                </a:lnTo>
                <a:lnTo>
                  <a:pt x="2099756" y="407412"/>
                </a:lnTo>
                <a:lnTo>
                  <a:pt x="2057934" y="365506"/>
                </a:lnTo>
                <a:lnTo>
                  <a:pt x="2014284" y="325532"/>
                </a:lnTo>
                <a:lnTo>
                  <a:pt x="1968873" y="287551"/>
                </a:lnTo>
                <a:lnTo>
                  <a:pt x="1921769" y="251621"/>
                </a:lnTo>
                <a:lnTo>
                  <a:pt x="1873041" y="217805"/>
                </a:lnTo>
                <a:lnTo>
                  <a:pt x="1822755" y="186161"/>
                </a:lnTo>
                <a:lnTo>
                  <a:pt x="1700895" y="121598"/>
                </a:lnTo>
                <a:lnTo>
                  <a:pt x="1602628" y="80611"/>
                </a:lnTo>
                <a:lnTo>
                  <a:pt x="1567495" y="69174"/>
                </a:lnTo>
                <a:close/>
              </a:path>
              <a:path w="2271395" h="701039">
                <a:moveTo>
                  <a:pt x="2271014" y="545569"/>
                </a:moveTo>
                <a:lnTo>
                  <a:pt x="2230755" y="568429"/>
                </a:lnTo>
                <a:lnTo>
                  <a:pt x="2269520" y="568429"/>
                </a:lnTo>
                <a:lnTo>
                  <a:pt x="2271014" y="545569"/>
                </a:lnTo>
                <a:close/>
              </a:path>
            </a:pathLst>
          </a:custGeom>
          <a:solidFill>
            <a:srgbClr val="8EB4E2"/>
          </a:solidFill>
        </p:spPr>
        <p:txBody>
          <a:bodyPr lIns="0" tIns="0" rIns="0" bIns="0"/>
          <a:lstStyle/>
          <a:p>
            <a:pPr>
              <a:defRPr/>
            </a:pPr>
            <a:endParaRPr sz="2119">
              <a:latin typeface="Arial" pitchFamily="34" charset="0"/>
              <a:cs typeface="Arial" pitchFamily="34" charset="0"/>
            </a:endParaRPr>
          </a:p>
        </p:txBody>
      </p:sp>
      <p:sp>
        <p:nvSpPr>
          <p:cNvPr id="18" name="object 18"/>
          <p:cNvSpPr/>
          <p:nvPr/>
        </p:nvSpPr>
        <p:spPr>
          <a:xfrm>
            <a:off x="3430588" y="4187825"/>
            <a:ext cx="2089150" cy="904875"/>
          </a:xfrm>
          <a:prstGeom prst="rect">
            <a:avLst/>
          </a:prstGeom>
          <a:blipFill>
            <a:blip r:embed="rId4" cstate="print"/>
            <a:stretch>
              <a:fillRect/>
            </a:stretch>
          </a:blipFill>
        </p:spPr>
        <p:txBody>
          <a:bodyPr lIns="0" tIns="0" rIns="0" bIns="0"/>
          <a:lstStyle/>
          <a:p>
            <a:pPr>
              <a:defRPr/>
            </a:pPr>
            <a:endParaRPr sz="2119">
              <a:latin typeface="Arial" pitchFamily="34" charset="0"/>
              <a:cs typeface="Arial" pitchFamily="34" charset="0"/>
            </a:endParaRPr>
          </a:p>
        </p:txBody>
      </p:sp>
      <p:sp>
        <p:nvSpPr>
          <p:cNvPr id="19" name="object 19"/>
          <p:cNvSpPr/>
          <p:nvPr/>
        </p:nvSpPr>
        <p:spPr>
          <a:xfrm>
            <a:off x="3498850" y="4240213"/>
            <a:ext cx="1966913" cy="782637"/>
          </a:xfrm>
          <a:custGeom>
            <a:avLst/>
            <a:gdLst/>
            <a:ahLst/>
            <a:cxnLst/>
            <a:rect l="l" t="t" r="r" b="b"/>
            <a:pathLst>
              <a:path w="1966595" h="782320">
                <a:moveTo>
                  <a:pt x="1888363" y="0"/>
                </a:moveTo>
                <a:lnTo>
                  <a:pt x="67828" y="686"/>
                </a:lnTo>
                <a:lnTo>
                  <a:pt x="29549" y="17005"/>
                </a:lnTo>
                <a:lnTo>
                  <a:pt x="5216" y="50103"/>
                </a:lnTo>
                <a:lnTo>
                  <a:pt x="0" y="78232"/>
                </a:lnTo>
                <a:lnTo>
                  <a:pt x="686" y="714237"/>
                </a:lnTo>
                <a:lnTo>
                  <a:pt x="17005" y="752516"/>
                </a:lnTo>
                <a:lnTo>
                  <a:pt x="50103" y="776849"/>
                </a:lnTo>
                <a:lnTo>
                  <a:pt x="78232" y="782065"/>
                </a:lnTo>
                <a:lnTo>
                  <a:pt x="1898670" y="781391"/>
                </a:lnTo>
                <a:lnTo>
                  <a:pt x="1936951" y="765095"/>
                </a:lnTo>
                <a:lnTo>
                  <a:pt x="1961260" y="731984"/>
                </a:lnTo>
                <a:lnTo>
                  <a:pt x="1966468" y="703834"/>
                </a:lnTo>
                <a:lnTo>
                  <a:pt x="1965795" y="67921"/>
                </a:lnTo>
                <a:lnTo>
                  <a:pt x="1949546" y="29593"/>
                </a:lnTo>
                <a:lnTo>
                  <a:pt x="1916496" y="5224"/>
                </a:lnTo>
                <a:lnTo>
                  <a:pt x="1888363" y="0"/>
                </a:lnTo>
                <a:close/>
              </a:path>
            </a:pathLst>
          </a:custGeom>
          <a:solidFill>
            <a:srgbClr val="1F4E79"/>
          </a:solidFill>
        </p:spPr>
        <p:txBody>
          <a:bodyPr lIns="0" tIns="0" rIns="0" bIns="0"/>
          <a:lstStyle/>
          <a:p>
            <a:pPr>
              <a:defRPr/>
            </a:pPr>
            <a:endParaRPr sz="2119">
              <a:latin typeface="Arial" pitchFamily="34" charset="0"/>
              <a:cs typeface="Arial" pitchFamily="34" charset="0"/>
            </a:endParaRPr>
          </a:p>
        </p:txBody>
      </p:sp>
      <p:sp>
        <p:nvSpPr>
          <p:cNvPr id="20" name="object 20"/>
          <p:cNvSpPr/>
          <p:nvPr/>
        </p:nvSpPr>
        <p:spPr>
          <a:xfrm>
            <a:off x="3506788" y="4233863"/>
            <a:ext cx="1966912" cy="781050"/>
          </a:xfrm>
          <a:custGeom>
            <a:avLst/>
            <a:gdLst/>
            <a:ahLst/>
            <a:cxnLst/>
            <a:rect l="l" t="t" r="r" b="b"/>
            <a:pathLst>
              <a:path w="1966595" h="782320">
                <a:moveTo>
                  <a:pt x="0" y="78232"/>
                </a:moveTo>
                <a:lnTo>
                  <a:pt x="11370" y="37613"/>
                </a:lnTo>
                <a:lnTo>
                  <a:pt x="41085" y="9375"/>
                </a:lnTo>
                <a:lnTo>
                  <a:pt x="1888363" y="0"/>
                </a:lnTo>
                <a:lnTo>
                  <a:pt x="1902877" y="1347"/>
                </a:lnTo>
                <a:lnTo>
                  <a:pt x="1940073" y="19593"/>
                </a:lnTo>
                <a:lnTo>
                  <a:pt x="1962650" y="54003"/>
                </a:lnTo>
                <a:lnTo>
                  <a:pt x="1966468" y="703834"/>
                </a:lnTo>
                <a:lnTo>
                  <a:pt x="1965125" y="718353"/>
                </a:lnTo>
                <a:lnTo>
                  <a:pt x="1946930" y="755600"/>
                </a:lnTo>
                <a:lnTo>
                  <a:pt x="1912579" y="778236"/>
                </a:lnTo>
                <a:lnTo>
                  <a:pt x="78232" y="782065"/>
                </a:lnTo>
                <a:lnTo>
                  <a:pt x="63724" y="780721"/>
                </a:lnTo>
                <a:lnTo>
                  <a:pt x="26499" y="762502"/>
                </a:lnTo>
                <a:lnTo>
                  <a:pt x="3854" y="728139"/>
                </a:lnTo>
                <a:lnTo>
                  <a:pt x="0" y="78232"/>
                </a:lnTo>
                <a:close/>
              </a:path>
            </a:pathLst>
          </a:custGeom>
          <a:ln w="38100">
            <a:solidFill>
              <a:srgbClr val="FFFFFF"/>
            </a:solidFill>
          </a:ln>
        </p:spPr>
        <p:txBody>
          <a:bodyPr lIns="0" tIns="0" rIns="0" bIns="0"/>
          <a:lstStyle/>
          <a:p>
            <a:pPr>
              <a:defRPr/>
            </a:pPr>
            <a:endParaRPr sz="2119">
              <a:latin typeface="Arial" pitchFamily="34" charset="0"/>
              <a:cs typeface="Arial" pitchFamily="34" charset="0"/>
            </a:endParaRPr>
          </a:p>
        </p:txBody>
      </p:sp>
      <p:sp>
        <p:nvSpPr>
          <p:cNvPr id="22" name="object 22"/>
          <p:cNvSpPr/>
          <p:nvPr/>
        </p:nvSpPr>
        <p:spPr>
          <a:xfrm>
            <a:off x="6546850" y="4892675"/>
            <a:ext cx="1858963" cy="1825625"/>
          </a:xfrm>
          <a:custGeom>
            <a:avLst/>
            <a:gdLst/>
            <a:ahLst/>
            <a:cxnLst/>
            <a:rect l="l" t="t" r="r" b="b"/>
            <a:pathLst>
              <a:path w="1859915" h="1824989">
                <a:moveTo>
                  <a:pt x="1677288" y="0"/>
                </a:moveTo>
                <a:lnTo>
                  <a:pt x="182499" y="0"/>
                </a:lnTo>
                <a:lnTo>
                  <a:pt x="167524" y="604"/>
                </a:lnTo>
                <a:lnTo>
                  <a:pt x="124797" y="9299"/>
                </a:lnTo>
                <a:lnTo>
                  <a:pt x="86345" y="27331"/>
                </a:lnTo>
                <a:lnTo>
                  <a:pt x="53435" y="53435"/>
                </a:lnTo>
                <a:lnTo>
                  <a:pt x="27331" y="86345"/>
                </a:lnTo>
                <a:lnTo>
                  <a:pt x="9299" y="124797"/>
                </a:lnTo>
                <a:lnTo>
                  <a:pt x="604" y="167524"/>
                </a:lnTo>
                <a:lnTo>
                  <a:pt x="0" y="182499"/>
                </a:lnTo>
                <a:lnTo>
                  <a:pt x="0" y="1642237"/>
                </a:lnTo>
                <a:lnTo>
                  <a:pt x="5301" y="1686067"/>
                </a:lnTo>
                <a:lnTo>
                  <a:pt x="20361" y="1726070"/>
                </a:lnTo>
                <a:lnTo>
                  <a:pt x="43915" y="1760972"/>
                </a:lnTo>
                <a:lnTo>
                  <a:pt x="74697" y="1789501"/>
                </a:lnTo>
                <a:lnTo>
                  <a:pt x="111442" y="1810383"/>
                </a:lnTo>
                <a:lnTo>
                  <a:pt x="152885" y="1822345"/>
                </a:lnTo>
                <a:lnTo>
                  <a:pt x="182499" y="1824735"/>
                </a:lnTo>
                <a:lnTo>
                  <a:pt x="1677288" y="1824735"/>
                </a:lnTo>
                <a:lnTo>
                  <a:pt x="1721160" y="1819427"/>
                </a:lnTo>
                <a:lnTo>
                  <a:pt x="1761178" y="1804350"/>
                </a:lnTo>
                <a:lnTo>
                  <a:pt x="1796076" y="1780778"/>
                </a:lnTo>
                <a:lnTo>
                  <a:pt x="1824589" y="1749983"/>
                </a:lnTo>
                <a:lnTo>
                  <a:pt x="1845452" y="1713239"/>
                </a:lnTo>
                <a:lnTo>
                  <a:pt x="1857400" y="1671819"/>
                </a:lnTo>
                <a:lnTo>
                  <a:pt x="1859787" y="1642237"/>
                </a:lnTo>
                <a:lnTo>
                  <a:pt x="1859787" y="182499"/>
                </a:lnTo>
                <a:lnTo>
                  <a:pt x="1854486" y="138627"/>
                </a:lnTo>
                <a:lnTo>
                  <a:pt x="1839426" y="98609"/>
                </a:lnTo>
                <a:lnTo>
                  <a:pt x="1815872" y="63711"/>
                </a:lnTo>
                <a:lnTo>
                  <a:pt x="1785090" y="35198"/>
                </a:lnTo>
                <a:lnTo>
                  <a:pt x="1748345" y="14335"/>
                </a:lnTo>
                <a:lnTo>
                  <a:pt x="1706902" y="2387"/>
                </a:lnTo>
                <a:lnTo>
                  <a:pt x="1677288" y="0"/>
                </a:lnTo>
                <a:close/>
              </a:path>
            </a:pathLst>
          </a:custGeom>
          <a:solidFill>
            <a:srgbClr val="FFFFFF"/>
          </a:solidFill>
        </p:spPr>
        <p:txBody>
          <a:bodyPr lIns="0" tIns="0" rIns="0" bIns="0"/>
          <a:lstStyle/>
          <a:p>
            <a:pPr>
              <a:defRPr/>
            </a:pPr>
            <a:endParaRPr sz="2119">
              <a:latin typeface="Arial" pitchFamily="34" charset="0"/>
              <a:cs typeface="Arial" pitchFamily="34" charset="0"/>
            </a:endParaRPr>
          </a:p>
        </p:txBody>
      </p:sp>
      <p:sp>
        <p:nvSpPr>
          <p:cNvPr id="23" name="object 23"/>
          <p:cNvSpPr/>
          <p:nvPr/>
        </p:nvSpPr>
        <p:spPr>
          <a:xfrm>
            <a:off x="6530975" y="4859338"/>
            <a:ext cx="1858963" cy="1824037"/>
          </a:xfrm>
          <a:custGeom>
            <a:avLst/>
            <a:gdLst/>
            <a:ahLst/>
            <a:cxnLst/>
            <a:rect l="l" t="t" r="r" b="b"/>
            <a:pathLst>
              <a:path w="1859915" h="1824989">
                <a:moveTo>
                  <a:pt x="0" y="182499"/>
                </a:moveTo>
                <a:lnTo>
                  <a:pt x="5301" y="138627"/>
                </a:lnTo>
                <a:lnTo>
                  <a:pt x="20361" y="98609"/>
                </a:lnTo>
                <a:lnTo>
                  <a:pt x="43915" y="63711"/>
                </a:lnTo>
                <a:lnTo>
                  <a:pt x="74697" y="35198"/>
                </a:lnTo>
                <a:lnTo>
                  <a:pt x="111442" y="14335"/>
                </a:lnTo>
                <a:lnTo>
                  <a:pt x="152885" y="2387"/>
                </a:lnTo>
                <a:lnTo>
                  <a:pt x="182499" y="0"/>
                </a:lnTo>
                <a:lnTo>
                  <a:pt x="1677288" y="0"/>
                </a:lnTo>
                <a:lnTo>
                  <a:pt x="1721160" y="5301"/>
                </a:lnTo>
                <a:lnTo>
                  <a:pt x="1761178" y="20361"/>
                </a:lnTo>
                <a:lnTo>
                  <a:pt x="1796076" y="43915"/>
                </a:lnTo>
                <a:lnTo>
                  <a:pt x="1824589" y="74697"/>
                </a:lnTo>
                <a:lnTo>
                  <a:pt x="1845452" y="111442"/>
                </a:lnTo>
                <a:lnTo>
                  <a:pt x="1857400" y="152885"/>
                </a:lnTo>
                <a:lnTo>
                  <a:pt x="1859787" y="182499"/>
                </a:lnTo>
                <a:lnTo>
                  <a:pt x="1859787" y="1642237"/>
                </a:lnTo>
                <a:lnTo>
                  <a:pt x="1854486" y="1686067"/>
                </a:lnTo>
                <a:lnTo>
                  <a:pt x="1839426" y="1726070"/>
                </a:lnTo>
                <a:lnTo>
                  <a:pt x="1815872" y="1760972"/>
                </a:lnTo>
                <a:lnTo>
                  <a:pt x="1785090" y="1789501"/>
                </a:lnTo>
                <a:lnTo>
                  <a:pt x="1748345" y="1810383"/>
                </a:lnTo>
                <a:lnTo>
                  <a:pt x="1706902" y="1822345"/>
                </a:lnTo>
                <a:lnTo>
                  <a:pt x="1677288" y="1824735"/>
                </a:lnTo>
                <a:lnTo>
                  <a:pt x="182499" y="1824735"/>
                </a:lnTo>
                <a:lnTo>
                  <a:pt x="138627" y="1819427"/>
                </a:lnTo>
                <a:lnTo>
                  <a:pt x="98609" y="1804350"/>
                </a:lnTo>
                <a:lnTo>
                  <a:pt x="63711" y="1780778"/>
                </a:lnTo>
                <a:lnTo>
                  <a:pt x="35198" y="1749983"/>
                </a:lnTo>
                <a:lnTo>
                  <a:pt x="14335" y="1713239"/>
                </a:lnTo>
                <a:lnTo>
                  <a:pt x="2387" y="1671819"/>
                </a:lnTo>
                <a:lnTo>
                  <a:pt x="0" y="1642237"/>
                </a:lnTo>
                <a:lnTo>
                  <a:pt x="0" y="182499"/>
                </a:lnTo>
                <a:close/>
              </a:path>
            </a:pathLst>
          </a:custGeom>
          <a:ln w="25400">
            <a:solidFill>
              <a:srgbClr val="1F4E79"/>
            </a:solidFill>
          </a:ln>
        </p:spPr>
        <p:txBody>
          <a:bodyPr lIns="0" tIns="0" rIns="0" bIns="0"/>
          <a:lstStyle/>
          <a:p>
            <a:pPr>
              <a:defRPr/>
            </a:pPr>
            <a:endParaRPr sz="2119">
              <a:latin typeface="Arial" pitchFamily="34" charset="0"/>
              <a:cs typeface="Arial" pitchFamily="34" charset="0"/>
            </a:endParaRPr>
          </a:p>
        </p:txBody>
      </p:sp>
      <p:sp>
        <p:nvSpPr>
          <p:cNvPr id="20499" name="object 24"/>
          <p:cNvSpPr txBox="1">
            <a:spLocks noChangeArrowheads="1"/>
          </p:cNvSpPr>
          <p:nvPr/>
        </p:nvSpPr>
        <p:spPr bwMode="auto">
          <a:xfrm>
            <a:off x="6651625" y="4943475"/>
            <a:ext cx="1754188" cy="1231900"/>
          </a:xfrm>
          <a:prstGeom prst="rect">
            <a:avLst/>
          </a:prstGeom>
          <a:noFill/>
          <a:ln w="9525">
            <a:noFill/>
            <a:miter lim="800000"/>
            <a:headEnd/>
            <a:tailEnd/>
          </a:ln>
        </p:spPr>
        <p:txBody>
          <a:bodyPr lIns="0" tIns="0" rIns="0" bIns="0">
            <a:spAutoFit/>
          </a:bodyPr>
          <a:lstStyle/>
          <a:p>
            <a:pPr marL="184150" indent="-171450">
              <a:buFont typeface="Arial Narrow" pitchFamily="34" charset="0"/>
              <a:buChar char="•"/>
              <a:tabLst>
                <a:tab pos="184150" algn="l"/>
              </a:tabLst>
            </a:pPr>
            <a:r>
              <a:rPr lang="ru-RU" sz="1600" b="1">
                <a:latin typeface="Arial Narrow" pitchFamily="34" charset="0"/>
              </a:rPr>
              <a:t>Одновременное</a:t>
            </a:r>
            <a:r>
              <a:rPr lang="ru-RU" sz="1600">
                <a:latin typeface="Arial Narrow" pitchFamily="34" charset="0"/>
              </a:rPr>
              <a:t> рассмотрение Проекта аккредитованными Банками</a:t>
            </a:r>
          </a:p>
        </p:txBody>
      </p:sp>
      <p:sp>
        <p:nvSpPr>
          <p:cNvPr id="26" name="object 26"/>
          <p:cNvSpPr/>
          <p:nvPr/>
        </p:nvSpPr>
        <p:spPr>
          <a:xfrm>
            <a:off x="7231063" y="7264400"/>
            <a:ext cx="2089150" cy="906463"/>
          </a:xfrm>
          <a:prstGeom prst="rect">
            <a:avLst/>
          </a:prstGeom>
          <a:blipFill>
            <a:blip r:embed="rId3" cstate="print"/>
            <a:stretch>
              <a:fillRect/>
            </a:stretch>
          </a:blipFill>
        </p:spPr>
        <p:txBody>
          <a:bodyPr lIns="0" tIns="0" rIns="0" bIns="0"/>
          <a:lstStyle/>
          <a:p>
            <a:pPr>
              <a:defRPr/>
            </a:pPr>
            <a:endParaRPr sz="2119">
              <a:latin typeface="Arial" pitchFamily="34" charset="0"/>
              <a:cs typeface="Arial" pitchFamily="34" charset="0"/>
            </a:endParaRPr>
          </a:p>
        </p:txBody>
      </p:sp>
      <p:sp>
        <p:nvSpPr>
          <p:cNvPr id="28" name="object 28"/>
          <p:cNvSpPr/>
          <p:nvPr/>
        </p:nvSpPr>
        <p:spPr>
          <a:xfrm>
            <a:off x="7307263" y="7315200"/>
            <a:ext cx="1966912" cy="781050"/>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p:spPr>
        <p:txBody>
          <a:bodyPr lIns="0" tIns="0" rIns="0" bIns="0"/>
          <a:lstStyle/>
          <a:p>
            <a:pPr>
              <a:defRPr/>
            </a:pPr>
            <a:endParaRPr sz="2119">
              <a:latin typeface="Arial" pitchFamily="34" charset="0"/>
              <a:cs typeface="Arial" pitchFamily="34" charset="0"/>
            </a:endParaRPr>
          </a:p>
        </p:txBody>
      </p:sp>
      <p:sp>
        <p:nvSpPr>
          <p:cNvPr id="44" name="object 44"/>
          <p:cNvSpPr/>
          <p:nvPr/>
        </p:nvSpPr>
        <p:spPr>
          <a:xfrm>
            <a:off x="103188" y="69850"/>
            <a:ext cx="2717800" cy="1236663"/>
          </a:xfrm>
          <a:prstGeom prst="rect">
            <a:avLst/>
          </a:prstGeom>
          <a:blipFill>
            <a:blip r:embed="rId5" cstate="print"/>
            <a:stretch>
              <a:fillRect/>
            </a:stretch>
          </a:blipFill>
        </p:spPr>
        <p:txBody>
          <a:bodyPr lIns="0" tIns="0" rIns="0" bIns="0"/>
          <a:lstStyle/>
          <a:p>
            <a:pPr>
              <a:defRPr/>
            </a:pPr>
            <a:endParaRPr sz="2119">
              <a:latin typeface="Arial" pitchFamily="34" charset="0"/>
              <a:cs typeface="Arial" pitchFamily="34" charset="0"/>
            </a:endParaRPr>
          </a:p>
        </p:txBody>
      </p:sp>
      <p:sp>
        <p:nvSpPr>
          <p:cNvPr id="33" name="object 26"/>
          <p:cNvSpPr/>
          <p:nvPr/>
        </p:nvSpPr>
        <p:spPr>
          <a:xfrm>
            <a:off x="6691313" y="6213475"/>
            <a:ext cx="2089150" cy="904875"/>
          </a:xfrm>
          <a:prstGeom prst="rect">
            <a:avLst/>
          </a:prstGeom>
          <a:blipFill>
            <a:blip r:embed="rId3" cstate="print"/>
            <a:stretch>
              <a:fillRect/>
            </a:stretch>
          </a:blipFill>
        </p:spPr>
        <p:txBody>
          <a:bodyPr lIns="0" tIns="0" rIns="0" bIns="0"/>
          <a:lstStyle/>
          <a:p>
            <a:pPr>
              <a:defRPr/>
            </a:pPr>
            <a:endParaRPr sz="2119">
              <a:latin typeface="Arial" pitchFamily="34" charset="0"/>
              <a:cs typeface="Arial" pitchFamily="34" charset="0"/>
            </a:endParaRPr>
          </a:p>
        </p:txBody>
      </p:sp>
      <p:sp>
        <p:nvSpPr>
          <p:cNvPr id="38" name="object 26"/>
          <p:cNvSpPr/>
          <p:nvPr/>
        </p:nvSpPr>
        <p:spPr>
          <a:xfrm>
            <a:off x="7245350" y="7243763"/>
            <a:ext cx="2089150" cy="906462"/>
          </a:xfrm>
          <a:prstGeom prst="rect">
            <a:avLst/>
          </a:prstGeom>
          <a:blipFill>
            <a:blip r:embed="rId3" cstate="print"/>
            <a:stretch>
              <a:fillRect/>
            </a:stretch>
          </a:blipFill>
        </p:spPr>
        <p:txBody>
          <a:bodyPr lIns="0" tIns="0" rIns="0" bIns="0"/>
          <a:lstStyle/>
          <a:p>
            <a:pPr>
              <a:defRPr/>
            </a:pPr>
            <a:endParaRPr sz="2119">
              <a:latin typeface="Arial" pitchFamily="34" charset="0"/>
              <a:cs typeface="Arial" pitchFamily="34" charset="0"/>
            </a:endParaRPr>
          </a:p>
        </p:txBody>
      </p:sp>
      <p:sp>
        <p:nvSpPr>
          <p:cNvPr id="32" name="object 28"/>
          <p:cNvSpPr/>
          <p:nvPr/>
        </p:nvSpPr>
        <p:spPr>
          <a:xfrm>
            <a:off x="7031038" y="6777038"/>
            <a:ext cx="1965325" cy="782637"/>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lIns="0" tIns="0" rIns="0" bIns="0"/>
          <a:lstStyle/>
          <a:p>
            <a:pPr>
              <a:defRPr/>
            </a:pPr>
            <a:endParaRPr sz="2119">
              <a:latin typeface="Arial" pitchFamily="34" charset="0"/>
              <a:cs typeface="Arial" pitchFamily="34" charset="0"/>
            </a:endParaRPr>
          </a:p>
        </p:txBody>
      </p:sp>
      <p:sp>
        <p:nvSpPr>
          <p:cNvPr id="36" name="object 28"/>
          <p:cNvSpPr/>
          <p:nvPr/>
        </p:nvSpPr>
        <p:spPr>
          <a:xfrm>
            <a:off x="6761163" y="6281738"/>
            <a:ext cx="1966912" cy="782637"/>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lIns="0" tIns="0" rIns="0" bIns="0"/>
          <a:lstStyle/>
          <a:p>
            <a:pPr>
              <a:defRPr/>
            </a:pPr>
            <a:endParaRPr sz="2119">
              <a:latin typeface="Arial" pitchFamily="34" charset="0"/>
              <a:cs typeface="Arial" pitchFamily="34" charset="0"/>
            </a:endParaRPr>
          </a:p>
        </p:txBody>
      </p:sp>
      <p:sp>
        <p:nvSpPr>
          <p:cNvPr id="20507" name="object 30"/>
          <p:cNvSpPr txBox="1">
            <a:spLocks noChangeArrowheads="1"/>
          </p:cNvSpPr>
          <p:nvPr/>
        </p:nvSpPr>
        <p:spPr bwMode="auto">
          <a:xfrm>
            <a:off x="7453313" y="6421438"/>
            <a:ext cx="1365250" cy="354012"/>
          </a:xfrm>
          <a:prstGeom prst="rect">
            <a:avLst/>
          </a:prstGeom>
          <a:noFill/>
          <a:ln w="9525">
            <a:noFill/>
            <a:miter lim="800000"/>
            <a:headEnd/>
            <a:tailEnd/>
          </a:ln>
        </p:spPr>
        <p:txBody>
          <a:bodyPr lIns="0" tIns="0" rIns="0" bIns="0">
            <a:spAutoFit/>
          </a:bodyPr>
          <a:lstStyle/>
          <a:p>
            <a:pPr marL="11113"/>
            <a:r>
              <a:rPr lang="ru-RU" sz="2300">
                <a:solidFill>
                  <a:srgbClr val="FFFFFF"/>
                </a:solidFill>
                <a:latin typeface="Arial Narrow" pitchFamily="34" charset="0"/>
              </a:rPr>
              <a:t>Банк</a:t>
            </a:r>
            <a:endParaRPr lang="ru-RU" sz="2300">
              <a:latin typeface="Arial Narrow" pitchFamily="34" charset="0"/>
            </a:endParaRPr>
          </a:p>
        </p:txBody>
      </p:sp>
      <p:sp>
        <p:nvSpPr>
          <p:cNvPr id="20508" name="object 30"/>
          <p:cNvSpPr txBox="1">
            <a:spLocks noChangeArrowheads="1"/>
          </p:cNvSpPr>
          <p:nvPr/>
        </p:nvSpPr>
        <p:spPr bwMode="auto">
          <a:xfrm>
            <a:off x="7700963" y="7088188"/>
            <a:ext cx="1366837" cy="354012"/>
          </a:xfrm>
          <a:prstGeom prst="rect">
            <a:avLst/>
          </a:prstGeom>
          <a:noFill/>
          <a:ln w="9525">
            <a:noFill/>
            <a:miter lim="800000"/>
            <a:headEnd/>
            <a:tailEnd/>
          </a:ln>
        </p:spPr>
        <p:txBody>
          <a:bodyPr lIns="0" tIns="0" rIns="0" bIns="0">
            <a:spAutoFit/>
          </a:bodyPr>
          <a:lstStyle/>
          <a:p>
            <a:pPr marL="11113"/>
            <a:r>
              <a:rPr lang="ru-RU" sz="2300">
                <a:solidFill>
                  <a:srgbClr val="FFFFFF"/>
                </a:solidFill>
                <a:latin typeface="Arial Narrow" pitchFamily="34" charset="0"/>
              </a:rPr>
              <a:t>Банк</a:t>
            </a:r>
            <a:endParaRPr lang="ru-RU" sz="2300">
              <a:latin typeface="Arial Narrow" pitchFamily="34" charset="0"/>
            </a:endParaRPr>
          </a:p>
        </p:txBody>
      </p:sp>
      <p:sp>
        <p:nvSpPr>
          <p:cNvPr id="20509" name="object 30"/>
          <p:cNvSpPr txBox="1">
            <a:spLocks noChangeArrowheads="1"/>
          </p:cNvSpPr>
          <p:nvPr/>
        </p:nvSpPr>
        <p:spPr bwMode="auto">
          <a:xfrm>
            <a:off x="7950200" y="7612063"/>
            <a:ext cx="1365250" cy="354012"/>
          </a:xfrm>
          <a:prstGeom prst="rect">
            <a:avLst/>
          </a:prstGeom>
          <a:noFill/>
          <a:ln w="9525">
            <a:noFill/>
            <a:miter lim="800000"/>
            <a:headEnd/>
            <a:tailEnd/>
          </a:ln>
        </p:spPr>
        <p:txBody>
          <a:bodyPr lIns="0" tIns="0" rIns="0" bIns="0">
            <a:spAutoFit/>
          </a:bodyPr>
          <a:lstStyle/>
          <a:p>
            <a:pPr marL="11113"/>
            <a:r>
              <a:rPr lang="ru-RU" sz="2300">
                <a:solidFill>
                  <a:srgbClr val="FFFFFF"/>
                </a:solidFill>
                <a:latin typeface="Arial Narrow" pitchFamily="34" charset="0"/>
              </a:rPr>
              <a:t>Банк</a:t>
            </a:r>
            <a:endParaRPr lang="ru-RU" sz="2300">
              <a:latin typeface="Arial Narrow" pitchFamily="34" charset="0"/>
            </a:endParaRPr>
          </a:p>
        </p:txBody>
      </p:sp>
      <p:sp>
        <p:nvSpPr>
          <p:cNvPr id="43" name="object 28"/>
          <p:cNvSpPr/>
          <p:nvPr/>
        </p:nvSpPr>
        <p:spPr>
          <a:xfrm>
            <a:off x="9659938" y="6281738"/>
            <a:ext cx="1966912" cy="782637"/>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lIns="0" tIns="0" rIns="0" bIns="0"/>
          <a:lstStyle/>
          <a:p>
            <a:pPr>
              <a:defRPr/>
            </a:pPr>
            <a:endParaRPr sz="2119">
              <a:latin typeface="Arial" pitchFamily="34" charset="0"/>
              <a:cs typeface="Arial" pitchFamily="34" charset="0"/>
            </a:endParaRPr>
          </a:p>
        </p:txBody>
      </p:sp>
      <p:sp>
        <p:nvSpPr>
          <p:cNvPr id="45" name="object 26"/>
          <p:cNvSpPr/>
          <p:nvPr/>
        </p:nvSpPr>
        <p:spPr>
          <a:xfrm>
            <a:off x="9596438" y="6246813"/>
            <a:ext cx="2089150" cy="904875"/>
          </a:xfrm>
          <a:prstGeom prst="rect">
            <a:avLst/>
          </a:prstGeom>
          <a:blipFill>
            <a:blip r:embed="rId3" cstate="print"/>
            <a:stretch>
              <a:fillRect/>
            </a:stretch>
          </a:blipFill>
        </p:spPr>
        <p:txBody>
          <a:bodyPr lIns="0" tIns="0" rIns="0" bIns="0"/>
          <a:lstStyle/>
          <a:p>
            <a:pPr>
              <a:defRPr/>
            </a:pPr>
            <a:endParaRPr sz="2119">
              <a:latin typeface="Arial" pitchFamily="34" charset="0"/>
              <a:cs typeface="Arial" pitchFamily="34" charset="0"/>
            </a:endParaRPr>
          </a:p>
        </p:txBody>
      </p:sp>
      <p:sp>
        <p:nvSpPr>
          <p:cNvPr id="20512" name="object 30"/>
          <p:cNvSpPr txBox="1">
            <a:spLocks noChangeArrowheads="1"/>
          </p:cNvSpPr>
          <p:nvPr/>
        </p:nvSpPr>
        <p:spPr bwMode="auto">
          <a:xfrm>
            <a:off x="10339388" y="6381750"/>
            <a:ext cx="1365250" cy="354013"/>
          </a:xfrm>
          <a:prstGeom prst="rect">
            <a:avLst/>
          </a:prstGeom>
          <a:noFill/>
          <a:ln w="9525">
            <a:noFill/>
            <a:miter lim="800000"/>
            <a:headEnd/>
            <a:tailEnd/>
          </a:ln>
        </p:spPr>
        <p:txBody>
          <a:bodyPr lIns="0" tIns="0" rIns="0" bIns="0">
            <a:spAutoFit/>
          </a:bodyPr>
          <a:lstStyle/>
          <a:p>
            <a:pPr marL="11113"/>
            <a:r>
              <a:rPr lang="ru-RU" sz="2300">
                <a:solidFill>
                  <a:srgbClr val="FFFFFF"/>
                </a:solidFill>
                <a:latin typeface="Arial Narrow" pitchFamily="34" charset="0"/>
              </a:rPr>
              <a:t>Банк</a:t>
            </a:r>
            <a:endParaRPr lang="ru-RU" sz="2300">
              <a:latin typeface="Arial Narrow" pitchFamily="34" charset="0"/>
            </a:endParaRPr>
          </a:p>
        </p:txBody>
      </p:sp>
      <p:sp>
        <p:nvSpPr>
          <p:cNvPr id="47" name="object 6"/>
          <p:cNvSpPr/>
          <p:nvPr/>
        </p:nvSpPr>
        <p:spPr>
          <a:xfrm>
            <a:off x="9474200" y="4875213"/>
            <a:ext cx="1701800" cy="1843087"/>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prstDash val="lgDash"/>
          </a:ln>
        </p:spPr>
        <p:txBody>
          <a:bodyPr lIns="0" tIns="0" rIns="0" bIns="0"/>
          <a:lstStyle/>
          <a:p>
            <a:pPr>
              <a:defRPr/>
            </a:pPr>
            <a:endParaRPr sz="2119">
              <a:latin typeface="Arial" pitchFamily="34" charset="0"/>
              <a:cs typeface="Arial" pitchFamily="34" charset="0"/>
            </a:endParaRPr>
          </a:p>
        </p:txBody>
      </p:sp>
      <p:sp>
        <p:nvSpPr>
          <p:cNvPr id="49" name="object 7"/>
          <p:cNvSpPr txBox="1"/>
          <p:nvPr/>
        </p:nvSpPr>
        <p:spPr>
          <a:xfrm>
            <a:off x="9632950" y="5060950"/>
            <a:ext cx="1587500" cy="985838"/>
          </a:xfrm>
          <a:prstGeom prst="rect">
            <a:avLst/>
          </a:prstGeom>
        </p:spPr>
        <p:txBody>
          <a:bodyPr lIns="0" tIns="0" rIns="0" bIns="0">
            <a:spAutoFit/>
          </a:bodyPr>
          <a:lstStyle/>
          <a:p>
            <a:pPr marL="184150" indent="-171450">
              <a:buFont typeface="Arial Narrow" pitchFamily="34" charset="0"/>
              <a:buChar char="•"/>
              <a:tabLst>
                <a:tab pos="184150" algn="l"/>
              </a:tabLst>
            </a:pPr>
            <a:r>
              <a:rPr lang="ru-RU" sz="1600">
                <a:latin typeface="Arial Narrow" pitchFamily="34" charset="0"/>
              </a:rPr>
              <a:t>Принимает решение о предоставлении кредита</a:t>
            </a:r>
          </a:p>
        </p:txBody>
      </p:sp>
      <p:sp>
        <p:nvSpPr>
          <p:cNvPr id="50" name="Текст 2"/>
          <p:cNvSpPr txBox="1">
            <a:spLocks/>
          </p:cNvSpPr>
          <p:nvPr/>
        </p:nvSpPr>
        <p:spPr>
          <a:xfrm>
            <a:off x="354013" y="1277938"/>
            <a:ext cx="11699875" cy="2097087"/>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algn="just">
              <a:defRPr/>
            </a:pPr>
            <a:r>
              <a:rPr lang="ru-RU" sz="1400" b="1" dirty="0">
                <a:cs typeface="Arial" panose="020B0604020202020204" pitchFamily="34" charset="0"/>
              </a:rPr>
              <a:t>Ключевые требования к проектам для </a:t>
            </a:r>
            <a:r>
              <a:rPr lang="ru-RU" sz="1400" b="1" dirty="0" smtClean="0">
                <a:cs typeface="Arial" panose="020B0604020202020204" pitchFamily="34" charset="0"/>
              </a:rPr>
              <a:t>принятия на рассмотрение в рамках «корпоративного» канала:</a:t>
            </a:r>
          </a:p>
          <a:p>
            <a:pPr algn="just">
              <a:defRPr/>
            </a:pPr>
            <a:endParaRPr lang="ru-RU" sz="1400" b="1" dirty="0">
              <a:cs typeface="Arial" panose="020B0604020202020204" pitchFamily="34" charset="0"/>
            </a:endParaRPr>
          </a:p>
          <a:p>
            <a:pPr marL="342831" indent="-342831" algn="just">
              <a:buFont typeface="+mj-lt"/>
              <a:buAutoNum type="arabicPeriod"/>
              <a:defRPr/>
            </a:pPr>
            <a:r>
              <a:rPr lang="ru-RU" sz="1400" dirty="0" smtClean="0">
                <a:cs typeface="Arial" panose="020B0604020202020204" pitchFamily="34" charset="0"/>
              </a:rPr>
              <a:t>Регистрация заявителя (инициатора проекта) на Портале Бизнес-навигатора МСП </a:t>
            </a:r>
            <a:r>
              <a:rPr lang="en-US" sz="1400" dirty="0">
                <a:cs typeface="Arial" panose="020B0604020202020204" pitchFamily="34" charset="0"/>
                <a:hlinkClick r:id="rId6"/>
              </a:rPr>
              <a:t>https://</a:t>
            </a:r>
            <a:r>
              <a:rPr lang="en-US" sz="1400" dirty="0" smtClean="0">
                <a:cs typeface="Arial" panose="020B0604020202020204" pitchFamily="34" charset="0"/>
                <a:hlinkClick r:id="rId6"/>
              </a:rPr>
              <a:t>smbn.ru</a:t>
            </a:r>
            <a:r>
              <a:rPr lang="ru-RU" sz="1400" dirty="0" smtClean="0">
                <a:cs typeface="Arial" panose="020B0604020202020204" pitchFamily="34" charset="0"/>
              </a:rPr>
              <a:t>.</a:t>
            </a:r>
          </a:p>
          <a:p>
            <a:pPr marL="342831" indent="-342831" algn="just">
              <a:buFont typeface="+mj-lt"/>
              <a:buAutoNum type="arabicPeriod"/>
              <a:defRPr/>
            </a:pPr>
            <a:r>
              <a:rPr lang="ru-RU" sz="1400" dirty="0">
                <a:cs typeface="Arial" panose="020B0604020202020204" pitchFamily="34" charset="0"/>
              </a:rPr>
              <a:t>Сумма проекта более 200 млн рублей, сумма гарантии более 100 млн рублей.</a:t>
            </a:r>
          </a:p>
          <a:p>
            <a:pPr marL="342831" indent="-342831" algn="just">
              <a:buFont typeface="+mj-lt"/>
              <a:buAutoNum type="arabicPeriod"/>
              <a:defRPr/>
            </a:pPr>
            <a:r>
              <a:rPr lang="ru-RU" sz="1400" dirty="0" smtClean="0">
                <a:cs typeface="Arial" panose="020B0604020202020204" pitchFamily="34" charset="0"/>
              </a:rPr>
              <a:t>Проект </a:t>
            </a:r>
            <a:r>
              <a:rPr lang="ru-RU" sz="1400" dirty="0">
                <a:cs typeface="Arial" panose="020B0604020202020204" pitchFamily="34" charset="0"/>
              </a:rPr>
              <a:t>соответствует приоритетным </a:t>
            </a:r>
            <a:r>
              <a:rPr lang="ru-RU" sz="1400" dirty="0" smtClean="0">
                <a:cs typeface="Arial" panose="020B0604020202020204" pitchFamily="34" charset="0"/>
              </a:rPr>
              <a:t>отраслям, утвержденным в Программе стимулирования кредитования субъектов МСП.</a:t>
            </a:r>
            <a:endParaRPr lang="ru-RU" sz="1400" dirty="0">
              <a:cs typeface="Arial" panose="020B0604020202020204" pitchFamily="34" charset="0"/>
            </a:endParaRPr>
          </a:p>
          <a:p>
            <a:pPr marL="342831" indent="-342831" algn="just">
              <a:buFont typeface="+mj-lt"/>
              <a:buAutoNum type="arabicPeriod"/>
              <a:defRPr/>
            </a:pPr>
            <a:r>
              <a:rPr lang="ru-RU" sz="1400" dirty="0">
                <a:cs typeface="Arial" panose="020B0604020202020204" pitchFamily="34" charset="0"/>
              </a:rPr>
              <a:t>Проект находится в высокой стадии проработки субъектом МСП (соответствует требованиям в чек </a:t>
            </a:r>
            <a:r>
              <a:rPr lang="ru-RU" sz="1400" dirty="0" smtClean="0">
                <a:cs typeface="Arial" panose="020B0604020202020204" pitchFamily="34" charset="0"/>
              </a:rPr>
              <a:t>листе и заполнена форма «Резюме проекта»).</a:t>
            </a:r>
          </a:p>
          <a:p>
            <a:pPr marL="342831" indent="-342831" algn="just">
              <a:buFont typeface="+mj-lt"/>
              <a:buAutoNum type="arabicPeriod"/>
              <a:defRPr/>
            </a:pPr>
            <a:r>
              <a:rPr lang="ru-RU" sz="1400" dirty="0">
                <a:cs typeface="Arial" panose="020B0604020202020204" pitchFamily="34" charset="0"/>
              </a:rPr>
              <a:t>Проект пользуется поддержкой областной администрации субъекта Российской Федерации и/или входит в список приоритетных проектов, реализуемых на территории субъекта.</a:t>
            </a:r>
          </a:p>
          <a:p>
            <a:pPr algn="just">
              <a:defRPr/>
            </a:pPr>
            <a:endParaRPr lang="ru-RU" sz="1400" dirty="0">
              <a:cs typeface="Arial" panose="020B0604020202020204" pitchFamily="34" charset="0"/>
            </a:endParaRPr>
          </a:p>
        </p:txBody>
      </p:sp>
      <p:sp>
        <p:nvSpPr>
          <p:cNvPr id="20516" name="object 13"/>
          <p:cNvSpPr txBox="1">
            <a:spLocks noChangeArrowheads="1"/>
          </p:cNvSpPr>
          <p:nvPr/>
        </p:nvSpPr>
        <p:spPr bwMode="auto">
          <a:xfrm>
            <a:off x="3832225" y="4443413"/>
            <a:ext cx="1468438" cy="354012"/>
          </a:xfrm>
          <a:prstGeom prst="rect">
            <a:avLst/>
          </a:prstGeom>
          <a:noFill/>
          <a:ln w="9525">
            <a:noFill/>
            <a:miter lim="800000"/>
            <a:headEnd/>
            <a:tailEnd/>
          </a:ln>
        </p:spPr>
        <p:txBody>
          <a:bodyPr lIns="0" tIns="0" rIns="0" bIns="0">
            <a:spAutoFit/>
          </a:bodyPr>
          <a:lstStyle/>
          <a:p>
            <a:pPr marL="11113"/>
            <a:r>
              <a:rPr lang="ru-RU" sz="2300">
                <a:solidFill>
                  <a:srgbClr val="FFFFFF"/>
                </a:solidFill>
                <a:latin typeface="Arial Narrow" pitchFamily="34" charset="0"/>
              </a:rPr>
              <a:t>Корпорация</a:t>
            </a:r>
            <a:endParaRPr lang="ru-RU" sz="2300">
              <a:latin typeface="Arial Narrow" pitchFamily="34" charset="0"/>
            </a:endParaRPr>
          </a:p>
        </p:txBody>
      </p:sp>
      <p:sp>
        <p:nvSpPr>
          <p:cNvPr id="20517" name="TextBox 51"/>
          <p:cNvSpPr txBox="1">
            <a:spLocks noChangeArrowheads="1"/>
          </p:cNvSpPr>
          <p:nvPr/>
        </p:nvSpPr>
        <p:spPr bwMode="auto">
          <a:xfrm>
            <a:off x="12103100" y="8004175"/>
            <a:ext cx="523875" cy="306388"/>
          </a:xfrm>
          <a:prstGeom prst="rect">
            <a:avLst/>
          </a:prstGeom>
          <a:noFill/>
          <a:ln w="9525">
            <a:noFill/>
            <a:miter lim="800000"/>
            <a:headEnd/>
            <a:tailEnd/>
          </a:ln>
        </p:spPr>
        <p:txBody>
          <a:bodyPr>
            <a:spAutoFit/>
          </a:bodyPr>
          <a:lstStyle/>
          <a:p>
            <a:r>
              <a:rPr lang="ru-RU" sz="1400">
                <a:latin typeface="Arial Narrow" pitchFamily="34" charset="0"/>
              </a:rPr>
              <a:t>12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5313" y="571500"/>
            <a:ext cx="8828087" cy="700088"/>
          </a:xfrm>
        </p:spPr>
        <p:txBody>
          <a:bodyPr/>
          <a:lstStyle/>
          <a:p>
            <a:pPr algn="ctr" defTabSz="1218602" eaLnBrk="1" hangingPunct="1">
              <a:defRPr/>
            </a:pPr>
            <a:r>
              <a:rPr lang="ru-RU"/>
              <a:t>Условия </a:t>
            </a:r>
            <a:r>
              <a:rPr lang="ru-RU"/>
              <a:t>предоставления </a:t>
            </a:r>
            <a:r>
              <a:rPr lang="ru-RU"/>
              <a:t>гарантий для субъектов </a:t>
            </a:r>
            <a:r>
              <a:rPr lang="ru-RU"/>
              <a:t>МСП, </a:t>
            </a:r>
            <a:r>
              <a:rPr lang="ru-RU"/>
              <a:t>реализующих </a:t>
            </a:r>
            <a:r>
              <a:rPr lang="ru-RU" err="1"/>
              <a:t>стартап</a:t>
            </a:r>
            <a:r>
              <a:rPr lang="ru-RU"/>
              <a:t> проекты </a:t>
            </a:r>
            <a:r>
              <a:rPr lang="ru-RU"/>
              <a:t>в приоритетных отраслях экономики</a:t>
            </a:r>
          </a:p>
        </p:txBody>
      </p:sp>
      <p:cxnSp>
        <p:nvCxnSpPr>
          <p:cNvPr id="8" name="Прямая соединительная линия 7"/>
          <p:cNvCxnSpPr/>
          <p:nvPr/>
        </p:nvCxnSpPr>
        <p:spPr>
          <a:xfrm>
            <a:off x="374650" y="1819275"/>
            <a:ext cx="55102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531" name="TextBox 11"/>
          <p:cNvSpPr txBox="1">
            <a:spLocks noChangeArrowheads="1"/>
          </p:cNvSpPr>
          <p:nvPr/>
        </p:nvSpPr>
        <p:spPr bwMode="auto">
          <a:xfrm>
            <a:off x="361950" y="1447800"/>
            <a:ext cx="5522913" cy="368300"/>
          </a:xfrm>
          <a:prstGeom prst="rect">
            <a:avLst/>
          </a:prstGeom>
          <a:noFill/>
          <a:ln w="9525">
            <a:noFill/>
            <a:miter lim="800000"/>
            <a:headEnd/>
            <a:tailEnd/>
          </a:ln>
        </p:spPr>
        <p:txBody>
          <a:bodyPr>
            <a:spAutoFit/>
          </a:bodyPr>
          <a:lstStyle/>
          <a:p>
            <a:r>
              <a:rPr lang="ru-RU" sz="1800" b="1"/>
              <a:t>Общая информация</a:t>
            </a:r>
          </a:p>
        </p:txBody>
      </p:sp>
      <p:cxnSp>
        <p:nvCxnSpPr>
          <p:cNvPr id="81" name="Прямая соединительная линия 80"/>
          <p:cNvCxnSpPr/>
          <p:nvPr/>
        </p:nvCxnSpPr>
        <p:spPr>
          <a:xfrm>
            <a:off x="6524625" y="1819275"/>
            <a:ext cx="57435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533" name="TextBox 81"/>
          <p:cNvSpPr txBox="1">
            <a:spLocks noChangeArrowheads="1"/>
          </p:cNvSpPr>
          <p:nvPr/>
        </p:nvSpPr>
        <p:spPr bwMode="auto">
          <a:xfrm>
            <a:off x="6511925" y="1447800"/>
            <a:ext cx="3224213" cy="368300"/>
          </a:xfrm>
          <a:prstGeom prst="rect">
            <a:avLst/>
          </a:prstGeom>
          <a:noFill/>
          <a:ln w="9525">
            <a:noFill/>
            <a:miter lim="800000"/>
            <a:headEnd/>
            <a:tailEnd/>
          </a:ln>
        </p:spPr>
        <p:txBody>
          <a:bodyPr>
            <a:spAutoFit/>
          </a:bodyPr>
          <a:lstStyle/>
          <a:p>
            <a:r>
              <a:rPr lang="ru-RU" sz="1800" b="1"/>
              <a:t>Условия</a:t>
            </a:r>
          </a:p>
        </p:txBody>
      </p:sp>
      <p:sp>
        <p:nvSpPr>
          <p:cNvPr id="22534" name="Прямоугольник 2"/>
          <p:cNvSpPr>
            <a:spLocks noChangeArrowheads="1"/>
          </p:cNvSpPr>
          <p:nvPr/>
        </p:nvSpPr>
        <p:spPr bwMode="auto">
          <a:xfrm>
            <a:off x="1846263" y="4064000"/>
            <a:ext cx="4038600" cy="3849688"/>
          </a:xfrm>
          <a:prstGeom prst="rect">
            <a:avLst/>
          </a:prstGeom>
          <a:noFill/>
          <a:ln w="9525">
            <a:noFill/>
            <a:miter lim="800000"/>
            <a:headEnd/>
            <a:tailEnd/>
          </a:ln>
        </p:spPr>
        <p:txBody>
          <a:bodyPr>
            <a:spAutoFit/>
          </a:bodyPr>
          <a:lstStyle/>
          <a:p>
            <a:pPr marL="177800" indent="-177800" algn="just">
              <a:lnSpc>
                <a:spcPct val="106000"/>
              </a:lnSpc>
              <a:spcBef>
                <a:spcPts val="400"/>
              </a:spcBef>
              <a:buClr>
                <a:schemeClr val="tx1"/>
              </a:buClr>
              <a:buFont typeface="Arial" charset="0"/>
              <a:buChar char="•"/>
            </a:pPr>
            <a:r>
              <a:rPr lang="ru-RU" sz="1400"/>
              <a:t>Высокотехнологичный и/или инновационный характер проекта, выраженный в сфере деятельности компании или использования оборудования, позволяющего вывести на рынок новый продукт или продукт, обладающий более высокими/привлекательными качествами по сравнению с существующими аналогичными продуктами на рынке. </a:t>
            </a:r>
          </a:p>
          <a:p>
            <a:pPr marL="177800" indent="-177800" algn="just">
              <a:lnSpc>
                <a:spcPct val="106000"/>
              </a:lnSpc>
              <a:spcBef>
                <a:spcPts val="400"/>
              </a:spcBef>
              <a:buClr>
                <a:schemeClr val="tx1"/>
              </a:buClr>
              <a:buFont typeface="Arial" charset="0"/>
              <a:buChar char="•"/>
            </a:pPr>
            <a:r>
              <a:rPr lang="ru-RU" sz="1400"/>
              <a:t>Погашение кредитов осуществляется за счет денежного потока от реализации проекта. </a:t>
            </a:r>
          </a:p>
          <a:p>
            <a:pPr marL="177800" indent="-177800" algn="just">
              <a:lnSpc>
                <a:spcPct val="106000"/>
              </a:lnSpc>
              <a:spcBef>
                <a:spcPts val="400"/>
              </a:spcBef>
              <a:buClr>
                <a:schemeClr val="tx1"/>
              </a:buClr>
              <a:buFont typeface="Arial" charset="0"/>
              <a:buChar char="•"/>
            </a:pPr>
            <a:r>
              <a:rPr lang="ru-RU" sz="1400"/>
              <a:t>Отсутствие обязательного условия о наличии действующего бизнеса у инициатора проекта.</a:t>
            </a:r>
          </a:p>
        </p:txBody>
      </p:sp>
      <p:sp>
        <p:nvSpPr>
          <p:cNvPr id="66" name="Freeform 21"/>
          <p:cNvSpPr>
            <a:spLocks noChangeAspect="1"/>
          </p:cNvSpPr>
          <p:nvPr/>
        </p:nvSpPr>
        <p:spPr bwMode="auto">
          <a:xfrm>
            <a:off x="600075" y="2060575"/>
            <a:ext cx="990600" cy="950913"/>
          </a:xfrm>
          <a:custGeom>
            <a:avLst/>
            <a:gdLst/>
            <a:ahLst/>
            <a:cxnLst>
              <a:cxn ang="0">
                <a:pos x="60" y="55"/>
              </a:cxn>
              <a:cxn ang="0">
                <a:pos x="47" y="42"/>
              </a:cxn>
              <a:cxn ang="0">
                <a:pos x="52" y="32"/>
              </a:cxn>
              <a:cxn ang="0">
                <a:pos x="55" y="25"/>
              </a:cxn>
              <a:cxn ang="0">
                <a:pos x="54" y="21"/>
              </a:cxn>
              <a:cxn ang="0">
                <a:pos x="55" y="14"/>
              </a:cxn>
              <a:cxn ang="0">
                <a:pos x="39" y="0"/>
              </a:cxn>
              <a:cxn ang="0">
                <a:pos x="22" y="14"/>
              </a:cxn>
              <a:cxn ang="0">
                <a:pos x="23" y="21"/>
              </a:cxn>
              <a:cxn ang="0">
                <a:pos x="22" y="25"/>
              </a:cxn>
              <a:cxn ang="0">
                <a:pos x="26" y="32"/>
              </a:cxn>
              <a:cxn ang="0">
                <a:pos x="30" y="42"/>
              </a:cxn>
              <a:cxn ang="0">
                <a:pos x="17" y="55"/>
              </a:cxn>
              <a:cxn ang="0">
                <a:pos x="0" y="65"/>
              </a:cxn>
              <a:cxn ang="0">
                <a:pos x="0" y="74"/>
              </a:cxn>
              <a:cxn ang="0">
                <a:pos x="39" y="74"/>
              </a:cxn>
              <a:cxn ang="0">
                <a:pos x="77" y="74"/>
              </a:cxn>
              <a:cxn ang="0">
                <a:pos x="77" y="65"/>
              </a:cxn>
              <a:cxn ang="0">
                <a:pos x="60" y="55"/>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rgbClr val="1F4E79"/>
          </a:solidFill>
          <a:ln w="19050">
            <a:noFill/>
            <a:round/>
            <a:headEnd/>
            <a:tailEnd/>
          </a:ln>
        </p:spPr>
        <p:txBody>
          <a:bodyPr lIns="98694" tIns="49347" rIns="98694" bIns="49347"/>
          <a:lstStyle/>
          <a:p>
            <a:pPr defTabSz="986912">
              <a:defRPr/>
            </a:pPr>
            <a:endParaRPr lang="en-GB" sz="2051" dirty="0">
              <a:solidFill>
                <a:srgbClr val="000000"/>
              </a:solidFill>
              <a:latin typeface="Arial" pitchFamily="34" charset="0"/>
              <a:cs typeface="Arial" pitchFamily="34" charset="0"/>
            </a:endParaRPr>
          </a:p>
        </p:txBody>
      </p:sp>
      <p:sp>
        <p:nvSpPr>
          <p:cNvPr id="22536" name="Прямоугольник 66"/>
          <p:cNvSpPr>
            <a:spLocks noChangeArrowheads="1"/>
          </p:cNvSpPr>
          <p:nvPr/>
        </p:nvSpPr>
        <p:spPr bwMode="auto">
          <a:xfrm>
            <a:off x="1849438" y="2433638"/>
            <a:ext cx="4035425" cy="1508125"/>
          </a:xfrm>
          <a:prstGeom prst="rect">
            <a:avLst/>
          </a:prstGeom>
          <a:noFill/>
          <a:ln w="9525">
            <a:noFill/>
            <a:miter lim="800000"/>
            <a:headEnd/>
            <a:tailEnd/>
          </a:ln>
        </p:spPr>
        <p:txBody>
          <a:bodyPr lIns="72000" tIns="108000" rIns="36000" bIns="0"/>
          <a:lstStyle/>
          <a:p>
            <a:pPr algn="just" defTabSz="957263">
              <a:lnSpc>
                <a:spcPct val="106000"/>
              </a:lnSpc>
              <a:spcBef>
                <a:spcPts val="300"/>
              </a:spcBef>
            </a:pPr>
            <a:r>
              <a:rPr lang="ru-RU" sz="1400"/>
              <a:t>Субъекты малого и среднего предпринимательства, реализующие высокотехнологичные проекты в приоритетных отраслях экономики, соответствующие следующим требованиям (стартап проекты):</a:t>
            </a:r>
          </a:p>
        </p:txBody>
      </p:sp>
      <p:sp>
        <p:nvSpPr>
          <p:cNvPr id="22537" name="TextBox 67"/>
          <p:cNvSpPr txBox="1">
            <a:spLocks noChangeArrowheads="1"/>
          </p:cNvSpPr>
          <p:nvPr/>
        </p:nvSpPr>
        <p:spPr bwMode="auto">
          <a:xfrm>
            <a:off x="361950" y="3044825"/>
            <a:ext cx="1465263" cy="831850"/>
          </a:xfrm>
          <a:prstGeom prst="rect">
            <a:avLst/>
          </a:prstGeom>
          <a:noFill/>
          <a:ln w="9525">
            <a:noFill/>
            <a:miter lim="800000"/>
            <a:headEnd/>
            <a:tailEnd/>
          </a:ln>
        </p:spPr>
        <p:txBody>
          <a:bodyPr>
            <a:spAutoFit/>
          </a:bodyPr>
          <a:lstStyle/>
          <a:p>
            <a:pPr algn="ctr"/>
            <a:r>
              <a:rPr lang="ru-RU" sz="1600" b="1">
                <a:solidFill>
                  <a:srgbClr val="1F4E79"/>
                </a:solidFill>
              </a:rPr>
              <a:t>Профиль инициатора проекта</a:t>
            </a:r>
          </a:p>
        </p:txBody>
      </p:sp>
      <p:sp>
        <p:nvSpPr>
          <p:cNvPr id="13" name="Скругленный прямоугольник 12"/>
          <p:cNvSpPr/>
          <p:nvPr/>
        </p:nvSpPr>
        <p:spPr>
          <a:xfrm>
            <a:off x="6600825" y="2108200"/>
            <a:ext cx="5653088" cy="5030788"/>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ru-RU" sz="1400" b="1" dirty="0">
              <a:solidFill>
                <a:schemeClr val="tx1"/>
              </a:solidFill>
            </a:endParaRPr>
          </a:p>
        </p:txBody>
      </p:sp>
      <p:grpSp>
        <p:nvGrpSpPr>
          <p:cNvPr id="22539" name="Группа 8"/>
          <p:cNvGrpSpPr>
            <a:grpSpLocks/>
          </p:cNvGrpSpPr>
          <p:nvPr/>
        </p:nvGrpSpPr>
        <p:grpSpPr bwMode="auto">
          <a:xfrm>
            <a:off x="6600825" y="3316288"/>
            <a:ext cx="5653088" cy="620712"/>
            <a:chOff x="6601126" y="2281980"/>
            <a:chExt cx="5653577" cy="621580"/>
          </a:xfrm>
        </p:grpSpPr>
        <p:sp>
          <p:nvSpPr>
            <p:cNvPr id="15" name="Прямоугольник 14"/>
            <p:cNvSpPr/>
            <p:nvPr/>
          </p:nvSpPr>
          <p:spPr>
            <a:xfrm>
              <a:off x="6601126" y="2390081"/>
              <a:ext cx="2413209" cy="375174"/>
            </a:xfrm>
            <a:prstGeom prst="rect">
              <a:avLst/>
            </a:prstGeom>
            <a:noFill/>
            <a:ln w="25400" cap="flat" cmpd="sng" algn="ctr">
              <a:noFill/>
              <a:prstDash val="solid"/>
            </a:ln>
            <a:effectLst/>
          </p:spPr>
          <p:txBody>
            <a:bodyPr tIns="0"/>
            <a:lstStyle/>
            <a:p>
              <a:pPr algn="r" defTabSz="914373" fontAlgn="auto">
                <a:spcBef>
                  <a:spcPts val="0"/>
                </a:spcBef>
                <a:spcAft>
                  <a:spcPts val="0"/>
                </a:spcAft>
                <a:defRPr/>
              </a:pPr>
              <a:r>
                <a:rPr lang="ru-RU" sz="1800" b="1" kern="0" dirty="0">
                  <a:solidFill>
                    <a:srgbClr val="1F497D">
                      <a:lumMod val="50000"/>
                    </a:srgbClr>
                  </a:solidFill>
                  <a:latin typeface="Arial Narrow" panose="020B0606020202030204" pitchFamily="34" charset="0"/>
                  <a:cs typeface="+mn-cs"/>
                </a:rPr>
                <a:t>Срок </a:t>
              </a:r>
              <a:r>
                <a:rPr lang="ru-RU" sz="1800" b="1" kern="0" dirty="0">
                  <a:solidFill>
                    <a:srgbClr val="1F497D">
                      <a:lumMod val="50000"/>
                    </a:srgbClr>
                  </a:solidFill>
                  <a:latin typeface="Arial Narrow" panose="020B0606020202030204" pitchFamily="34" charset="0"/>
                  <a:cs typeface="+mn-cs"/>
                </a:rPr>
                <a:t>гарантии</a:t>
              </a:r>
              <a:endParaRPr lang="ru-RU" sz="1800" b="1" kern="0" dirty="0">
                <a:solidFill>
                  <a:srgbClr val="1F497D">
                    <a:lumMod val="50000"/>
                  </a:srgbClr>
                </a:solidFill>
                <a:latin typeface="Arial Narrow" panose="020B0606020202030204" pitchFamily="34" charset="0"/>
                <a:cs typeface="+mn-cs"/>
              </a:endParaRPr>
            </a:p>
          </p:txBody>
        </p:sp>
        <p:sp>
          <p:nvSpPr>
            <p:cNvPr id="16" name="Прямоугольник 15"/>
            <p:cNvSpPr/>
            <p:nvPr/>
          </p:nvSpPr>
          <p:spPr>
            <a:xfrm>
              <a:off x="9014335" y="2388491"/>
              <a:ext cx="3240368" cy="375174"/>
            </a:xfrm>
            <a:prstGeom prst="rect">
              <a:avLst/>
            </a:prstGeom>
            <a:noFill/>
            <a:ln w="25400" cap="flat" cmpd="sng" algn="ctr">
              <a:noFill/>
              <a:prstDash val="solid"/>
            </a:ln>
            <a:effectLst/>
          </p:spPr>
          <p:txBody>
            <a:bodyPr anchor="ctr"/>
            <a:lstStyle/>
            <a:p>
              <a:pPr defTabSz="914373" fontAlgn="auto">
                <a:spcBef>
                  <a:spcPts val="0"/>
                </a:spcBef>
                <a:spcAft>
                  <a:spcPts val="0"/>
                </a:spcAft>
                <a:defRPr/>
              </a:pPr>
              <a:r>
                <a:rPr lang="ru-RU" sz="2000" kern="0" dirty="0">
                  <a:solidFill>
                    <a:srgbClr val="1F497D">
                      <a:lumMod val="50000"/>
                    </a:srgbClr>
                  </a:solidFill>
                  <a:latin typeface="Arial Narrow" panose="020B0606020202030204" pitchFamily="34" charset="0"/>
                  <a:cs typeface="+mn-cs"/>
                </a:rPr>
                <a:t>до 15 лет </a:t>
              </a:r>
              <a:endParaRPr lang="ru-RU" sz="2000" kern="0" dirty="0">
                <a:solidFill>
                  <a:srgbClr val="1F497D">
                    <a:lumMod val="50000"/>
                  </a:srgbClr>
                </a:solidFill>
                <a:latin typeface="Arial Narrow" panose="020B0606020202030204" pitchFamily="34" charset="0"/>
                <a:cs typeface="+mn-cs"/>
              </a:endParaRPr>
            </a:p>
          </p:txBody>
        </p:sp>
        <p:cxnSp>
          <p:nvCxnSpPr>
            <p:cNvPr id="17" name="Прямая соединительная линия 16"/>
            <p:cNvCxnSpPr/>
            <p:nvPr/>
          </p:nvCxnSpPr>
          <p:spPr>
            <a:xfrm>
              <a:off x="9014335" y="2281980"/>
              <a:ext cx="0" cy="62158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grpSp>
      <p:grpSp>
        <p:nvGrpSpPr>
          <p:cNvPr id="22540" name="Группа 6"/>
          <p:cNvGrpSpPr>
            <a:grpSpLocks/>
          </p:cNvGrpSpPr>
          <p:nvPr/>
        </p:nvGrpSpPr>
        <p:grpSpPr bwMode="auto">
          <a:xfrm>
            <a:off x="6600825" y="4270375"/>
            <a:ext cx="5653088" cy="733425"/>
            <a:chOff x="6601126" y="3002119"/>
            <a:chExt cx="5653577" cy="734215"/>
          </a:xfrm>
        </p:grpSpPr>
        <p:sp>
          <p:nvSpPr>
            <p:cNvPr id="18" name="Прямоугольник 17"/>
            <p:cNvSpPr/>
            <p:nvPr/>
          </p:nvSpPr>
          <p:spPr>
            <a:xfrm>
              <a:off x="6601126" y="3006887"/>
              <a:ext cx="2413209" cy="729447"/>
            </a:xfrm>
            <a:prstGeom prst="rect">
              <a:avLst/>
            </a:prstGeom>
            <a:noFill/>
            <a:ln w="25400" cap="flat" cmpd="sng" algn="ctr">
              <a:noFill/>
              <a:prstDash val="solid"/>
            </a:ln>
            <a:effectLst/>
          </p:spPr>
          <p:txBody>
            <a:bodyPr tIns="0"/>
            <a:lstStyle/>
            <a:p>
              <a:pPr algn="r" defTabSz="914373" fontAlgn="auto">
                <a:spcBef>
                  <a:spcPts val="0"/>
                </a:spcBef>
                <a:spcAft>
                  <a:spcPts val="0"/>
                </a:spcAft>
                <a:defRPr/>
              </a:pPr>
              <a:r>
                <a:rPr lang="ru-RU" sz="1800" b="1" kern="0" dirty="0">
                  <a:solidFill>
                    <a:srgbClr val="1F497D">
                      <a:lumMod val="50000"/>
                    </a:srgbClr>
                  </a:solidFill>
                  <a:latin typeface="Arial Narrow" panose="020B0606020202030204" pitchFamily="34" charset="0"/>
                  <a:cs typeface="+mn-cs"/>
                </a:rPr>
                <a:t>Вознаграждение за </a:t>
              </a:r>
              <a:r>
                <a:rPr lang="ru-RU" sz="1800" b="1" kern="0" dirty="0">
                  <a:solidFill>
                    <a:srgbClr val="1F497D">
                      <a:lumMod val="50000"/>
                    </a:srgbClr>
                  </a:solidFill>
                  <a:latin typeface="Arial Narrow" panose="020B0606020202030204" pitchFamily="34" charset="0"/>
                  <a:cs typeface="+mn-cs"/>
                </a:rPr>
                <a:t>гарантию</a:t>
              </a:r>
              <a:endParaRPr lang="ru-RU" sz="1800" b="1" kern="0" dirty="0">
                <a:solidFill>
                  <a:srgbClr val="1F497D">
                    <a:lumMod val="50000"/>
                  </a:srgbClr>
                </a:solidFill>
                <a:latin typeface="Arial Narrow" panose="020B0606020202030204" pitchFamily="34" charset="0"/>
                <a:cs typeface="+mn-cs"/>
              </a:endParaRPr>
            </a:p>
          </p:txBody>
        </p:sp>
        <p:sp>
          <p:nvSpPr>
            <p:cNvPr id="19" name="Прямоугольник 18"/>
            <p:cNvSpPr/>
            <p:nvPr/>
          </p:nvSpPr>
          <p:spPr>
            <a:xfrm>
              <a:off x="9014335" y="3002119"/>
              <a:ext cx="3240368" cy="729448"/>
            </a:xfrm>
            <a:prstGeom prst="rect">
              <a:avLst/>
            </a:prstGeom>
            <a:noFill/>
            <a:ln w="25400" cap="flat" cmpd="sng" algn="ctr">
              <a:noFill/>
              <a:prstDash val="solid"/>
            </a:ln>
            <a:effectLst/>
          </p:spPr>
          <p:txBody>
            <a:bodyPr anchor="ctr"/>
            <a:lstStyle/>
            <a:p>
              <a:pPr defTabSz="914373" fontAlgn="auto">
                <a:spcBef>
                  <a:spcPts val="0"/>
                </a:spcBef>
                <a:spcAft>
                  <a:spcPts val="0"/>
                </a:spcAft>
                <a:defRPr/>
              </a:pPr>
              <a:r>
                <a:rPr lang="ru-RU" sz="2000" kern="0" dirty="0">
                  <a:solidFill>
                    <a:srgbClr val="1F497D">
                      <a:lumMod val="50000"/>
                    </a:srgbClr>
                  </a:solidFill>
                  <a:latin typeface="Arial Narrow" panose="020B0606020202030204" pitchFamily="34" charset="0"/>
                  <a:cs typeface="+mn-cs"/>
                </a:rPr>
                <a:t>0,75</a:t>
              </a:r>
              <a:r>
                <a:rPr lang="ru-RU" sz="2000" kern="0" dirty="0">
                  <a:solidFill>
                    <a:srgbClr val="1F497D">
                      <a:lumMod val="50000"/>
                    </a:srgbClr>
                  </a:solidFill>
                  <a:latin typeface="Arial Narrow" panose="020B0606020202030204" pitchFamily="34" charset="0"/>
                  <a:cs typeface="+mn-cs"/>
                </a:rPr>
                <a:t>%</a:t>
              </a:r>
              <a:r>
                <a:rPr lang="ru-RU" sz="1400" kern="0" dirty="0">
                  <a:solidFill>
                    <a:srgbClr val="1F497D">
                      <a:lumMod val="50000"/>
                    </a:srgbClr>
                  </a:solidFill>
                  <a:latin typeface="Arial Narrow" panose="020B0606020202030204" pitchFamily="34" charset="0"/>
                  <a:cs typeface="+mn-cs"/>
                </a:rPr>
                <a:t> </a:t>
              </a:r>
              <a:r>
                <a:rPr lang="ru-RU" sz="2000" kern="0" dirty="0">
                  <a:solidFill>
                    <a:srgbClr val="1F497D">
                      <a:lumMod val="50000"/>
                    </a:srgbClr>
                  </a:solidFill>
                  <a:latin typeface="Arial Narrow" panose="020B0606020202030204" pitchFamily="34" charset="0"/>
                  <a:cs typeface="+mn-cs"/>
                </a:rPr>
                <a:t>годовых</a:t>
              </a:r>
              <a:r>
                <a:rPr lang="ru-RU" sz="1400" kern="0" dirty="0">
                  <a:solidFill>
                    <a:srgbClr val="1F497D">
                      <a:lumMod val="50000"/>
                    </a:srgbClr>
                  </a:solidFill>
                  <a:latin typeface="Arial Narrow" panose="020B0606020202030204" pitchFamily="34" charset="0"/>
                  <a:cs typeface="+mn-cs"/>
                </a:rPr>
                <a:t> </a:t>
              </a:r>
              <a:endParaRPr lang="ru-RU" sz="14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defRPr/>
              </a:pPr>
              <a:r>
                <a:rPr lang="ru-RU" sz="1600" kern="0" dirty="0">
                  <a:solidFill>
                    <a:srgbClr val="1F497D">
                      <a:lumMod val="50000"/>
                    </a:srgbClr>
                  </a:solidFill>
                  <a:latin typeface="Arial Narrow" panose="020B0606020202030204" pitchFamily="34" charset="0"/>
                  <a:cs typeface="+mn-cs"/>
                </a:rPr>
                <a:t>от </a:t>
              </a:r>
              <a:r>
                <a:rPr lang="ru-RU" sz="1600" kern="0" dirty="0">
                  <a:solidFill>
                    <a:srgbClr val="1F497D">
                      <a:lumMod val="50000"/>
                    </a:srgbClr>
                  </a:solidFill>
                  <a:latin typeface="Arial Narrow" panose="020B0606020202030204" pitchFamily="34" charset="0"/>
                  <a:cs typeface="+mn-cs"/>
                </a:rPr>
                <a:t>суммы гарантии за весь срок действия гарантии</a:t>
              </a:r>
            </a:p>
          </p:txBody>
        </p:sp>
        <p:cxnSp>
          <p:nvCxnSpPr>
            <p:cNvPr id="20" name="Прямая соединительная линия 19"/>
            <p:cNvCxnSpPr/>
            <p:nvPr/>
          </p:nvCxnSpPr>
          <p:spPr>
            <a:xfrm>
              <a:off x="9014335" y="3002119"/>
              <a:ext cx="0" cy="729448"/>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grpSp>
      <p:grpSp>
        <p:nvGrpSpPr>
          <p:cNvPr id="22541" name="Группа 9"/>
          <p:cNvGrpSpPr>
            <a:grpSpLocks/>
          </p:cNvGrpSpPr>
          <p:nvPr/>
        </p:nvGrpSpPr>
        <p:grpSpPr bwMode="auto">
          <a:xfrm>
            <a:off x="6600825" y="5337175"/>
            <a:ext cx="5653088" cy="550863"/>
            <a:chOff x="6601126" y="3973074"/>
            <a:chExt cx="5653577" cy="551627"/>
          </a:xfrm>
        </p:grpSpPr>
        <p:sp>
          <p:nvSpPr>
            <p:cNvPr id="21" name="Прямоугольник 20"/>
            <p:cNvSpPr/>
            <p:nvPr/>
          </p:nvSpPr>
          <p:spPr>
            <a:xfrm>
              <a:off x="6601126" y="3976253"/>
              <a:ext cx="2413209" cy="548448"/>
            </a:xfrm>
            <a:prstGeom prst="rect">
              <a:avLst/>
            </a:prstGeom>
            <a:noFill/>
            <a:ln w="25400" cap="flat" cmpd="sng" algn="ctr">
              <a:noFill/>
              <a:prstDash val="solid"/>
            </a:ln>
            <a:effectLst/>
          </p:spPr>
          <p:txBody>
            <a:bodyPr tIns="0"/>
            <a:lstStyle/>
            <a:p>
              <a:pPr algn="r" defTabSz="914373" fontAlgn="auto">
                <a:spcBef>
                  <a:spcPts val="0"/>
                </a:spcBef>
                <a:spcAft>
                  <a:spcPts val="0"/>
                </a:spcAft>
                <a:defRPr/>
              </a:pPr>
              <a:r>
                <a:rPr lang="ru-RU" sz="18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22" name="Прямоугольник 21"/>
            <p:cNvSpPr/>
            <p:nvPr/>
          </p:nvSpPr>
          <p:spPr>
            <a:xfrm>
              <a:off x="9014335" y="3973074"/>
              <a:ext cx="3240368" cy="548448"/>
            </a:xfrm>
            <a:prstGeom prst="rect">
              <a:avLst/>
            </a:prstGeom>
            <a:noFill/>
            <a:ln w="25400" cap="flat" cmpd="sng" algn="ctr">
              <a:noFill/>
              <a:prstDash val="solid"/>
            </a:ln>
            <a:effectLst/>
          </p:spPr>
          <p:txBody>
            <a:bodyPr anchor="ctr"/>
            <a:lstStyle/>
            <a:p>
              <a:pPr defTabSz="914373" fontAlgn="auto">
                <a:spcBef>
                  <a:spcPts val="0"/>
                </a:spcBef>
                <a:spcAft>
                  <a:spcPts val="0"/>
                </a:spcAft>
                <a:defRPr/>
              </a:pPr>
              <a:r>
                <a:rPr lang="ru-RU" sz="1600" kern="0" dirty="0">
                  <a:solidFill>
                    <a:srgbClr val="1F497D">
                      <a:lumMod val="50000"/>
                    </a:srgbClr>
                  </a:solidFill>
                  <a:latin typeface="Arial Narrow" panose="020B0606020202030204" pitchFamily="34" charset="0"/>
                  <a:cs typeface="+mn-cs"/>
                </a:rPr>
                <a:t>Единовременно / ежегодно / 1 раз в полгода / ежеквартально</a:t>
              </a:r>
            </a:p>
          </p:txBody>
        </p:sp>
        <p:cxnSp>
          <p:nvCxnSpPr>
            <p:cNvPr id="23" name="Прямая соединительная линия 22"/>
            <p:cNvCxnSpPr/>
            <p:nvPr/>
          </p:nvCxnSpPr>
          <p:spPr>
            <a:xfrm>
              <a:off x="9014335" y="3973074"/>
              <a:ext cx="0" cy="548448"/>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grpSp>
      <p:grpSp>
        <p:nvGrpSpPr>
          <p:cNvPr id="22542" name="Группа 10"/>
          <p:cNvGrpSpPr>
            <a:grpSpLocks/>
          </p:cNvGrpSpPr>
          <p:nvPr/>
        </p:nvGrpSpPr>
        <p:grpSpPr bwMode="auto">
          <a:xfrm>
            <a:off x="6600825" y="2409825"/>
            <a:ext cx="5653088" cy="573088"/>
            <a:chOff x="6601126" y="4761441"/>
            <a:chExt cx="5653577" cy="572559"/>
          </a:xfrm>
        </p:grpSpPr>
        <p:sp>
          <p:nvSpPr>
            <p:cNvPr id="24" name="Прямоугольник 23"/>
            <p:cNvSpPr/>
            <p:nvPr/>
          </p:nvSpPr>
          <p:spPr>
            <a:xfrm>
              <a:off x="6601126" y="4770957"/>
              <a:ext cx="2413209" cy="563043"/>
            </a:xfrm>
            <a:prstGeom prst="rect">
              <a:avLst/>
            </a:prstGeom>
            <a:noFill/>
            <a:ln w="25400" cap="flat" cmpd="sng" algn="ctr">
              <a:noFill/>
              <a:prstDash val="solid"/>
            </a:ln>
            <a:effectLst/>
          </p:spPr>
          <p:txBody>
            <a:bodyPr tIns="0"/>
            <a:lstStyle/>
            <a:p>
              <a:pPr algn="r" defTabSz="914373" fontAlgn="auto">
                <a:spcBef>
                  <a:spcPts val="0"/>
                </a:spcBef>
                <a:spcAft>
                  <a:spcPts val="0"/>
                </a:spcAft>
                <a:defRPr/>
              </a:pPr>
              <a:r>
                <a:rPr lang="ru-RU" sz="1800" b="1" kern="0" dirty="0">
                  <a:solidFill>
                    <a:srgbClr val="1F497D">
                      <a:lumMod val="50000"/>
                    </a:srgbClr>
                  </a:solidFill>
                  <a:latin typeface="Arial Narrow" panose="020B0606020202030204" pitchFamily="34" charset="0"/>
                  <a:cs typeface="+mn-cs"/>
                </a:rPr>
                <a:t>Сумма </a:t>
              </a:r>
              <a:r>
                <a:rPr lang="ru-RU" sz="1800" b="1" kern="0" dirty="0">
                  <a:solidFill>
                    <a:srgbClr val="1F497D">
                      <a:lumMod val="50000"/>
                    </a:srgbClr>
                  </a:solidFill>
                  <a:latin typeface="Arial Narrow" panose="020B0606020202030204" pitchFamily="34" charset="0"/>
                  <a:cs typeface="+mn-cs"/>
                </a:rPr>
                <a:t>гарантии</a:t>
              </a:r>
              <a:endParaRPr lang="ru-RU" sz="1800" b="1" kern="0" dirty="0">
                <a:solidFill>
                  <a:srgbClr val="1F497D">
                    <a:lumMod val="50000"/>
                  </a:srgbClr>
                </a:solidFill>
                <a:latin typeface="Arial Narrow" panose="020B0606020202030204" pitchFamily="34" charset="0"/>
                <a:cs typeface="+mn-cs"/>
              </a:endParaRPr>
            </a:p>
          </p:txBody>
        </p:sp>
        <p:sp>
          <p:nvSpPr>
            <p:cNvPr id="25" name="Прямоугольник 24"/>
            <p:cNvSpPr/>
            <p:nvPr/>
          </p:nvSpPr>
          <p:spPr>
            <a:xfrm>
              <a:off x="9014335" y="4761441"/>
              <a:ext cx="3240368" cy="471053"/>
            </a:xfrm>
            <a:prstGeom prst="rect">
              <a:avLst/>
            </a:prstGeom>
            <a:noFill/>
            <a:ln w="25400" cap="flat" cmpd="sng" algn="ctr">
              <a:noFill/>
              <a:prstDash val="solid"/>
            </a:ln>
            <a:effectLst/>
          </p:spPr>
          <p:txBody>
            <a:bodyPr anchor="ctr"/>
            <a:lstStyle/>
            <a:p>
              <a:pPr defTabSz="914373" fontAlgn="auto">
                <a:spcBef>
                  <a:spcPts val="0"/>
                </a:spcBef>
                <a:spcAft>
                  <a:spcPts val="0"/>
                </a:spcAft>
                <a:defRPr/>
              </a:pPr>
              <a:r>
                <a:rPr lang="ru-RU" sz="1600" kern="0">
                  <a:solidFill>
                    <a:srgbClr val="1F497D">
                      <a:lumMod val="50000"/>
                    </a:srgbClr>
                  </a:solidFill>
                  <a:latin typeface="Arial Narrow" panose="020B0606020202030204" pitchFamily="34" charset="0"/>
                  <a:cs typeface="+mn-cs"/>
                </a:rPr>
                <a:t>От </a:t>
              </a:r>
              <a:r>
                <a:rPr lang="ru-RU" sz="2000" kern="0">
                  <a:solidFill>
                    <a:srgbClr val="1F497D">
                      <a:lumMod val="50000"/>
                    </a:srgbClr>
                  </a:solidFill>
                  <a:latin typeface="Arial Narrow" panose="020B0606020202030204" pitchFamily="34" charset="0"/>
                  <a:cs typeface="+mn-cs"/>
                </a:rPr>
                <a:t>50 </a:t>
              </a:r>
              <a:r>
                <a:rPr lang="ru-RU" sz="2000" kern="0" dirty="0">
                  <a:solidFill>
                    <a:srgbClr val="1F497D">
                      <a:lumMod val="50000"/>
                    </a:srgbClr>
                  </a:solidFill>
                  <a:latin typeface="Arial Narrow" panose="020B0606020202030204" pitchFamily="34" charset="0"/>
                  <a:cs typeface="+mn-cs"/>
                </a:rPr>
                <a:t>млн рублей </a:t>
              </a:r>
              <a:r>
                <a:rPr lang="ru-RU" sz="2000" kern="0" dirty="0">
                  <a:solidFill>
                    <a:srgbClr val="1F497D">
                      <a:lumMod val="50000"/>
                    </a:srgbClr>
                  </a:solidFill>
                  <a:latin typeface="Arial Narrow" panose="020B0606020202030204" pitchFamily="34" charset="0"/>
                  <a:cs typeface="+mn-cs"/>
                </a:rPr>
                <a:t/>
              </a:r>
              <a:br>
                <a:rPr lang="ru-RU" sz="2000" kern="0" dirty="0">
                  <a:solidFill>
                    <a:srgbClr val="1F497D">
                      <a:lumMod val="50000"/>
                    </a:srgbClr>
                  </a:solidFill>
                  <a:latin typeface="Arial Narrow" panose="020B0606020202030204" pitchFamily="34" charset="0"/>
                  <a:cs typeface="+mn-cs"/>
                </a:rPr>
              </a:br>
              <a:r>
                <a:rPr lang="ru-RU" sz="1600" kern="0" dirty="0">
                  <a:solidFill>
                    <a:srgbClr val="1F497D">
                      <a:lumMod val="50000"/>
                    </a:srgbClr>
                  </a:solidFill>
                  <a:latin typeface="Arial Narrow" panose="020B0606020202030204" pitchFamily="34" charset="0"/>
                  <a:cs typeface="+mn-cs"/>
                </a:rPr>
                <a:t>до </a:t>
              </a:r>
              <a:r>
                <a:rPr lang="ru-RU" sz="2000" kern="0" dirty="0">
                  <a:solidFill>
                    <a:srgbClr val="1F497D">
                      <a:lumMod val="50000"/>
                    </a:srgbClr>
                  </a:solidFill>
                  <a:latin typeface="Arial Narrow" panose="020B0606020202030204" pitchFamily="34" charset="0"/>
                  <a:cs typeface="+mn-cs"/>
                </a:rPr>
                <a:t>500 млн </a:t>
              </a:r>
              <a:r>
                <a:rPr lang="ru-RU" sz="2000" kern="0" dirty="0">
                  <a:solidFill>
                    <a:srgbClr val="1F497D">
                      <a:lumMod val="50000"/>
                    </a:srgbClr>
                  </a:solidFill>
                  <a:latin typeface="Arial Narrow" panose="020B0606020202030204" pitchFamily="34" charset="0"/>
                  <a:cs typeface="+mn-cs"/>
                </a:rPr>
                <a:t>рублей</a:t>
              </a:r>
              <a:endParaRPr lang="ru-RU" sz="2000" kern="0" dirty="0">
                <a:solidFill>
                  <a:srgbClr val="1F497D">
                    <a:lumMod val="50000"/>
                  </a:srgbClr>
                </a:solidFill>
                <a:latin typeface="Arial Narrow" panose="020B0606020202030204" pitchFamily="34" charset="0"/>
                <a:cs typeface="+mn-cs"/>
              </a:endParaRPr>
            </a:p>
          </p:txBody>
        </p:sp>
        <p:cxnSp>
          <p:nvCxnSpPr>
            <p:cNvPr id="26" name="Прямая соединительная линия 25"/>
            <p:cNvCxnSpPr/>
            <p:nvPr/>
          </p:nvCxnSpPr>
          <p:spPr>
            <a:xfrm>
              <a:off x="9014335" y="4761441"/>
              <a:ext cx="0" cy="57255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grpSp>
      <p:grpSp>
        <p:nvGrpSpPr>
          <p:cNvPr id="22543" name="Группа 32"/>
          <p:cNvGrpSpPr>
            <a:grpSpLocks/>
          </p:cNvGrpSpPr>
          <p:nvPr/>
        </p:nvGrpSpPr>
        <p:grpSpPr bwMode="auto">
          <a:xfrm>
            <a:off x="6600825" y="6119813"/>
            <a:ext cx="5667375" cy="730250"/>
            <a:chOff x="6601126" y="5392941"/>
            <a:chExt cx="5666449" cy="729830"/>
          </a:xfrm>
        </p:grpSpPr>
        <p:sp>
          <p:nvSpPr>
            <p:cNvPr id="27" name="Прямоугольник 26"/>
            <p:cNvSpPr/>
            <p:nvPr/>
          </p:nvSpPr>
          <p:spPr>
            <a:xfrm>
              <a:off x="6601126" y="5496069"/>
              <a:ext cx="2414193" cy="374435"/>
            </a:xfrm>
            <a:prstGeom prst="rect">
              <a:avLst/>
            </a:prstGeom>
            <a:noFill/>
            <a:ln w="25400" cap="flat" cmpd="sng" algn="ctr">
              <a:noFill/>
              <a:prstDash val="solid"/>
            </a:ln>
            <a:effectLst/>
          </p:spPr>
          <p:txBody>
            <a:bodyPr tIns="0" anchor="ctr"/>
            <a:lstStyle/>
            <a:p>
              <a:pPr algn="r" defTabSz="914373" fontAlgn="auto">
                <a:spcBef>
                  <a:spcPts val="0"/>
                </a:spcBef>
                <a:spcAft>
                  <a:spcPts val="0"/>
                </a:spcAft>
                <a:defRPr/>
              </a:pPr>
              <a:r>
                <a:rPr lang="ru-RU" sz="1800" b="1" kern="0" dirty="0">
                  <a:solidFill>
                    <a:srgbClr val="1F497D">
                      <a:lumMod val="50000"/>
                    </a:srgbClr>
                  </a:solidFill>
                  <a:latin typeface="Arial Narrow" panose="020B0606020202030204" pitchFamily="34" charset="0"/>
                  <a:cs typeface="+mn-cs"/>
                </a:rPr>
                <a:t>Обеспечение</a:t>
              </a:r>
            </a:p>
          </p:txBody>
        </p:sp>
        <p:sp>
          <p:nvSpPr>
            <p:cNvPr id="28" name="Прямоугольник 27"/>
            <p:cNvSpPr/>
            <p:nvPr/>
          </p:nvSpPr>
          <p:spPr>
            <a:xfrm>
              <a:off x="9015319" y="5494483"/>
              <a:ext cx="3252256" cy="504535"/>
            </a:xfrm>
            <a:prstGeom prst="rect">
              <a:avLst/>
            </a:prstGeom>
            <a:noFill/>
            <a:ln w="25400" cap="flat" cmpd="sng" algn="ctr">
              <a:noFill/>
              <a:prstDash val="solid"/>
            </a:ln>
            <a:effectLst/>
          </p:spPr>
          <p:txBody>
            <a:bodyPr anchor="ctr"/>
            <a:lstStyle/>
            <a:p>
              <a:pPr defTabSz="914373" fontAlgn="auto">
                <a:spcBef>
                  <a:spcPts val="0"/>
                </a:spcBef>
                <a:spcAft>
                  <a:spcPts val="0"/>
                </a:spcAft>
                <a:defRPr/>
              </a:pPr>
              <a:r>
                <a:rPr lang="ru-RU" sz="1600" kern="0" dirty="0">
                  <a:solidFill>
                    <a:srgbClr val="1F497D">
                      <a:lumMod val="50000"/>
                    </a:srgbClr>
                  </a:solidFill>
                  <a:latin typeface="Arial Narrow" panose="020B0606020202030204" pitchFamily="34" charset="0"/>
                  <a:cs typeface="+mn-cs"/>
                </a:rPr>
                <a:t>Поручительства инициаторов проекта, залог имеющихся и создающихся в рамках реализации проекта активов</a:t>
              </a:r>
            </a:p>
          </p:txBody>
        </p:sp>
        <p:cxnSp>
          <p:nvCxnSpPr>
            <p:cNvPr id="29" name="Прямая соединительная линия 28"/>
            <p:cNvCxnSpPr/>
            <p:nvPr/>
          </p:nvCxnSpPr>
          <p:spPr>
            <a:xfrm>
              <a:off x="9015319" y="5392941"/>
              <a:ext cx="0" cy="72983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grpSp>
      <p:sp>
        <p:nvSpPr>
          <p:cNvPr id="22544" name="TextBox 46"/>
          <p:cNvSpPr txBox="1">
            <a:spLocks noChangeArrowheads="1"/>
          </p:cNvSpPr>
          <p:nvPr/>
        </p:nvSpPr>
        <p:spPr bwMode="auto">
          <a:xfrm>
            <a:off x="361950" y="5045075"/>
            <a:ext cx="1465263" cy="584200"/>
          </a:xfrm>
          <a:prstGeom prst="rect">
            <a:avLst/>
          </a:prstGeom>
          <a:noFill/>
          <a:ln w="9525">
            <a:noFill/>
            <a:miter lim="800000"/>
            <a:headEnd/>
            <a:tailEnd/>
          </a:ln>
        </p:spPr>
        <p:txBody>
          <a:bodyPr>
            <a:spAutoFit/>
          </a:bodyPr>
          <a:lstStyle/>
          <a:p>
            <a:pPr algn="ctr"/>
            <a:r>
              <a:rPr lang="ru-RU" sz="1600" b="1">
                <a:solidFill>
                  <a:srgbClr val="1F4E79"/>
                </a:solidFill>
              </a:rPr>
              <a:t>Требования к проекту</a:t>
            </a:r>
          </a:p>
        </p:txBody>
      </p:sp>
      <p:grpSp>
        <p:nvGrpSpPr>
          <p:cNvPr id="48" name="Group 1462"/>
          <p:cNvGrpSpPr/>
          <p:nvPr/>
        </p:nvGrpSpPr>
        <p:grpSpPr>
          <a:xfrm>
            <a:off x="746265" y="4179488"/>
            <a:ext cx="697380" cy="759618"/>
            <a:chOff x="2489201" y="17492663"/>
            <a:chExt cx="379413" cy="500063"/>
          </a:xfrm>
          <a:solidFill>
            <a:srgbClr val="1F4E79"/>
          </a:solidFill>
        </p:grpSpPr>
        <p:sp>
          <p:nvSpPr>
            <p:cNvPr id="49" name="Freeform 584"/>
            <p:cNvSpPr>
              <a:spLocks/>
            </p:cNvSpPr>
            <p:nvPr/>
          </p:nvSpPr>
          <p:spPr bwMode="auto">
            <a:xfrm>
              <a:off x="2555876" y="17681575"/>
              <a:ext cx="246063" cy="36513"/>
            </a:xfrm>
            <a:custGeom>
              <a:avLst/>
              <a:gdLst>
                <a:gd name="T0" fmla="*/ 78 w 84"/>
                <a:gd name="T1" fmla="*/ 12 h 12"/>
                <a:gd name="T2" fmla="*/ 6 w 84"/>
                <a:gd name="T3" fmla="*/ 12 h 12"/>
                <a:gd name="T4" fmla="*/ 0 w 84"/>
                <a:gd name="T5" fmla="*/ 6 h 12"/>
                <a:gd name="T6" fmla="*/ 6 w 84"/>
                <a:gd name="T7" fmla="*/ 0 h 12"/>
                <a:gd name="T8" fmla="*/ 78 w 84"/>
                <a:gd name="T9" fmla="*/ 0 h 12"/>
                <a:gd name="T10" fmla="*/ 84 w 84"/>
                <a:gd name="T11" fmla="*/ 6 h 12"/>
                <a:gd name="T12" fmla="*/ 78 w 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4" h="12">
                  <a:moveTo>
                    <a:pt x="78" y="12"/>
                  </a:moveTo>
                  <a:cubicBezTo>
                    <a:pt x="6" y="12"/>
                    <a:pt x="6" y="12"/>
                    <a:pt x="6" y="12"/>
                  </a:cubicBezTo>
                  <a:cubicBezTo>
                    <a:pt x="2" y="12"/>
                    <a:pt x="0" y="10"/>
                    <a:pt x="0" y="6"/>
                  </a:cubicBezTo>
                  <a:cubicBezTo>
                    <a:pt x="0" y="3"/>
                    <a:pt x="2" y="0"/>
                    <a:pt x="6" y="0"/>
                  </a:cubicBezTo>
                  <a:cubicBezTo>
                    <a:pt x="78" y="0"/>
                    <a:pt x="78" y="0"/>
                    <a:pt x="78" y="0"/>
                  </a:cubicBezTo>
                  <a:cubicBezTo>
                    <a:pt x="81" y="0"/>
                    <a:pt x="84" y="3"/>
                    <a:pt x="84" y="6"/>
                  </a:cubicBezTo>
                  <a:cubicBezTo>
                    <a:pt x="84" y="10"/>
                    <a:pt x="81" y="12"/>
                    <a:pt x="78" y="12"/>
                  </a:cubicBezTo>
                  <a:close/>
                </a:path>
              </a:pathLst>
            </a:custGeom>
            <a:grpFill/>
            <a:ln>
              <a:noFill/>
            </a:ln>
            <a:extLst>
              <a:ext uri="{91240B29-F687-4F45-9708-019B960494DF}"/>
            </a:extLst>
          </p:spPr>
          <p:txBody>
            <a:bodyPr lIns="89533" tIns="44766" rIns="89533" bIns="44766"/>
            <a:lstStyle/>
            <a:p>
              <a:pPr defTabSz="1020833">
                <a:defRPr/>
              </a:pPr>
              <a:endParaRPr lang="en-US" sz="2073" dirty="0">
                <a:solidFill>
                  <a:prstClr val="black"/>
                </a:solidFill>
                <a:latin typeface="Arial" pitchFamily="34" charset="0"/>
                <a:cs typeface="Arial" pitchFamily="34" charset="0"/>
              </a:endParaRPr>
            </a:p>
          </p:txBody>
        </p:sp>
        <p:sp>
          <p:nvSpPr>
            <p:cNvPr id="50" name="Freeform 585"/>
            <p:cNvSpPr>
              <a:spLocks/>
            </p:cNvSpPr>
            <p:nvPr/>
          </p:nvSpPr>
          <p:spPr bwMode="auto">
            <a:xfrm>
              <a:off x="2555876" y="17740313"/>
              <a:ext cx="246063" cy="34925"/>
            </a:xfrm>
            <a:custGeom>
              <a:avLst/>
              <a:gdLst>
                <a:gd name="T0" fmla="*/ 78 w 84"/>
                <a:gd name="T1" fmla="*/ 12 h 12"/>
                <a:gd name="T2" fmla="*/ 6 w 84"/>
                <a:gd name="T3" fmla="*/ 12 h 12"/>
                <a:gd name="T4" fmla="*/ 0 w 84"/>
                <a:gd name="T5" fmla="*/ 6 h 12"/>
                <a:gd name="T6" fmla="*/ 6 w 84"/>
                <a:gd name="T7" fmla="*/ 0 h 12"/>
                <a:gd name="T8" fmla="*/ 78 w 84"/>
                <a:gd name="T9" fmla="*/ 0 h 12"/>
                <a:gd name="T10" fmla="*/ 84 w 84"/>
                <a:gd name="T11" fmla="*/ 6 h 12"/>
                <a:gd name="T12" fmla="*/ 78 w 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4" h="12">
                  <a:moveTo>
                    <a:pt x="78" y="12"/>
                  </a:moveTo>
                  <a:cubicBezTo>
                    <a:pt x="6" y="12"/>
                    <a:pt x="6" y="12"/>
                    <a:pt x="6" y="12"/>
                  </a:cubicBezTo>
                  <a:cubicBezTo>
                    <a:pt x="2" y="12"/>
                    <a:pt x="0" y="10"/>
                    <a:pt x="0" y="6"/>
                  </a:cubicBezTo>
                  <a:cubicBezTo>
                    <a:pt x="0" y="3"/>
                    <a:pt x="2" y="0"/>
                    <a:pt x="6" y="0"/>
                  </a:cubicBezTo>
                  <a:cubicBezTo>
                    <a:pt x="78" y="0"/>
                    <a:pt x="78" y="0"/>
                    <a:pt x="78" y="0"/>
                  </a:cubicBezTo>
                  <a:cubicBezTo>
                    <a:pt x="81" y="0"/>
                    <a:pt x="84" y="3"/>
                    <a:pt x="84" y="6"/>
                  </a:cubicBezTo>
                  <a:cubicBezTo>
                    <a:pt x="84" y="10"/>
                    <a:pt x="81" y="12"/>
                    <a:pt x="78" y="12"/>
                  </a:cubicBezTo>
                  <a:close/>
                </a:path>
              </a:pathLst>
            </a:custGeom>
            <a:grpFill/>
            <a:ln>
              <a:noFill/>
            </a:ln>
            <a:extLst>
              <a:ext uri="{91240B29-F687-4F45-9708-019B960494DF}"/>
            </a:extLst>
          </p:spPr>
          <p:txBody>
            <a:bodyPr lIns="89533" tIns="44766" rIns="89533" bIns="44766"/>
            <a:lstStyle/>
            <a:p>
              <a:pPr defTabSz="1020833">
                <a:defRPr/>
              </a:pPr>
              <a:endParaRPr lang="en-US" sz="2073" dirty="0">
                <a:solidFill>
                  <a:prstClr val="black"/>
                </a:solidFill>
                <a:latin typeface="Arial" pitchFamily="34" charset="0"/>
                <a:cs typeface="Arial" pitchFamily="34" charset="0"/>
              </a:endParaRPr>
            </a:p>
          </p:txBody>
        </p:sp>
        <p:sp>
          <p:nvSpPr>
            <p:cNvPr id="51" name="Freeform 586"/>
            <p:cNvSpPr>
              <a:spLocks/>
            </p:cNvSpPr>
            <p:nvPr/>
          </p:nvSpPr>
          <p:spPr bwMode="auto">
            <a:xfrm>
              <a:off x="2555876" y="17799050"/>
              <a:ext cx="246063" cy="34925"/>
            </a:xfrm>
            <a:custGeom>
              <a:avLst/>
              <a:gdLst>
                <a:gd name="T0" fmla="*/ 78 w 84"/>
                <a:gd name="T1" fmla="*/ 12 h 12"/>
                <a:gd name="T2" fmla="*/ 6 w 84"/>
                <a:gd name="T3" fmla="*/ 12 h 12"/>
                <a:gd name="T4" fmla="*/ 0 w 84"/>
                <a:gd name="T5" fmla="*/ 6 h 12"/>
                <a:gd name="T6" fmla="*/ 6 w 84"/>
                <a:gd name="T7" fmla="*/ 0 h 12"/>
                <a:gd name="T8" fmla="*/ 78 w 84"/>
                <a:gd name="T9" fmla="*/ 0 h 12"/>
                <a:gd name="T10" fmla="*/ 84 w 84"/>
                <a:gd name="T11" fmla="*/ 6 h 12"/>
                <a:gd name="T12" fmla="*/ 78 w 8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4" h="12">
                  <a:moveTo>
                    <a:pt x="78" y="12"/>
                  </a:moveTo>
                  <a:cubicBezTo>
                    <a:pt x="6" y="12"/>
                    <a:pt x="6" y="12"/>
                    <a:pt x="6" y="12"/>
                  </a:cubicBezTo>
                  <a:cubicBezTo>
                    <a:pt x="2" y="12"/>
                    <a:pt x="0" y="10"/>
                    <a:pt x="0" y="6"/>
                  </a:cubicBezTo>
                  <a:cubicBezTo>
                    <a:pt x="0" y="3"/>
                    <a:pt x="2" y="0"/>
                    <a:pt x="6" y="0"/>
                  </a:cubicBezTo>
                  <a:cubicBezTo>
                    <a:pt x="78" y="0"/>
                    <a:pt x="78" y="0"/>
                    <a:pt x="78" y="0"/>
                  </a:cubicBezTo>
                  <a:cubicBezTo>
                    <a:pt x="81" y="0"/>
                    <a:pt x="84" y="3"/>
                    <a:pt x="84" y="6"/>
                  </a:cubicBezTo>
                  <a:cubicBezTo>
                    <a:pt x="84" y="10"/>
                    <a:pt x="81" y="12"/>
                    <a:pt x="78" y="12"/>
                  </a:cubicBezTo>
                  <a:close/>
                </a:path>
              </a:pathLst>
            </a:custGeom>
            <a:grpFill/>
            <a:ln>
              <a:noFill/>
            </a:ln>
            <a:extLst>
              <a:ext uri="{91240B29-F687-4F45-9708-019B960494DF}"/>
            </a:extLst>
          </p:spPr>
          <p:txBody>
            <a:bodyPr lIns="89533" tIns="44766" rIns="89533" bIns="44766"/>
            <a:lstStyle/>
            <a:p>
              <a:pPr defTabSz="1020833">
                <a:defRPr/>
              </a:pPr>
              <a:endParaRPr lang="en-US" sz="2073" dirty="0">
                <a:solidFill>
                  <a:prstClr val="black"/>
                </a:solidFill>
                <a:latin typeface="Arial" pitchFamily="34" charset="0"/>
                <a:cs typeface="Arial" pitchFamily="34" charset="0"/>
              </a:endParaRPr>
            </a:p>
          </p:txBody>
        </p:sp>
        <p:sp>
          <p:nvSpPr>
            <p:cNvPr id="52" name="Freeform 587"/>
            <p:cNvSpPr>
              <a:spLocks/>
            </p:cNvSpPr>
            <p:nvPr/>
          </p:nvSpPr>
          <p:spPr bwMode="auto">
            <a:xfrm>
              <a:off x="2555876" y="17860963"/>
              <a:ext cx="141288" cy="34925"/>
            </a:xfrm>
            <a:custGeom>
              <a:avLst/>
              <a:gdLst>
                <a:gd name="T0" fmla="*/ 42 w 48"/>
                <a:gd name="T1" fmla="*/ 12 h 12"/>
                <a:gd name="T2" fmla="*/ 6 w 48"/>
                <a:gd name="T3" fmla="*/ 12 h 12"/>
                <a:gd name="T4" fmla="*/ 0 w 48"/>
                <a:gd name="T5" fmla="*/ 6 h 12"/>
                <a:gd name="T6" fmla="*/ 6 w 48"/>
                <a:gd name="T7" fmla="*/ 0 h 12"/>
                <a:gd name="T8" fmla="*/ 42 w 48"/>
                <a:gd name="T9" fmla="*/ 0 h 12"/>
                <a:gd name="T10" fmla="*/ 48 w 48"/>
                <a:gd name="T11" fmla="*/ 6 h 12"/>
                <a:gd name="T12" fmla="*/ 42 w 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8" h="12">
                  <a:moveTo>
                    <a:pt x="42" y="12"/>
                  </a:moveTo>
                  <a:cubicBezTo>
                    <a:pt x="6" y="12"/>
                    <a:pt x="6" y="12"/>
                    <a:pt x="6" y="12"/>
                  </a:cubicBezTo>
                  <a:cubicBezTo>
                    <a:pt x="2" y="12"/>
                    <a:pt x="0" y="9"/>
                    <a:pt x="0" y="6"/>
                  </a:cubicBezTo>
                  <a:cubicBezTo>
                    <a:pt x="0" y="2"/>
                    <a:pt x="2" y="0"/>
                    <a:pt x="6" y="0"/>
                  </a:cubicBezTo>
                  <a:cubicBezTo>
                    <a:pt x="42" y="0"/>
                    <a:pt x="42" y="0"/>
                    <a:pt x="42" y="0"/>
                  </a:cubicBezTo>
                  <a:cubicBezTo>
                    <a:pt x="45" y="0"/>
                    <a:pt x="48" y="2"/>
                    <a:pt x="48" y="6"/>
                  </a:cubicBezTo>
                  <a:cubicBezTo>
                    <a:pt x="48" y="9"/>
                    <a:pt x="45" y="12"/>
                    <a:pt x="42" y="12"/>
                  </a:cubicBezTo>
                  <a:close/>
                </a:path>
              </a:pathLst>
            </a:custGeom>
            <a:grpFill/>
            <a:ln>
              <a:noFill/>
            </a:ln>
            <a:extLst>
              <a:ext uri="{91240B29-F687-4F45-9708-019B960494DF}"/>
            </a:extLst>
          </p:spPr>
          <p:txBody>
            <a:bodyPr lIns="89533" tIns="44766" rIns="89533" bIns="44766"/>
            <a:lstStyle/>
            <a:p>
              <a:pPr defTabSz="1020833">
                <a:defRPr/>
              </a:pPr>
              <a:endParaRPr lang="en-US" sz="2073" dirty="0">
                <a:solidFill>
                  <a:prstClr val="black"/>
                </a:solidFill>
                <a:latin typeface="Arial" pitchFamily="34" charset="0"/>
                <a:cs typeface="Arial" pitchFamily="34" charset="0"/>
              </a:endParaRPr>
            </a:p>
          </p:txBody>
        </p:sp>
        <p:sp>
          <p:nvSpPr>
            <p:cNvPr id="53" name="Freeform 588"/>
            <p:cNvSpPr>
              <a:spLocks/>
            </p:cNvSpPr>
            <p:nvPr/>
          </p:nvSpPr>
          <p:spPr bwMode="auto">
            <a:xfrm>
              <a:off x="2489201" y="17492663"/>
              <a:ext cx="379413" cy="500063"/>
            </a:xfrm>
            <a:custGeom>
              <a:avLst/>
              <a:gdLst>
                <a:gd name="T0" fmla="*/ 112 w 130"/>
                <a:gd name="T1" fmla="*/ 171 h 171"/>
                <a:gd name="T2" fmla="*/ 17 w 130"/>
                <a:gd name="T3" fmla="*/ 171 h 171"/>
                <a:gd name="T4" fmla="*/ 0 w 130"/>
                <a:gd name="T5" fmla="*/ 153 h 171"/>
                <a:gd name="T6" fmla="*/ 0 w 130"/>
                <a:gd name="T7" fmla="*/ 18 h 171"/>
                <a:gd name="T8" fmla="*/ 17 w 130"/>
                <a:gd name="T9" fmla="*/ 0 h 171"/>
                <a:gd name="T10" fmla="*/ 23 w 130"/>
                <a:gd name="T11" fmla="*/ 6 h 171"/>
                <a:gd name="T12" fmla="*/ 17 w 130"/>
                <a:gd name="T13" fmla="*/ 12 h 171"/>
                <a:gd name="T14" fmla="*/ 12 w 130"/>
                <a:gd name="T15" fmla="*/ 18 h 171"/>
                <a:gd name="T16" fmla="*/ 12 w 130"/>
                <a:gd name="T17" fmla="*/ 153 h 171"/>
                <a:gd name="T18" fmla="*/ 17 w 130"/>
                <a:gd name="T19" fmla="*/ 159 h 171"/>
                <a:gd name="T20" fmla="*/ 112 w 130"/>
                <a:gd name="T21" fmla="*/ 159 h 171"/>
                <a:gd name="T22" fmla="*/ 118 w 130"/>
                <a:gd name="T23" fmla="*/ 153 h 171"/>
                <a:gd name="T24" fmla="*/ 118 w 130"/>
                <a:gd name="T25" fmla="*/ 18 h 171"/>
                <a:gd name="T26" fmla="*/ 112 w 130"/>
                <a:gd name="T27" fmla="*/ 12 h 171"/>
                <a:gd name="T28" fmla="*/ 89 w 130"/>
                <a:gd name="T29" fmla="*/ 12 h 171"/>
                <a:gd name="T30" fmla="*/ 83 w 130"/>
                <a:gd name="T31" fmla="*/ 6 h 171"/>
                <a:gd name="T32" fmla="*/ 89 w 130"/>
                <a:gd name="T33" fmla="*/ 0 h 171"/>
                <a:gd name="T34" fmla="*/ 112 w 130"/>
                <a:gd name="T35" fmla="*/ 0 h 171"/>
                <a:gd name="T36" fmla="*/ 130 w 130"/>
                <a:gd name="T37" fmla="*/ 18 h 171"/>
                <a:gd name="T38" fmla="*/ 130 w 130"/>
                <a:gd name="T39" fmla="*/ 153 h 171"/>
                <a:gd name="T40" fmla="*/ 112 w 130"/>
                <a:gd name="T41"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71">
                  <a:moveTo>
                    <a:pt x="112" y="171"/>
                  </a:moveTo>
                  <a:cubicBezTo>
                    <a:pt x="17" y="171"/>
                    <a:pt x="17" y="171"/>
                    <a:pt x="17" y="171"/>
                  </a:cubicBezTo>
                  <a:cubicBezTo>
                    <a:pt x="8" y="171"/>
                    <a:pt x="0" y="163"/>
                    <a:pt x="0" y="153"/>
                  </a:cubicBezTo>
                  <a:cubicBezTo>
                    <a:pt x="0" y="18"/>
                    <a:pt x="0" y="18"/>
                    <a:pt x="0" y="18"/>
                  </a:cubicBezTo>
                  <a:cubicBezTo>
                    <a:pt x="0" y="8"/>
                    <a:pt x="8" y="0"/>
                    <a:pt x="17" y="0"/>
                  </a:cubicBezTo>
                  <a:cubicBezTo>
                    <a:pt x="21" y="0"/>
                    <a:pt x="23" y="3"/>
                    <a:pt x="23" y="6"/>
                  </a:cubicBezTo>
                  <a:cubicBezTo>
                    <a:pt x="23" y="9"/>
                    <a:pt x="21" y="12"/>
                    <a:pt x="17" y="12"/>
                  </a:cubicBezTo>
                  <a:cubicBezTo>
                    <a:pt x="14" y="12"/>
                    <a:pt x="12" y="14"/>
                    <a:pt x="12" y="18"/>
                  </a:cubicBezTo>
                  <a:cubicBezTo>
                    <a:pt x="12" y="153"/>
                    <a:pt x="12" y="153"/>
                    <a:pt x="12" y="153"/>
                  </a:cubicBezTo>
                  <a:cubicBezTo>
                    <a:pt x="12" y="156"/>
                    <a:pt x="14" y="159"/>
                    <a:pt x="17" y="159"/>
                  </a:cubicBezTo>
                  <a:cubicBezTo>
                    <a:pt x="112" y="159"/>
                    <a:pt x="112" y="159"/>
                    <a:pt x="112" y="159"/>
                  </a:cubicBezTo>
                  <a:cubicBezTo>
                    <a:pt x="116" y="159"/>
                    <a:pt x="118" y="156"/>
                    <a:pt x="118" y="153"/>
                  </a:cubicBezTo>
                  <a:cubicBezTo>
                    <a:pt x="118" y="18"/>
                    <a:pt x="118" y="18"/>
                    <a:pt x="118" y="18"/>
                  </a:cubicBezTo>
                  <a:cubicBezTo>
                    <a:pt x="118" y="14"/>
                    <a:pt x="116" y="12"/>
                    <a:pt x="112" y="12"/>
                  </a:cubicBezTo>
                  <a:cubicBezTo>
                    <a:pt x="89" y="12"/>
                    <a:pt x="89" y="12"/>
                    <a:pt x="89" y="12"/>
                  </a:cubicBezTo>
                  <a:cubicBezTo>
                    <a:pt x="86" y="12"/>
                    <a:pt x="83" y="9"/>
                    <a:pt x="83" y="6"/>
                  </a:cubicBezTo>
                  <a:cubicBezTo>
                    <a:pt x="83" y="3"/>
                    <a:pt x="86" y="0"/>
                    <a:pt x="89" y="0"/>
                  </a:cubicBezTo>
                  <a:cubicBezTo>
                    <a:pt x="112" y="0"/>
                    <a:pt x="112" y="0"/>
                    <a:pt x="112" y="0"/>
                  </a:cubicBezTo>
                  <a:cubicBezTo>
                    <a:pt x="122" y="0"/>
                    <a:pt x="130" y="8"/>
                    <a:pt x="130" y="18"/>
                  </a:cubicBezTo>
                  <a:cubicBezTo>
                    <a:pt x="130" y="153"/>
                    <a:pt x="130" y="153"/>
                    <a:pt x="130" y="153"/>
                  </a:cubicBezTo>
                  <a:cubicBezTo>
                    <a:pt x="130" y="163"/>
                    <a:pt x="122" y="171"/>
                    <a:pt x="112" y="171"/>
                  </a:cubicBezTo>
                  <a:close/>
                </a:path>
              </a:pathLst>
            </a:custGeom>
            <a:grpFill/>
            <a:ln>
              <a:noFill/>
            </a:ln>
            <a:extLst>
              <a:ext uri="{91240B29-F687-4F45-9708-019B960494DF}"/>
            </a:extLst>
          </p:spPr>
          <p:txBody>
            <a:bodyPr lIns="89533" tIns="44766" rIns="89533" bIns="44766"/>
            <a:lstStyle/>
            <a:p>
              <a:pPr defTabSz="1020833">
                <a:defRPr/>
              </a:pPr>
              <a:endParaRPr lang="en-US" sz="2073" dirty="0">
                <a:solidFill>
                  <a:prstClr val="black"/>
                </a:solidFill>
                <a:latin typeface="Arial" pitchFamily="34" charset="0"/>
                <a:cs typeface="Arial" pitchFamily="34" charset="0"/>
              </a:endParaRPr>
            </a:p>
          </p:txBody>
        </p:sp>
        <p:sp>
          <p:nvSpPr>
            <p:cNvPr id="54" name="Freeform 589"/>
            <p:cNvSpPr>
              <a:spLocks/>
            </p:cNvSpPr>
            <p:nvPr/>
          </p:nvSpPr>
          <p:spPr bwMode="auto">
            <a:xfrm>
              <a:off x="2573338" y="17492663"/>
              <a:ext cx="141288" cy="142875"/>
            </a:xfrm>
            <a:custGeom>
              <a:avLst/>
              <a:gdLst>
                <a:gd name="T0" fmla="*/ 32 w 48"/>
                <a:gd name="T1" fmla="*/ 49 h 49"/>
                <a:gd name="T2" fmla="*/ 16 w 48"/>
                <a:gd name="T3" fmla="*/ 49 h 49"/>
                <a:gd name="T4" fmla="*/ 0 w 48"/>
                <a:gd name="T5" fmla="*/ 32 h 49"/>
                <a:gd name="T6" fmla="*/ 0 w 48"/>
                <a:gd name="T7" fmla="*/ 6 h 49"/>
                <a:gd name="T8" fmla="*/ 6 w 48"/>
                <a:gd name="T9" fmla="*/ 0 h 49"/>
                <a:gd name="T10" fmla="*/ 12 w 48"/>
                <a:gd name="T11" fmla="*/ 6 h 49"/>
                <a:gd name="T12" fmla="*/ 12 w 48"/>
                <a:gd name="T13" fmla="*/ 32 h 49"/>
                <a:gd name="T14" fmla="*/ 16 w 48"/>
                <a:gd name="T15" fmla="*/ 37 h 49"/>
                <a:gd name="T16" fmla="*/ 32 w 48"/>
                <a:gd name="T17" fmla="*/ 37 h 49"/>
                <a:gd name="T18" fmla="*/ 36 w 48"/>
                <a:gd name="T19" fmla="*/ 32 h 49"/>
                <a:gd name="T20" fmla="*/ 36 w 48"/>
                <a:gd name="T21" fmla="*/ 6 h 49"/>
                <a:gd name="T22" fmla="*/ 42 w 48"/>
                <a:gd name="T23" fmla="*/ 0 h 49"/>
                <a:gd name="T24" fmla="*/ 48 w 48"/>
                <a:gd name="T25" fmla="*/ 6 h 49"/>
                <a:gd name="T26" fmla="*/ 48 w 48"/>
                <a:gd name="T27" fmla="*/ 32 h 49"/>
                <a:gd name="T28" fmla="*/ 32 w 48"/>
                <a:gd name="T2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32" y="49"/>
                  </a:moveTo>
                  <a:cubicBezTo>
                    <a:pt x="16" y="49"/>
                    <a:pt x="16" y="49"/>
                    <a:pt x="16" y="49"/>
                  </a:cubicBezTo>
                  <a:cubicBezTo>
                    <a:pt x="7" y="49"/>
                    <a:pt x="0" y="42"/>
                    <a:pt x="0" y="32"/>
                  </a:cubicBezTo>
                  <a:cubicBezTo>
                    <a:pt x="0" y="6"/>
                    <a:pt x="0" y="6"/>
                    <a:pt x="0" y="6"/>
                  </a:cubicBezTo>
                  <a:cubicBezTo>
                    <a:pt x="0" y="3"/>
                    <a:pt x="2" y="0"/>
                    <a:pt x="6" y="0"/>
                  </a:cubicBezTo>
                  <a:cubicBezTo>
                    <a:pt x="9" y="0"/>
                    <a:pt x="12" y="3"/>
                    <a:pt x="12" y="6"/>
                  </a:cubicBezTo>
                  <a:cubicBezTo>
                    <a:pt x="12" y="32"/>
                    <a:pt x="12" y="32"/>
                    <a:pt x="12" y="32"/>
                  </a:cubicBezTo>
                  <a:cubicBezTo>
                    <a:pt x="12" y="35"/>
                    <a:pt x="14" y="37"/>
                    <a:pt x="16" y="37"/>
                  </a:cubicBezTo>
                  <a:cubicBezTo>
                    <a:pt x="32" y="37"/>
                    <a:pt x="32" y="37"/>
                    <a:pt x="32" y="37"/>
                  </a:cubicBezTo>
                  <a:cubicBezTo>
                    <a:pt x="34" y="37"/>
                    <a:pt x="36" y="35"/>
                    <a:pt x="36" y="32"/>
                  </a:cubicBezTo>
                  <a:cubicBezTo>
                    <a:pt x="36" y="6"/>
                    <a:pt x="36" y="6"/>
                    <a:pt x="36" y="6"/>
                  </a:cubicBezTo>
                  <a:cubicBezTo>
                    <a:pt x="36" y="3"/>
                    <a:pt x="39" y="0"/>
                    <a:pt x="42" y="0"/>
                  </a:cubicBezTo>
                  <a:cubicBezTo>
                    <a:pt x="46" y="0"/>
                    <a:pt x="48" y="3"/>
                    <a:pt x="48" y="6"/>
                  </a:cubicBezTo>
                  <a:cubicBezTo>
                    <a:pt x="48" y="32"/>
                    <a:pt x="48" y="32"/>
                    <a:pt x="48" y="32"/>
                  </a:cubicBezTo>
                  <a:cubicBezTo>
                    <a:pt x="48" y="42"/>
                    <a:pt x="41" y="49"/>
                    <a:pt x="32" y="49"/>
                  </a:cubicBezTo>
                  <a:close/>
                </a:path>
              </a:pathLst>
            </a:custGeom>
            <a:grpFill/>
            <a:ln>
              <a:noFill/>
            </a:ln>
            <a:extLst>
              <a:ext uri="{91240B29-F687-4F45-9708-019B960494DF}"/>
            </a:extLst>
          </p:spPr>
          <p:txBody>
            <a:bodyPr lIns="89533" tIns="44766" rIns="89533" bIns="44766"/>
            <a:lstStyle/>
            <a:p>
              <a:pPr defTabSz="1020833">
                <a:defRPr/>
              </a:pPr>
              <a:endParaRPr lang="en-US" sz="2073" dirty="0">
                <a:solidFill>
                  <a:prstClr val="black"/>
                </a:solidFill>
                <a:latin typeface="Arial" pitchFamily="34" charset="0"/>
                <a:cs typeface="Arial" pitchFamily="34" charset="0"/>
              </a:endParaRPr>
            </a:p>
          </p:txBody>
        </p:sp>
      </p:grpSp>
      <p:cxnSp>
        <p:nvCxnSpPr>
          <p:cNvPr id="5" name="Прямая соединительная линия 4"/>
          <p:cNvCxnSpPr/>
          <p:nvPr/>
        </p:nvCxnSpPr>
        <p:spPr>
          <a:xfrm>
            <a:off x="374650" y="3937000"/>
            <a:ext cx="5510213"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object 44"/>
          <p:cNvSpPr/>
          <p:nvPr/>
        </p:nvSpPr>
        <p:spPr>
          <a:xfrm>
            <a:off x="103188" y="69850"/>
            <a:ext cx="2717800" cy="1236663"/>
          </a:xfrm>
          <a:prstGeom prst="rect">
            <a:avLst/>
          </a:prstGeom>
          <a:blipFill>
            <a:blip r:embed="rId3" cstate="print"/>
            <a:stretch>
              <a:fillRect/>
            </a:stretch>
          </a:blipFill>
        </p:spPr>
        <p:txBody>
          <a:bodyPr lIns="0" tIns="0" rIns="0" bIns="0"/>
          <a:lstStyle/>
          <a:p>
            <a:pPr>
              <a:defRPr/>
            </a:pPr>
            <a:endParaRPr sz="2119">
              <a:latin typeface="Arial" pitchFamily="34" charset="0"/>
              <a:cs typeface="Arial" pitchFamily="34" charset="0"/>
            </a:endParaRPr>
          </a:p>
        </p:txBody>
      </p:sp>
      <p:sp>
        <p:nvSpPr>
          <p:cNvPr id="22548" name="TextBox 45"/>
          <p:cNvSpPr txBox="1">
            <a:spLocks noChangeArrowheads="1"/>
          </p:cNvSpPr>
          <p:nvPr/>
        </p:nvSpPr>
        <p:spPr bwMode="auto">
          <a:xfrm>
            <a:off x="12103100" y="8004175"/>
            <a:ext cx="523875" cy="306388"/>
          </a:xfrm>
          <a:prstGeom prst="rect">
            <a:avLst/>
          </a:prstGeom>
          <a:noFill/>
          <a:ln w="9525">
            <a:noFill/>
            <a:miter lim="800000"/>
            <a:headEnd/>
            <a:tailEnd/>
          </a:ln>
        </p:spPr>
        <p:txBody>
          <a:bodyPr>
            <a:spAutoFit/>
          </a:bodyPr>
          <a:lstStyle/>
          <a:p>
            <a:r>
              <a:rPr lang="ru-RU" sz="1400">
                <a:latin typeface="Arial Narrow" pitchFamily="34" charset="0"/>
              </a:rPr>
              <a:t>13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49575" y="434975"/>
            <a:ext cx="8826500" cy="698500"/>
          </a:xfrm>
        </p:spPr>
        <p:txBody>
          <a:bodyPr/>
          <a:lstStyle/>
          <a:p>
            <a:pPr algn="ctr" defTabSz="1218602" eaLnBrk="1" hangingPunct="1">
              <a:defRPr/>
            </a:pPr>
            <a:r>
              <a:rPr lang="ru-RU"/>
              <a:t>Приоритетные </a:t>
            </a:r>
            <a:r>
              <a:rPr lang="ru-RU"/>
              <a:t>отрасли предоставления гарантий </a:t>
            </a:r>
            <a:br>
              <a:rPr lang="ru-RU"/>
            </a:br>
            <a:r>
              <a:rPr lang="ru-RU"/>
              <a:t>для </a:t>
            </a:r>
            <a:r>
              <a:rPr lang="ru-RU" err="1"/>
              <a:t>стартап</a:t>
            </a:r>
            <a:r>
              <a:rPr lang="ru-RU"/>
              <a:t> проектов</a:t>
            </a:r>
            <a:endParaRPr lang="ru-RU"/>
          </a:p>
        </p:txBody>
      </p:sp>
      <p:sp>
        <p:nvSpPr>
          <p:cNvPr id="9" name="object 44"/>
          <p:cNvSpPr/>
          <p:nvPr/>
        </p:nvSpPr>
        <p:spPr>
          <a:xfrm>
            <a:off x="103188" y="69850"/>
            <a:ext cx="2717800" cy="1236663"/>
          </a:xfrm>
          <a:prstGeom prst="rect">
            <a:avLst/>
          </a:prstGeom>
          <a:blipFill>
            <a:blip r:embed="rId2" cstate="print"/>
            <a:stretch>
              <a:fillRect/>
            </a:stretch>
          </a:blipFill>
        </p:spPr>
        <p:txBody>
          <a:bodyPr lIns="0" tIns="0" rIns="0" bIns="0"/>
          <a:lstStyle/>
          <a:p>
            <a:pPr>
              <a:defRPr/>
            </a:pPr>
            <a:endParaRPr sz="2119">
              <a:latin typeface="Arial" pitchFamily="34" charset="0"/>
              <a:cs typeface="Arial" pitchFamily="34" charset="0"/>
            </a:endParaRPr>
          </a:p>
        </p:txBody>
      </p:sp>
      <p:sp>
        <p:nvSpPr>
          <p:cNvPr id="24579" name="TextBox 9"/>
          <p:cNvSpPr txBox="1">
            <a:spLocks noChangeArrowheads="1"/>
          </p:cNvSpPr>
          <p:nvPr/>
        </p:nvSpPr>
        <p:spPr bwMode="auto">
          <a:xfrm>
            <a:off x="12103100" y="8004175"/>
            <a:ext cx="523875" cy="306388"/>
          </a:xfrm>
          <a:prstGeom prst="rect">
            <a:avLst/>
          </a:prstGeom>
          <a:noFill/>
          <a:ln w="9525">
            <a:noFill/>
            <a:miter lim="800000"/>
            <a:headEnd/>
            <a:tailEnd/>
          </a:ln>
        </p:spPr>
        <p:txBody>
          <a:bodyPr>
            <a:spAutoFit/>
          </a:bodyPr>
          <a:lstStyle/>
          <a:p>
            <a:r>
              <a:rPr lang="ru-RU" sz="1400">
                <a:latin typeface="Arial Narrow" pitchFamily="34" charset="0"/>
              </a:rPr>
              <a:t>14</a:t>
            </a:r>
          </a:p>
        </p:txBody>
      </p:sp>
      <p:sp>
        <p:nvSpPr>
          <p:cNvPr id="24580" name="Прямоугольник 10"/>
          <p:cNvSpPr>
            <a:spLocks noChangeArrowheads="1"/>
          </p:cNvSpPr>
          <p:nvPr/>
        </p:nvSpPr>
        <p:spPr bwMode="auto">
          <a:xfrm>
            <a:off x="863600" y="1476375"/>
            <a:ext cx="11404600" cy="4133850"/>
          </a:xfrm>
          <a:prstGeom prst="rect">
            <a:avLst/>
          </a:prstGeom>
          <a:noFill/>
          <a:ln w="9525">
            <a:noFill/>
            <a:miter lim="800000"/>
            <a:headEnd/>
            <a:tailEnd/>
          </a:ln>
        </p:spPr>
        <p:txBody>
          <a:bodyPr lIns="72000" tIns="108000" rIns="36000" bIns="0"/>
          <a:lstStyle/>
          <a:p>
            <a:pPr marL="95250" lvl="1" indent="0" defTabSz="957263">
              <a:lnSpc>
                <a:spcPct val="120000"/>
              </a:lnSpc>
              <a:spcBef>
                <a:spcPts val="2400"/>
              </a:spcBef>
            </a:pPr>
            <a:r>
              <a:rPr lang="ru-RU" sz="1600"/>
              <a:t>Отрасли экономики, в которых реализуются приоритетные </a:t>
            </a:r>
            <a:r>
              <a:rPr lang="ru-RU" sz="1600" b="1">
                <a:solidFill>
                  <a:srgbClr val="0070C0"/>
                </a:solidFill>
              </a:rPr>
              <a:t>направления развития науки, технологий и техники </a:t>
            </a:r>
            <a:r>
              <a:rPr lang="ru-RU" sz="1600"/>
              <a:t>в Российской Федерации, а также </a:t>
            </a:r>
            <a:r>
              <a:rPr lang="ru-RU" sz="1600" b="1">
                <a:solidFill>
                  <a:srgbClr val="0070C0"/>
                </a:solidFill>
              </a:rPr>
              <a:t>критические технологии </a:t>
            </a:r>
            <a:r>
              <a:rPr lang="ru-RU" sz="1600"/>
              <a:t>Российской Федерации, перечень которых утвержден Указом Президента Российской Федерации от 07 июля 2011 г. № 899 «Об утверждении приоритетных направлений развития науки, технологий и техники в Российской Федерации и перечня критических технологий Российской Федерации», в том числе биотехнологии, нанотехнологии, информационные, когнитивные технологии, а также технологии новых и возобновляемых источников энергии, энергоэффективного производства, технологии высокопроизводительных вычислительных систем и др.</a:t>
            </a:r>
            <a:endParaRPr lang="ru-RU" sz="2000">
              <a:solidFill>
                <a:srgbClr val="FF0000"/>
              </a:solidFill>
            </a:endParaRPr>
          </a:p>
          <a:p>
            <a:pPr marL="95250" lvl="1" indent="0" defTabSz="957263">
              <a:lnSpc>
                <a:spcPct val="120000"/>
              </a:lnSpc>
              <a:spcBef>
                <a:spcPts val="2400"/>
              </a:spcBef>
            </a:pPr>
            <a:r>
              <a:rPr lang="ru-RU" sz="1600" b="1">
                <a:solidFill>
                  <a:srgbClr val="0070C0"/>
                </a:solidFill>
              </a:rPr>
              <a:t>Обрабатывающее производство</a:t>
            </a:r>
            <a:r>
              <a:rPr lang="ru-RU" sz="1600"/>
              <a:t>, в том числе производство пищевых продуктов, первичная и последующая (промышленная) переработка сельскохозяйственной продукции, в том числе в целях обеспечения импортозамещения и развития несырьевого экспорта</a:t>
            </a:r>
          </a:p>
          <a:p>
            <a:pPr marL="95250" lvl="1" indent="0" defTabSz="957263">
              <a:lnSpc>
                <a:spcPct val="120000"/>
              </a:lnSpc>
              <a:spcBef>
                <a:spcPts val="2400"/>
              </a:spcBef>
            </a:pPr>
            <a:r>
              <a:rPr lang="ru-RU" sz="1600"/>
              <a:t>Деятельность в области </a:t>
            </a:r>
            <a:r>
              <a:rPr lang="ru-RU" sz="1600" b="1">
                <a:solidFill>
                  <a:srgbClr val="0070C0"/>
                </a:solidFill>
              </a:rPr>
              <a:t>здравоохранения</a:t>
            </a:r>
            <a:r>
              <a:rPr lang="ru-RU" sz="1600" b="1"/>
              <a:t>, </a:t>
            </a:r>
            <a:r>
              <a:rPr lang="ru-RU" sz="1600" b="1">
                <a:solidFill>
                  <a:srgbClr val="0070C0"/>
                </a:solidFill>
              </a:rPr>
              <a:t>фармацевтики, внутреннего туризма</a:t>
            </a:r>
            <a:endParaRPr lang="ru-RU" sz="1600">
              <a:solidFill>
                <a:srgbClr val="0070C0"/>
              </a:solidFill>
            </a:endParaRPr>
          </a:p>
          <a:p>
            <a:pPr marL="95250" lvl="1" indent="0" defTabSz="957263">
              <a:lnSpc>
                <a:spcPct val="120000"/>
              </a:lnSpc>
              <a:spcBef>
                <a:spcPts val="2400"/>
              </a:spcBef>
            </a:pPr>
            <a:r>
              <a:rPr lang="ru-RU" sz="1600"/>
              <a:t>Производство и распределение </a:t>
            </a:r>
            <a:r>
              <a:rPr lang="ru-RU" sz="1600" b="1">
                <a:solidFill>
                  <a:srgbClr val="0070C0"/>
                </a:solidFill>
              </a:rPr>
              <a:t>электроэнергии</a:t>
            </a:r>
            <a:r>
              <a:rPr lang="ru-RU" sz="1600"/>
              <a:t>, </a:t>
            </a:r>
            <a:r>
              <a:rPr lang="ru-RU" sz="1600" b="1">
                <a:solidFill>
                  <a:srgbClr val="0070C0"/>
                </a:solidFill>
              </a:rPr>
              <a:t>газа</a:t>
            </a:r>
            <a:r>
              <a:rPr lang="ru-RU" sz="1600" b="1"/>
              <a:t> </a:t>
            </a:r>
            <a:r>
              <a:rPr lang="ru-RU" sz="1600"/>
              <a:t>и</a:t>
            </a:r>
            <a:r>
              <a:rPr lang="ru-RU" sz="1600" b="1"/>
              <a:t> </a:t>
            </a:r>
            <a:r>
              <a:rPr lang="ru-RU" sz="1600" b="1">
                <a:solidFill>
                  <a:srgbClr val="0070C0"/>
                </a:solidFill>
              </a:rPr>
              <a:t>воды</a:t>
            </a:r>
            <a:endParaRPr lang="ru-RU" sz="1600">
              <a:solidFill>
                <a:srgbClr val="0070C0"/>
              </a:solidFill>
            </a:endParaRPr>
          </a:p>
          <a:p>
            <a:pPr marL="95250" lvl="1" indent="0" defTabSz="957263">
              <a:lnSpc>
                <a:spcPct val="120000"/>
              </a:lnSpc>
              <a:spcBef>
                <a:spcPts val="2400"/>
              </a:spcBef>
            </a:pPr>
            <a:r>
              <a:rPr lang="ru-RU" sz="1600"/>
              <a:t>Сбор, обработка и </a:t>
            </a:r>
            <a:r>
              <a:rPr lang="ru-RU" sz="1600" b="1">
                <a:solidFill>
                  <a:srgbClr val="0070C0"/>
                </a:solidFill>
              </a:rPr>
              <a:t>утилизация отходов</a:t>
            </a:r>
            <a:r>
              <a:rPr lang="ru-RU" sz="1600"/>
              <a:t>, в том числе отсортированных материалов, а также </a:t>
            </a:r>
            <a:r>
              <a:rPr lang="ru-RU" sz="1600" b="1">
                <a:solidFill>
                  <a:srgbClr val="0070C0"/>
                </a:solidFill>
              </a:rPr>
              <a:t>переработка металлических и неметаллических отходов</a:t>
            </a:r>
            <a:r>
              <a:rPr lang="ru-RU" sz="1600"/>
              <a:t>, мусора и прочих предметов во вторичное сырье</a:t>
            </a:r>
          </a:p>
        </p:txBody>
      </p:sp>
      <p:sp>
        <p:nvSpPr>
          <p:cNvPr id="12" name="Oval 292"/>
          <p:cNvSpPr/>
          <p:nvPr/>
        </p:nvSpPr>
        <p:spPr>
          <a:xfrm>
            <a:off x="508000" y="1603375"/>
            <a:ext cx="381000" cy="381000"/>
          </a:xfrm>
          <a:prstGeom prst="ellipse">
            <a:avLst/>
          </a:prstGeom>
          <a:solidFill>
            <a:srgbClr val="0070C0"/>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2000" b="1" kern="0" dirty="0">
                <a:solidFill>
                  <a:srgbClr val="FFFFFF"/>
                </a:solidFill>
                <a:latin typeface="Arial"/>
                <a:cs typeface="+mn-cs"/>
              </a:rPr>
              <a:t>1</a:t>
            </a:r>
            <a:endParaRPr lang="en-US" sz="2000" b="1" kern="0" dirty="0">
              <a:solidFill>
                <a:srgbClr val="FFFFFF"/>
              </a:solidFill>
              <a:latin typeface="Arial"/>
              <a:cs typeface="+mn-cs"/>
            </a:endParaRPr>
          </a:p>
        </p:txBody>
      </p:sp>
      <p:sp>
        <p:nvSpPr>
          <p:cNvPr id="13" name="Oval 292"/>
          <p:cNvSpPr/>
          <p:nvPr/>
        </p:nvSpPr>
        <p:spPr>
          <a:xfrm>
            <a:off x="508000" y="3911600"/>
            <a:ext cx="381000" cy="381000"/>
          </a:xfrm>
          <a:prstGeom prst="ellipse">
            <a:avLst/>
          </a:prstGeom>
          <a:solidFill>
            <a:srgbClr val="0070C0"/>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2000" b="1" kern="0" dirty="0">
                <a:solidFill>
                  <a:srgbClr val="FFFFFF"/>
                </a:solidFill>
                <a:latin typeface="Arial"/>
                <a:cs typeface="+mn-cs"/>
              </a:rPr>
              <a:t>2</a:t>
            </a:r>
            <a:endParaRPr lang="en-US" sz="2000" b="1" kern="0" dirty="0">
              <a:solidFill>
                <a:srgbClr val="FFFFFF"/>
              </a:solidFill>
              <a:latin typeface="Arial"/>
              <a:cs typeface="+mn-cs"/>
            </a:endParaRPr>
          </a:p>
        </p:txBody>
      </p:sp>
      <p:sp>
        <p:nvSpPr>
          <p:cNvPr id="19" name="Oval 292"/>
          <p:cNvSpPr/>
          <p:nvPr/>
        </p:nvSpPr>
        <p:spPr>
          <a:xfrm>
            <a:off x="508000" y="5078413"/>
            <a:ext cx="381000" cy="381000"/>
          </a:xfrm>
          <a:prstGeom prst="ellipse">
            <a:avLst/>
          </a:prstGeom>
          <a:solidFill>
            <a:srgbClr val="0070C0"/>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2000" b="1" kern="0" dirty="0">
                <a:solidFill>
                  <a:srgbClr val="FFFFFF"/>
                </a:solidFill>
                <a:latin typeface="Arial"/>
                <a:cs typeface="+mn-cs"/>
              </a:rPr>
              <a:t>3</a:t>
            </a:r>
            <a:endParaRPr lang="en-US" sz="2000" b="1" kern="0" dirty="0">
              <a:solidFill>
                <a:srgbClr val="FFFFFF"/>
              </a:solidFill>
              <a:latin typeface="Arial"/>
              <a:cs typeface="+mn-cs"/>
            </a:endParaRPr>
          </a:p>
        </p:txBody>
      </p:sp>
      <p:sp>
        <p:nvSpPr>
          <p:cNvPr id="20" name="Oval 292"/>
          <p:cNvSpPr/>
          <p:nvPr/>
        </p:nvSpPr>
        <p:spPr>
          <a:xfrm>
            <a:off x="508000" y="5654675"/>
            <a:ext cx="381000" cy="381000"/>
          </a:xfrm>
          <a:prstGeom prst="ellipse">
            <a:avLst/>
          </a:prstGeom>
          <a:solidFill>
            <a:srgbClr val="0070C0"/>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2000" b="1" kern="0" dirty="0">
                <a:solidFill>
                  <a:srgbClr val="FFFFFF"/>
                </a:solidFill>
                <a:latin typeface="Arial"/>
                <a:cs typeface="+mn-cs"/>
              </a:rPr>
              <a:t>4</a:t>
            </a:r>
            <a:endParaRPr lang="en-US" sz="2000" b="1" kern="0" dirty="0">
              <a:solidFill>
                <a:srgbClr val="FFFFFF"/>
              </a:solidFill>
              <a:latin typeface="Arial"/>
              <a:cs typeface="+mn-cs"/>
            </a:endParaRPr>
          </a:p>
        </p:txBody>
      </p:sp>
      <p:sp>
        <p:nvSpPr>
          <p:cNvPr id="21" name="Oval 292"/>
          <p:cNvSpPr/>
          <p:nvPr/>
        </p:nvSpPr>
        <p:spPr>
          <a:xfrm>
            <a:off x="508000" y="6302375"/>
            <a:ext cx="381000" cy="381000"/>
          </a:xfrm>
          <a:prstGeom prst="ellipse">
            <a:avLst/>
          </a:prstGeom>
          <a:solidFill>
            <a:srgbClr val="0070C0"/>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2000" b="1" kern="0" dirty="0">
                <a:solidFill>
                  <a:srgbClr val="FFFFFF"/>
                </a:solidFill>
                <a:latin typeface="Arial"/>
                <a:cs typeface="+mn-cs"/>
              </a:rPr>
              <a:t>5</a:t>
            </a:r>
            <a:endParaRPr lang="en-US" sz="2000" b="1" kern="0" dirty="0">
              <a:solidFill>
                <a:srgbClr val="FFFFFF"/>
              </a:solidFill>
              <a:latin typeface="Arial"/>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Заголовок 1"/>
          <p:cNvSpPr txBox="1">
            <a:spLocks/>
          </p:cNvSpPr>
          <p:nvPr/>
        </p:nvSpPr>
        <p:spPr bwMode="auto">
          <a:xfrm>
            <a:off x="2844800" y="228600"/>
            <a:ext cx="9409113" cy="698500"/>
          </a:xfrm>
          <a:prstGeom prst="rect">
            <a:avLst/>
          </a:prstGeom>
          <a:noFill/>
          <a:ln w="9525">
            <a:noFill/>
            <a:miter lim="800000"/>
            <a:headEnd/>
            <a:tailEnd/>
          </a:ln>
        </p:spPr>
        <p:txBody>
          <a:bodyPr anchor="ctr"/>
          <a:lstStyle/>
          <a:p>
            <a:pPr algn="ctr" defTabSz="1217613"/>
            <a:r>
              <a:rPr lang="ru-RU" sz="2800" b="1">
                <a:solidFill>
                  <a:srgbClr val="0070C0"/>
                </a:solidFill>
                <a:latin typeface="Arial Narrow" pitchFamily="34" charset="0"/>
              </a:rPr>
              <a:t>Базовые требования к стартап проекту, </a:t>
            </a:r>
          </a:p>
          <a:p>
            <a:pPr algn="ctr" defTabSz="1217613"/>
            <a:r>
              <a:rPr lang="ru-RU" sz="2800" b="1">
                <a:solidFill>
                  <a:srgbClr val="0070C0"/>
                </a:solidFill>
                <a:latin typeface="Arial Narrow" pitchFamily="34" charset="0"/>
              </a:rPr>
              <a:t>претендующему на получение гарантийной поддержки</a:t>
            </a:r>
          </a:p>
        </p:txBody>
      </p:sp>
      <p:sp>
        <p:nvSpPr>
          <p:cNvPr id="12" name="object 44"/>
          <p:cNvSpPr/>
          <p:nvPr/>
        </p:nvSpPr>
        <p:spPr>
          <a:xfrm>
            <a:off x="103188" y="69850"/>
            <a:ext cx="2717800" cy="1236663"/>
          </a:xfrm>
          <a:prstGeom prst="rect">
            <a:avLst/>
          </a:prstGeom>
          <a:blipFill>
            <a:blip r:embed="rId2" cstate="print"/>
            <a:stretch>
              <a:fillRect/>
            </a:stretch>
          </a:blipFill>
        </p:spPr>
        <p:txBody>
          <a:bodyPr lIns="0" tIns="0" rIns="0" bIns="0"/>
          <a:lstStyle/>
          <a:p>
            <a:pPr>
              <a:defRPr/>
            </a:pPr>
            <a:endParaRPr sz="2119">
              <a:latin typeface="Arial" pitchFamily="34" charset="0"/>
              <a:cs typeface="Arial" pitchFamily="34" charset="0"/>
            </a:endParaRPr>
          </a:p>
        </p:txBody>
      </p:sp>
      <p:sp>
        <p:nvSpPr>
          <p:cNvPr id="25603" name="TextBox 17"/>
          <p:cNvSpPr txBox="1">
            <a:spLocks noChangeArrowheads="1"/>
          </p:cNvSpPr>
          <p:nvPr/>
        </p:nvSpPr>
        <p:spPr bwMode="auto">
          <a:xfrm>
            <a:off x="12103100" y="8004175"/>
            <a:ext cx="523875" cy="306388"/>
          </a:xfrm>
          <a:prstGeom prst="rect">
            <a:avLst/>
          </a:prstGeom>
          <a:noFill/>
          <a:ln w="9525">
            <a:noFill/>
            <a:miter lim="800000"/>
            <a:headEnd/>
            <a:tailEnd/>
          </a:ln>
        </p:spPr>
        <p:txBody>
          <a:bodyPr>
            <a:spAutoFit/>
          </a:bodyPr>
          <a:lstStyle/>
          <a:p>
            <a:r>
              <a:rPr lang="ru-RU" sz="1400">
                <a:latin typeface="Arial Narrow" pitchFamily="34" charset="0"/>
              </a:rPr>
              <a:t>15</a:t>
            </a:r>
          </a:p>
        </p:txBody>
      </p:sp>
      <p:sp>
        <p:nvSpPr>
          <p:cNvPr id="21" name="Текст 2"/>
          <p:cNvSpPr txBox="1">
            <a:spLocks/>
          </p:cNvSpPr>
          <p:nvPr/>
        </p:nvSpPr>
        <p:spPr>
          <a:xfrm>
            <a:off x="446088" y="1382713"/>
            <a:ext cx="3857625" cy="638175"/>
          </a:xfrm>
          <a:prstGeom prst="rect">
            <a:avLst/>
          </a:prstGeom>
          <a:solidFill>
            <a:srgbClr val="0070C0"/>
          </a:solidFill>
        </p:spPr>
        <p:txBody>
          <a:bodyPr lIns="0" tIns="0" rIns="0" bIns="0" anchor="ctr"/>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algn="ctr" defTabSz="914373" fontAlgn="auto">
              <a:spcBef>
                <a:spcPts val="0"/>
              </a:spcBef>
              <a:spcAft>
                <a:spcPts val="0"/>
              </a:spcAft>
              <a:defRPr/>
            </a:pPr>
            <a:r>
              <a:rPr lang="ru-RU" sz="1800" b="1" kern="0" dirty="0" smtClean="0">
                <a:solidFill>
                  <a:schemeClr val="bg1"/>
                </a:solidFill>
              </a:rPr>
              <a:t>Требования </a:t>
            </a:r>
            <a:r>
              <a:rPr lang="ru-RU" sz="1800" b="1" kern="0" dirty="0">
                <a:solidFill>
                  <a:schemeClr val="bg1"/>
                </a:solidFill>
              </a:rPr>
              <a:t>к инвестиционному проекту</a:t>
            </a:r>
          </a:p>
        </p:txBody>
      </p:sp>
      <p:sp>
        <p:nvSpPr>
          <p:cNvPr id="23" name="Скругленный прямоугольник 22"/>
          <p:cNvSpPr/>
          <p:nvPr/>
        </p:nvSpPr>
        <p:spPr>
          <a:xfrm>
            <a:off x="446088" y="2028825"/>
            <a:ext cx="3857625" cy="5472113"/>
          </a:xfrm>
          <a:prstGeom prst="roundRect">
            <a:avLst>
              <a:gd name="adj" fmla="val 0"/>
            </a:avLst>
          </a:prstGeom>
          <a:solidFill>
            <a:srgbClr val="E7F5FE"/>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119">
              <a:solidFill>
                <a:srgbClr val="FFFFFF"/>
              </a:solidFill>
            </a:endParaRPr>
          </a:p>
        </p:txBody>
      </p:sp>
      <p:sp>
        <p:nvSpPr>
          <p:cNvPr id="24" name="Скругленный прямоугольник 23"/>
          <p:cNvSpPr/>
          <p:nvPr/>
        </p:nvSpPr>
        <p:spPr>
          <a:xfrm>
            <a:off x="4491038" y="2028825"/>
            <a:ext cx="3863975" cy="5489575"/>
          </a:xfrm>
          <a:prstGeom prst="roundRect">
            <a:avLst>
              <a:gd name="adj" fmla="val 0"/>
            </a:avLst>
          </a:prstGeom>
          <a:solidFill>
            <a:srgbClr val="E7F5FE"/>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119">
              <a:solidFill>
                <a:srgbClr val="FFFFFF"/>
              </a:solidFill>
            </a:endParaRPr>
          </a:p>
        </p:txBody>
      </p:sp>
      <p:sp>
        <p:nvSpPr>
          <p:cNvPr id="26" name="Текст 2"/>
          <p:cNvSpPr txBox="1">
            <a:spLocks/>
          </p:cNvSpPr>
          <p:nvPr/>
        </p:nvSpPr>
        <p:spPr>
          <a:xfrm>
            <a:off x="4535488" y="1382713"/>
            <a:ext cx="3819525" cy="646112"/>
          </a:xfrm>
          <a:prstGeom prst="rect">
            <a:avLst/>
          </a:prstGeom>
          <a:solidFill>
            <a:srgbClr val="0070C0"/>
          </a:solidFill>
        </p:spPr>
        <p:txBody>
          <a:bodyPr lIns="0" tIns="0" rIns="0" bIns="0" anchor="ctr"/>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algn="ctr" defTabSz="914373" fontAlgn="auto">
              <a:spcBef>
                <a:spcPts val="0"/>
              </a:spcBef>
              <a:spcAft>
                <a:spcPts val="0"/>
              </a:spcAft>
              <a:defRPr/>
            </a:pPr>
            <a:r>
              <a:rPr lang="ru-RU" sz="1800" b="1" kern="0" dirty="0" smtClean="0">
                <a:solidFill>
                  <a:schemeClr val="bg1"/>
                </a:solidFill>
              </a:rPr>
              <a:t>Требования </a:t>
            </a:r>
            <a:r>
              <a:rPr lang="ru-RU" sz="1800" b="1" kern="0" dirty="0">
                <a:solidFill>
                  <a:schemeClr val="bg1"/>
                </a:solidFill>
              </a:rPr>
              <a:t>к структуре обеспечения сделок</a:t>
            </a:r>
          </a:p>
        </p:txBody>
      </p:sp>
      <p:sp>
        <p:nvSpPr>
          <p:cNvPr id="25608" name="Текст 2"/>
          <p:cNvSpPr txBox="1">
            <a:spLocks/>
          </p:cNvSpPr>
          <p:nvPr/>
        </p:nvSpPr>
        <p:spPr bwMode="auto">
          <a:xfrm>
            <a:off x="558800" y="2308225"/>
            <a:ext cx="3709988" cy="4259263"/>
          </a:xfrm>
          <a:prstGeom prst="rect">
            <a:avLst/>
          </a:prstGeom>
          <a:noFill/>
          <a:ln w="9525">
            <a:noFill/>
            <a:miter lim="800000"/>
            <a:headEnd/>
            <a:tailEnd/>
          </a:ln>
        </p:spPr>
        <p:txBody>
          <a:bodyPr lIns="0" tIns="0" rIns="0" bIns="0"/>
          <a:lstStyle/>
          <a:p>
            <a:pPr marL="285750" indent="-285750" defTabSz="912813">
              <a:spcBef>
                <a:spcPts val="1200"/>
              </a:spcBef>
              <a:spcAft>
                <a:spcPts val="600"/>
              </a:spcAft>
              <a:buFont typeface="Arial" charset="0"/>
              <a:buChar char="•"/>
            </a:pPr>
            <a:r>
              <a:rPr lang="ru-RU" sz="1800"/>
              <a:t>наличие документов (маркетинговая, технологическая экспертиза), подтверждающих выполнимость, заложенных в финансовую модель показателей</a:t>
            </a:r>
          </a:p>
          <a:p>
            <a:pPr marL="285750" indent="-285750" defTabSz="912813">
              <a:spcBef>
                <a:spcPts val="1200"/>
              </a:spcBef>
              <a:spcAft>
                <a:spcPts val="600"/>
              </a:spcAft>
              <a:buFont typeface="Arial" charset="0"/>
              <a:buChar char="•"/>
            </a:pPr>
            <a:r>
              <a:rPr lang="ru-RU" sz="1800"/>
              <a:t>наличие проектной команды с документально подтвержденным опытом</a:t>
            </a:r>
          </a:p>
          <a:p>
            <a:pPr marL="285750" indent="-285750" defTabSz="912813">
              <a:spcBef>
                <a:spcPts val="1200"/>
              </a:spcBef>
              <a:spcAft>
                <a:spcPts val="600"/>
              </a:spcAft>
              <a:buFont typeface="Arial" charset="0"/>
              <a:buChar char="•"/>
            </a:pPr>
            <a:r>
              <a:rPr lang="ru-RU" sz="1800"/>
              <a:t>безубыточность ≤ 5 лет</a:t>
            </a:r>
          </a:p>
          <a:p>
            <a:pPr marL="285750" indent="-285750" defTabSz="912813">
              <a:spcBef>
                <a:spcPts val="1200"/>
              </a:spcBef>
              <a:spcAft>
                <a:spcPts val="600"/>
              </a:spcAft>
              <a:buFont typeface="Arial" charset="0"/>
              <a:buChar char="•"/>
            </a:pPr>
            <a:r>
              <a:rPr lang="ru-RU" sz="1800"/>
              <a:t>окупаемость ≤ 15 лет</a:t>
            </a:r>
          </a:p>
          <a:p>
            <a:pPr marL="285750" indent="-285750" defTabSz="912813">
              <a:spcBef>
                <a:spcPts val="1200"/>
              </a:spcBef>
              <a:spcAft>
                <a:spcPts val="600"/>
              </a:spcAft>
              <a:buFont typeface="Arial" charset="0"/>
              <a:buChar char="•"/>
            </a:pPr>
            <a:r>
              <a:rPr lang="ru-RU" sz="1800"/>
              <a:t>не требует дополнительного финансирования после выхода на безубыточность </a:t>
            </a:r>
          </a:p>
        </p:txBody>
      </p:sp>
      <p:sp>
        <p:nvSpPr>
          <p:cNvPr id="28" name="Текст 2"/>
          <p:cNvSpPr txBox="1">
            <a:spLocks/>
          </p:cNvSpPr>
          <p:nvPr/>
        </p:nvSpPr>
        <p:spPr>
          <a:xfrm>
            <a:off x="4635500" y="2308225"/>
            <a:ext cx="3617913" cy="4259263"/>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marL="285750" indent="-285750" defTabSz="914373" fontAlgn="auto">
              <a:spcBef>
                <a:spcPts val="1200"/>
              </a:spcBef>
              <a:spcAft>
                <a:spcPts val="600"/>
              </a:spcAft>
              <a:buFont typeface="Arial" pitchFamily="34" charset="0"/>
              <a:buChar char="•"/>
              <a:defRPr/>
            </a:pPr>
            <a:r>
              <a:rPr lang="ru-RU" sz="1800" kern="0" dirty="0"/>
              <a:t>отсутствие возможности вывода средств из проекта в интересах третьих лиц</a:t>
            </a:r>
          </a:p>
          <a:p>
            <a:pPr marL="285750" indent="-285750" defTabSz="914373" fontAlgn="auto">
              <a:spcBef>
                <a:spcPts val="1200"/>
              </a:spcBef>
              <a:spcAft>
                <a:spcPts val="600"/>
              </a:spcAft>
              <a:buFont typeface="Arial" pitchFamily="34" charset="0"/>
              <a:buChar char="•"/>
              <a:defRPr/>
            </a:pPr>
            <a:r>
              <a:rPr lang="ru-RU" sz="1800" kern="0" dirty="0"/>
              <a:t>соразмерность уровня риска </a:t>
            </a:r>
            <a:r>
              <a:rPr lang="ru-RU" sz="1800" kern="0" dirty="0" smtClean="0"/>
              <a:t>АО «Корпорация МСП» и </a:t>
            </a:r>
            <a:r>
              <a:rPr lang="ru-RU" sz="1800" kern="0" dirty="0"/>
              <a:t>финансирующих </a:t>
            </a:r>
            <a:r>
              <a:rPr lang="ru-RU" sz="1800" kern="0" dirty="0" smtClean="0"/>
              <a:t>организаций</a:t>
            </a:r>
            <a:endParaRPr lang="ru-RU" sz="1800" kern="0" dirty="0"/>
          </a:p>
        </p:txBody>
      </p:sp>
      <p:sp>
        <p:nvSpPr>
          <p:cNvPr id="30" name="Скругленный прямоугольник 29"/>
          <p:cNvSpPr/>
          <p:nvPr/>
        </p:nvSpPr>
        <p:spPr>
          <a:xfrm>
            <a:off x="8555038" y="2028825"/>
            <a:ext cx="3862387" cy="5489575"/>
          </a:xfrm>
          <a:prstGeom prst="roundRect">
            <a:avLst>
              <a:gd name="adj" fmla="val 0"/>
            </a:avLst>
          </a:prstGeom>
          <a:solidFill>
            <a:srgbClr val="E7F5FE"/>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119">
              <a:solidFill>
                <a:srgbClr val="FFFFFF"/>
              </a:solidFill>
            </a:endParaRPr>
          </a:p>
        </p:txBody>
      </p:sp>
      <p:sp>
        <p:nvSpPr>
          <p:cNvPr id="31" name="Текст 2"/>
          <p:cNvSpPr txBox="1">
            <a:spLocks/>
          </p:cNvSpPr>
          <p:nvPr/>
        </p:nvSpPr>
        <p:spPr>
          <a:xfrm>
            <a:off x="8597900" y="1382713"/>
            <a:ext cx="3819525" cy="638175"/>
          </a:xfrm>
          <a:prstGeom prst="rect">
            <a:avLst/>
          </a:prstGeom>
          <a:solidFill>
            <a:srgbClr val="0070C0"/>
          </a:solidFill>
        </p:spPr>
        <p:txBody>
          <a:bodyPr lIns="0" tIns="0" rIns="0" bIns="0" anchor="ctr"/>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algn="ctr" defTabSz="914373" fontAlgn="auto">
              <a:spcBef>
                <a:spcPts val="0"/>
              </a:spcBef>
              <a:spcAft>
                <a:spcPts val="0"/>
              </a:spcAft>
              <a:defRPr/>
            </a:pPr>
            <a:r>
              <a:rPr lang="ru-RU" sz="1800" b="1" kern="0" dirty="0" smtClean="0">
                <a:solidFill>
                  <a:schemeClr val="bg1"/>
                </a:solidFill>
              </a:rPr>
              <a:t>Требования к бенефициарам проекта</a:t>
            </a:r>
            <a:endParaRPr lang="ru-RU" sz="1800" b="1" kern="0" dirty="0">
              <a:solidFill>
                <a:schemeClr val="bg1"/>
              </a:solidFill>
            </a:endParaRPr>
          </a:p>
        </p:txBody>
      </p:sp>
      <p:sp>
        <p:nvSpPr>
          <p:cNvPr id="25612" name="Текст 2"/>
          <p:cNvSpPr txBox="1">
            <a:spLocks/>
          </p:cNvSpPr>
          <p:nvPr/>
        </p:nvSpPr>
        <p:spPr bwMode="auto">
          <a:xfrm>
            <a:off x="8750300" y="2308225"/>
            <a:ext cx="3565525" cy="4259263"/>
          </a:xfrm>
          <a:prstGeom prst="rect">
            <a:avLst/>
          </a:prstGeom>
          <a:noFill/>
          <a:ln w="9525">
            <a:noFill/>
            <a:miter lim="800000"/>
            <a:headEnd/>
            <a:tailEnd/>
          </a:ln>
        </p:spPr>
        <p:txBody>
          <a:bodyPr lIns="0" tIns="0" rIns="0" bIns="0"/>
          <a:lstStyle/>
          <a:p>
            <a:pPr marL="342900" indent="-342900" defTabSz="1217613">
              <a:spcBef>
                <a:spcPts val="600"/>
              </a:spcBef>
              <a:spcAft>
                <a:spcPts val="363"/>
              </a:spcAft>
              <a:buFont typeface="Arial" charset="0"/>
              <a:buChar char="•"/>
            </a:pPr>
            <a:r>
              <a:rPr lang="ru-RU" sz="1800"/>
              <a:t>отсутствие у Бенефициаров проекта и связанных с ними лиц репутационных рисков и негативных показателей, связанных с иными видами их деятельности</a:t>
            </a:r>
          </a:p>
          <a:p>
            <a:pPr marL="342900" indent="-342900" defTabSz="1217613">
              <a:spcBef>
                <a:spcPts val="600"/>
              </a:spcBef>
              <a:spcAft>
                <a:spcPts val="363"/>
              </a:spcAft>
              <a:buFont typeface="Arial" charset="0"/>
              <a:buChar char="•"/>
            </a:pPr>
            <a:r>
              <a:rPr lang="ru-RU" sz="1800"/>
              <a:t>собственное участие Бенефициаров – не менее 15% от стоимости и не менее суммы процентных платежей по кредитам и займам до достижения порога безубыточности проекта</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5" name="Рисунок 3"/>
          <p:cNvPicPr>
            <a:picLocks noChangeAspect="1"/>
          </p:cNvPicPr>
          <p:nvPr/>
        </p:nvPicPr>
        <p:blipFill>
          <a:blip r:embed="rId2"/>
          <a:srcRect/>
          <a:stretch>
            <a:fillRect/>
          </a:stretch>
        </p:blipFill>
        <p:spPr bwMode="auto">
          <a:xfrm>
            <a:off x="3208338" y="230188"/>
            <a:ext cx="7089775" cy="3225800"/>
          </a:xfrm>
          <a:prstGeom prst="rect">
            <a:avLst/>
          </a:prstGeom>
          <a:noFill/>
          <a:ln w="9525">
            <a:noFill/>
            <a:miter lim="800000"/>
            <a:headEnd/>
            <a:tailEnd/>
          </a:ln>
        </p:spPr>
      </p:pic>
      <p:sp>
        <p:nvSpPr>
          <p:cNvPr id="3" name="Прямоугольник 2"/>
          <p:cNvSpPr/>
          <p:nvPr/>
        </p:nvSpPr>
        <p:spPr>
          <a:xfrm>
            <a:off x="0" y="3148013"/>
            <a:ext cx="12599988" cy="334010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119"/>
          </a:p>
        </p:txBody>
      </p:sp>
      <p:sp>
        <p:nvSpPr>
          <p:cNvPr id="2" name="Заголовок 1"/>
          <p:cNvSpPr>
            <a:spLocks noGrp="1"/>
          </p:cNvSpPr>
          <p:nvPr>
            <p:ph type="title"/>
          </p:nvPr>
        </p:nvSpPr>
        <p:spPr>
          <a:xfrm>
            <a:off x="1885950" y="3148013"/>
            <a:ext cx="9434513" cy="3340100"/>
          </a:xfrm>
        </p:spPr>
        <p:txBody>
          <a:bodyPr/>
          <a:lstStyle/>
          <a:p>
            <a:pPr algn="l" defTabSz="1218602" eaLnBrk="1" hangingPunct="1">
              <a:defRPr/>
            </a:pPr>
            <a:r>
              <a:rPr lang="ru-RU"/>
              <a:t>2</a:t>
            </a:r>
            <a:r>
              <a:rPr lang="ru-RU"/>
              <a:t>. </a:t>
            </a:r>
            <a:r>
              <a:rPr lang="ru-RU"/>
              <a:t>Программа стимулирования кредитования </a:t>
            </a:r>
            <a:br>
              <a:rPr lang="ru-RU"/>
            </a:br>
            <a:r>
              <a:rPr lang="ru-RU"/>
              <a:t>субъектов малого и среднего </a:t>
            </a:r>
            <a:r>
              <a:rPr lang="ru-RU"/>
              <a:t>предпринимательства</a:t>
            </a:r>
            <a:r>
              <a:rPr lang="ru-RU"/>
              <a:t/>
            </a:r>
            <a:br>
              <a:rPr lang="ru-RU"/>
            </a:br>
            <a:r>
              <a:rPr lang="ru-RU"/>
              <a:t/>
            </a:r>
            <a:br>
              <a:rPr lang="ru-RU"/>
            </a:br>
            <a:r>
              <a:rPr lang="ru-RU" b="0"/>
              <a:t>«ПРОГРАММА </a:t>
            </a:r>
            <a:r>
              <a:rPr lang="ru-RU" b="0"/>
              <a:t>СТИМУЛИРОВАНИЯ КРЕДИТОВАНИЯ»</a:t>
            </a:r>
            <a:endParaRPr lang="ru-RU" b="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700" y="296863"/>
            <a:ext cx="8596313" cy="700087"/>
          </a:xfrm>
        </p:spPr>
        <p:txBody>
          <a:bodyPr/>
          <a:lstStyle/>
          <a:p>
            <a:pPr defTabSz="1218602" eaLnBrk="1" hangingPunct="1">
              <a:defRPr/>
            </a:pPr>
            <a:r>
              <a:rPr lang="ru-RU"/>
              <a:t>Условия Программы </a:t>
            </a:r>
            <a:r>
              <a:rPr lang="ru-RU"/>
              <a:t>стимулирования кредитования </a:t>
            </a:r>
            <a:br>
              <a:rPr lang="ru-RU"/>
            </a:br>
            <a:r>
              <a:rPr lang="ru-RU"/>
              <a:t>и уполномоченные банки</a:t>
            </a:r>
            <a:endParaRPr lang="ru-RU"/>
          </a:p>
        </p:txBody>
      </p:sp>
      <p:sp>
        <p:nvSpPr>
          <p:cNvPr id="31" name="Прямоугольник 30"/>
          <p:cNvSpPr/>
          <p:nvPr/>
        </p:nvSpPr>
        <p:spPr>
          <a:xfrm>
            <a:off x="266700" y="1943100"/>
            <a:ext cx="11884025" cy="4981575"/>
          </a:xfrm>
          <a:prstGeom prst="rect">
            <a:avLst/>
          </a:prstGeom>
        </p:spPr>
        <p:txBody>
          <a:bodyPr>
            <a:spAutoFit/>
          </a:bodyPr>
          <a:lstStyle/>
          <a:p>
            <a:pPr marL="177800" indent="-177800" defTabSz="457200" fontAlgn="auto">
              <a:lnSpc>
                <a:spcPct val="107000"/>
              </a:lnSpc>
              <a:spcBef>
                <a:spcPts val="0"/>
              </a:spcBef>
              <a:spcAft>
                <a:spcPts val="800"/>
              </a:spcAft>
              <a:buFont typeface="Arial" panose="020B0604020202020204" pitchFamily="34" charset="0"/>
              <a:buChar char="•"/>
              <a:defRPr/>
            </a:pPr>
            <a:r>
              <a:rPr lang="ru-RU" sz="1600" dirty="0">
                <a:solidFill>
                  <a:prstClr val="black"/>
                </a:solidFill>
                <a:latin typeface="+mj-lt"/>
                <a:cs typeface="+mn-cs"/>
              </a:rPr>
              <a:t>Процентная ставка – </a:t>
            </a:r>
            <a:r>
              <a:rPr lang="ru-RU" sz="1600" b="1" dirty="0">
                <a:solidFill>
                  <a:prstClr val="black"/>
                </a:solidFill>
                <a:latin typeface="+mj-lt"/>
                <a:cs typeface="+mn-cs"/>
              </a:rPr>
              <a:t>10,6% </a:t>
            </a:r>
            <a:r>
              <a:rPr lang="ru-RU" sz="1600" dirty="0">
                <a:solidFill>
                  <a:prstClr val="black"/>
                </a:solidFill>
                <a:latin typeface="+mj-lt"/>
                <a:cs typeface="+mn-cs"/>
              </a:rPr>
              <a:t>для субъектов малого предпринимательства, </a:t>
            </a:r>
            <a:r>
              <a:rPr lang="ru-RU" sz="1600" b="1" dirty="0">
                <a:solidFill>
                  <a:prstClr val="black"/>
                </a:solidFill>
                <a:latin typeface="+mj-lt"/>
                <a:cs typeface="+mn-cs"/>
              </a:rPr>
              <a:t>9,6%</a:t>
            </a:r>
            <a:r>
              <a:rPr lang="ru-RU" sz="1600" dirty="0">
                <a:solidFill>
                  <a:prstClr val="black"/>
                </a:solidFill>
                <a:latin typeface="+mj-lt"/>
                <a:cs typeface="+mn-cs"/>
              </a:rPr>
              <a:t> - для субъектов среднего предпринимательства, а также для лизинговых компаний и </a:t>
            </a:r>
            <a:r>
              <a:rPr lang="ru-RU" sz="1600" dirty="0" err="1">
                <a:solidFill>
                  <a:prstClr val="black"/>
                </a:solidFill>
                <a:latin typeface="+mj-lt"/>
                <a:cs typeface="+mn-cs"/>
              </a:rPr>
              <a:t>микрофинансовых</a:t>
            </a:r>
            <a:r>
              <a:rPr lang="ru-RU" sz="1600" dirty="0">
                <a:solidFill>
                  <a:prstClr val="black"/>
                </a:solidFill>
                <a:latin typeface="+mj-lt"/>
                <a:cs typeface="+mn-cs"/>
              </a:rPr>
              <a:t> организаций предпринимательского финансирования</a:t>
            </a:r>
          </a:p>
          <a:p>
            <a:pPr marL="177800" indent="-177800" defTabSz="457200" fontAlgn="auto">
              <a:lnSpc>
                <a:spcPct val="107000"/>
              </a:lnSpc>
              <a:spcBef>
                <a:spcPts val="0"/>
              </a:spcBef>
              <a:spcAft>
                <a:spcPts val="800"/>
              </a:spcAft>
              <a:buFont typeface="Arial" panose="020B0604020202020204" pitchFamily="34" charset="0"/>
              <a:buChar char="•"/>
              <a:defRPr/>
            </a:pPr>
            <a:r>
              <a:rPr lang="ru-RU" sz="1600" dirty="0">
                <a:solidFill>
                  <a:prstClr val="black"/>
                </a:solidFill>
                <a:latin typeface="+mj-lt"/>
                <a:cs typeface="+mn-cs"/>
              </a:rPr>
              <a:t>Срок льготного фондирования </a:t>
            </a:r>
            <a:r>
              <a:rPr lang="ru-RU" sz="1600" b="1" dirty="0">
                <a:solidFill>
                  <a:prstClr val="black"/>
                </a:solidFill>
                <a:latin typeface="+mj-lt"/>
                <a:cs typeface="+mn-cs"/>
              </a:rPr>
              <a:t>до 3 лет </a:t>
            </a:r>
            <a:r>
              <a:rPr lang="ru-RU" sz="1600" dirty="0">
                <a:solidFill>
                  <a:prstClr val="black"/>
                </a:solidFill>
                <a:latin typeface="+mj-lt"/>
                <a:cs typeface="+mn-cs"/>
              </a:rPr>
              <a:t>(срок кредита может превышать срок льготного фондирования)</a:t>
            </a:r>
          </a:p>
          <a:p>
            <a:pPr marL="177800" indent="-177800" defTabSz="457200" fontAlgn="auto">
              <a:lnSpc>
                <a:spcPct val="107000"/>
              </a:lnSpc>
              <a:spcBef>
                <a:spcPts val="0"/>
              </a:spcBef>
              <a:spcAft>
                <a:spcPts val="800"/>
              </a:spcAft>
              <a:buFont typeface="Arial" panose="020B0604020202020204" pitchFamily="34" charset="0"/>
              <a:buChar char="•"/>
              <a:defRPr/>
            </a:pPr>
            <a:r>
              <a:rPr lang="ru-RU" sz="1600" dirty="0">
                <a:solidFill>
                  <a:prstClr val="black"/>
                </a:solidFill>
                <a:latin typeface="+mj-lt"/>
                <a:cs typeface="+mn-cs"/>
              </a:rPr>
              <a:t>Проекты </a:t>
            </a:r>
            <a:r>
              <a:rPr lang="ru-RU" sz="1600" b="1" dirty="0">
                <a:solidFill>
                  <a:prstClr val="black"/>
                </a:solidFill>
                <a:latin typeface="+mj-lt"/>
                <a:cs typeface="+mn-cs"/>
              </a:rPr>
              <a:t>приоритетных отраслей</a:t>
            </a:r>
            <a:r>
              <a:rPr lang="ru-RU" sz="1600" dirty="0">
                <a:solidFill>
                  <a:prstClr val="black"/>
                </a:solidFill>
                <a:latin typeface="+mj-lt"/>
                <a:cs typeface="+mn-cs"/>
              </a:rPr>
              <a:t>: </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a:solidFill>
                  <a:prstClr val="black"/>
                </a:solidFill>
                <a:latin typeface="+mj-lt"/>
                <a:cs typeface="+mn-cs"/>
              </a:rPr>
              <a:t>Сельское хозяйство / предоставление услуг в этой области</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a:solidFill>
                  <a:prstClr val="black"/>
                </a:solidFill>
                <a:latin typeface="+mj-lt"/>
                <a:cs typeface="+mn-cs"/>
              </a:rPr>
              <a:t>Обрабатывающее производство, в </a:t>
            </a:r>
            <a:r>
              <a:rPr lang="ru-RU" sz="1600" dirty="0" err="1">
                <a:solidFill>
                  <a:prstClr val="black"/>
                </a:solidFill>
                <a:latin typeface="+mj-lt"/>
                <a:cs typeface="+mn-cs"/>
              </a:rPr>
              <a:t>т.ч</a:t>
            </a:r>
            <a:r>
              <a:rPr lang="ru-RU" sz="1600" dirty="0">
                <a:solidFill>
                  <a:prstClr val="black"/>
                </a:solidFill>
                <a:latin typeface="+mj-lt"/>
                <a:cs typeface="+mn-cs"/>
              </a:rPr>
              <a:t>. производство пищевых продуктов, первичная и последующая переработка с/х продуктов</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a:solidFill>
                  <a:prstClr val="black"/>
                </a:solidFill>
                <a:latin typeface="+mj-lt"/>
                <a:cs typeface="+mn-cs"/>
              </a:rPr>
              <a:t>Производство и распределение электроэнергии, газа и воды</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a:solidFill>
                  <a:prstClr val="black"/>
                </a:solidFill>
                <a:latin typeface="+mj-lt"/>
                <a:cs typeface="+mn-cs"/>
              </a:rPr>
              <a:t>Строительство, транспорт и связь</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a:solidFill>
                  <a:prstClr val="black"/>
                </a:solidFill>
                <a:latin typeface="+mj-lt"/>
                <a:cs typeface="+mn-cs"/>
              </a:rPr>
              <a:t>Внутренний туризм</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a:solidFill>
                  <a:prstClr val="black"/>
                </a:solidFill>
                <a:latin typeface="+mj-lt"/>
                <a:cs typeface="+mn-cs"/>
              </a:rPr>
              <a:t>Высокотехнологичные проекты</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a:latin typeface="+mj-lt"/>
                <a:cs typeface="+mn-cs"/>
              </a:rPr>
              <a:t>Деятельность </a:t>
            </a:r>
            <a:r>
              <a:rPr lang="ru-RU" sz="1600" dirty="0">
                <a:latin typeface="+mj-lt"/>
                <a:cs typeface="+mn-cs"/>
              </a:rPr>
              <a:t>в области </a:t>
            </a:r>
            <a:r>
              <a:rPr lang="ru-RU" sz="1600" dirty="0">
                <a:latin typeface="+mj-lt"/>
                <a:cs typeface="+mn-cs"/>
              </a:rPr>
              <a:t>здравоохранения</a:t>
            </a:r>
            <a:endParaRPr lang="ru-RU" sz="1600" dirty="0">
              <a:latin typeface="+mj-lt"/>
              <a:cs typeface="+mn-cs"/>
            </a:endParaRP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a:latin typeface="+mj-lt"/>
                <a:cs typeface="+mn-cs"/>
              </a:rPr>
              <a:t>Сбор</a:t>
            </a:r>
            <a:r>
              <a:rPr lang="ru-RU" sz="1600" dirty="0">
                <a:latin typeface="+mj-lt"/>
                <a:cs typeface="+mn-cs"/>
              </a:rPr>
              <a:t>, обработка и утилизация отходов, в том числе отсортированных материалов, а также переработка металлических и неметаллических отходов, мусора и прочих предметов во вторичное </a:t>
            </a:r>
            <a:r>
              <a:rPr lang="ru-RU" sz="1600" dirty="0">
                <a:latin typeface="+mj-lt"/>
                <a:cs typeface="+mn-cs"/>
              </a:rPr>
              <a:t>сырье</a:t>
            </a:r>
          </a:p>
          <a:p>
            <a:pPr marL="444500" indent="-285750" defTabSz="457200" fontAlgn="auto">
              <a:lnSpc>
                <a:spcPct val="107000"/>
              </a:lnSpc>
              <a:spcBef>
                <a:spcPts val="0"/>
              </a:spcBef>
              <a:spcAft>
                <a:spcPts val="0"/>
              </a:spcAft>
              <a:buFont typeface="Courier New" panose="02070309020205020404" pitchFamily="49" charset="0"/>
              <a:buChar char="o"/>
              <a:defRPr/>
            </a:pPr>
            <a:endParaRPr lang="ru-RU" sz="1600" dirty="0">
              <a:solidFill>
                <a:prstClr val="black"/>
              </a:solidFill>
              <a:latin typeface="+mj-lt"/>
              <a:cs typeface="+mn-cs"/>
            </a:endParaRPr>
          </a:p>
          <a:p>
            <a:pPr marL="177800" indent="-177800" defTabSz="457200" fontAlgn="auto">
              <a:lnSpc>
                <a:spcPct val="107000"/>
              </a:lnSpc>
              <a:spcBef>
                <a:spcPts val="800"/>
              </a:spcBef>
              <a:spcAft>
                <a:spcPts val="800"/>
              </a:spcAft>
              <a:buFont typeface="Arial" panose="020B0604020202020204" pitchFamily="34" charset="0"/>
              <a:buChar char="•"/>
              <a:defRPr/>
            </a:pPr>
            <a:r>
              <a:rPr lang="ru-RU" sz="1600" dirty="0">
                <a:solidFill>
                  <a:prstClr val="black"/>
                </a:solidFill>
                <a:latin typeface="+mj-lt"/>
                <a:cs typeface="+mn-cs"/>
              </a:rPr>
              <a:t>Размер </a:t>
            </a:r>
            <a:r>
              <a:rPr lang="ru-RU" sz="1600" dirty="0">
                <a:solidFill>
                  <a:prstClr val="black"/>
                </a:solidFill>
                <a:latin typeface="+mj-lt"/>
                <a:cs typeface="+mn-cs"/>
              </a:rPr>
              <a:t>кредита: </a:t>
            </a:r>
            <a:r>
              <a:rPr lang="ru-RU" sz="1600" dirty="0">
                <a:solidFill>
                  <a:prstClr val="black"/>
                </a:solidFill>
                <a:latin typeface="+mj-lt"/>
                <a:cs typeface="+mn-cs"/>
              </a:rPr>
              <a:t>от</a:t>
            </a:r>
            <a:r>
              <a:rPr lang="ru-RU" sz="1600" b="1" dirty="0">
                <a:solidFill>
                  <a:prstClr val="black"/>
                </a:solidFill>
                <a:latin typeface="+mj-lt"/>
                <a:cs typeface="+mn-cs"/>
              </a:rPr>
              <a:t> </a:t>
            </a:r>
            <a:r>
              <a:rPr lang="ru-RU" sz="1600" b="1" dirty="0">
                <a:solidFill>
                  <a:prstClr val="black"/>
                </a:solidFill>
                <a:latin typeface="+mj-lt"/>
                <a:cs typeface="+mn-cs"/>
              </a:rPr>
              <a:t>5</a:t>
            </a:r>
            <a:r>
              <a:rPr lang="ru-RU" sz="1600" b="1" dirty="0">
                <a:solidFill>
                  <a:prstClr val="black"/>
                </a:solidFill>
                <a:latin typeface="+mj-lt"/>
                <a:cs typeface="+mn-cs"/>
              </a:rPr>
              <a:t> млн рублей  </a:t>
            </a:r>
            <a:r>
              <a:rPr lang="ru-RU" sz="1600" dirty="0">
                <a:solidFill>
                  <a:prstClr val="black"/>
                </a:solidFill>
                <a:latin typeface="+mj-lt"/>
                <a:cs typeface="+mn-cs"/>
              </a:rPr>
              <a:t>до </a:t>
            </a:r>
            <a:r>
              <a:rPr lang="ru-RU" sz="1600" b="1" dirty="0">
                <a:solidFill>
                  <a:prstClr val="black"/>
                </a:solidFill>
                <a:latin typeface="+mj-lt"/>
                <a:cs typeface="+mn-cs"/>
              </a:rPr>
              <a:t>1 млрд рублей </a:t>
            </a:r>
            <a:r>
              <a:rPr lang="ru-RU" sz="1600" dirty="0">
                <a:solidFill>
                  <a:prstClr val="black"/>
                </a:solidFill>
                <a:latin typeface="+mj-lt"/>
                <a:cs typeface="+mn-cs"/>
              </a:rPr>
              <a:t>(общий кредитный лимит на заемщика - до</a:t>
            </a:r>
            <a:r>
              <a:rPr lang="ru-RU" sz="1600" b="1" dirty="0">
                <a:solidFill>
                  <a:prstClr val="black"/>
                </a:solidFill>
                <a:latin typeface="+mj-lt"/>
                <a:cs typeface="+mn-cs"/>
              </a:rPr>
              <a:t> 4 млрд рублей</a:t>
            </a:r>
            <a:r>
              <a:rPr lang="ru-RU" sz="1600" dirty="0">
                <a:solidFill>
                  <a:prstClr val="black"/>
                </a:solidFill>
                <a:latin typeface="+mj-lt"/>
                <a:cs typeface="+mn-cs"/>
              </a:rPr>
              <a:t>)</a:t>
            </a:r>
            <a:endParaRPr lang="ru-RU" sz="1600" dirty="0">
              <a:solidFill>
                <a:prstClr val="black"/>
              </a:solidFill>
              <a:latin typeface="+mj-lt"/>
              <a:cs typeface="+mn-cs"/>
            </a:endParaRPr>
          </a:p>
        </p:txBody>
      </p:sp>
      <p:sp>
        <p:nvSpPr>
          <p:cNvPr id="32" name="Текст 2"/>
          <p:cNvSpPr txBox="1">
            <a:spLocks/>
          </p:cNvSpPr>
          <p:nvPr/>
        </p:nvSpPr>
        <p:spPr>
          <a:xfrm>
            <a:off x="349250" y="849313"/>
            <a:ext cx="11885613" cy="727075"/>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defRPr/>
            </a:pPr>
            <a:r>
              <a:rPr lang="ru-RU" b="1" kern="0" dirty="0"/>
              <a:t>Ключевые условия </a:t>
            </a:r>
            <a:r>
              <a:rPr lang="ru-RU" b="1" kern="0" dirty="0" smtClean="0"/>
              <a:t>Программы стимулирования кредитования</a:t>
            </a:r>
            <a:endParaRPr lang="ru-RU" b="1" kern="0" dirty="0"/>
          </a:p>
        </p:txBody>
      </p:sp>
      <p:cxnSp>
        <p:nvCxnSpPr>
          <p:cNvPr id="33" name="Прямая соединительная линия 32"/>
          <p:cNvCxnSpPr/>
          <p:nvPr/>
        </p:nvCxnSpPr>
        <p:spPr>
          <a:xfrm>
            <a:off x="363538" y="1751013"/>
            <a:ext cx="11890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Текст 2"/>
          <p:cNvSpPr txBox="1">
            <a:spLocks/>
          </p:cNvSpPr>
          <p:nvPr/>
        </p:nvSpPr>
        <p:spPr>
          <a:xfrm>
            <a:off x="603250" y="7050088"/>
            <a:ext cx="11631613" cy="725487"/>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defRPr/>
            </a:pPr>
            <a:r>
              <a:rPr lang="ru-RU" b="1" kern="0" dirty="0" smtClean="0"/>
              <a:t>В рамках Программы стимулирования кредитования Корпорация взаимодействует </a:t>
            </a:r>
          </a:p>
          <a:p>
            <a:pPr defTabSz="914373" fontAlgn="auto">
              <a:spcBef>
                <a:spcPts val="0"/>
              </a:spcBef>
              <a:spcAft>
                <a:spcPts val="0"/>
              </a:spcAft>
              <a:defRPr/>
            </a:pPr>
            <a:r>
              <a:rPr lang="ru-RU" b="1" kern="0" dirty="0" smtClean="0"/>
              <a:t>с 49 уполномоченными банками</a:t>
            </a:r>
            <a:endParaRPr lang="ru-RU" b="1" kern="0" dirty="0"/>
          </a:p>
        </p:txBody>
      </p:sp>
      <p:pic>
        <p:nvPicPr>
          <p:cNvPr id="27654" name="Рисунок 20"/>
          <p:cNvPicPr>
            <a:picLocks noChangeAspect="1"/>
          </p:cNvPicPr>
          <p:nvPr/>
        </p:nvPicPr>
        <p:blipFill>
          <a:blip r:embed="rId2"/>
          <a:srcRect/>
          <a:stretch>
            <a:fillRect/>
          </a:stretch>
        </p:blipFill>
        <p:spPr bwMode="auto">
          <a:xfrm>
            <a:off x="101600" y="69850"/>
            <a:ext cx="2717800" cy="1236663"/>
          </a:xfrm>
          <a:prstGeom prst="rect">
            <a:avLst/>
          </a:prstGeom>
          <a:noFill/>
          <a:ln w="9525">
            <a:noFill/>
            <a:miter lim="800000"/>
            <a:headEnd/>
            <a:tailEnd/>
          </a:ln>
        </p:spPr>
      </p:pic>
      <p:sp>
        <p:nvSpPr>
          <p:cNvPr id="22" name="Прямоугольник 21"/>
          <p:cNvSpPr/>
          <p:nvPr/>
        </p:nvSpPr>
        <p:spPr>
          <a:xfrm>
            <a:off x="369888" y="5411788"/>
            <a:ext cx="8850312" cy="785812"/>
          </a:xfrm>
          <a:prstGeom prst="rect">
            <a:avLst/>
          </a:prstGeom>
          <a:noFill/>
          <a:ln w="25400" cap="flat" cmpd="sng" algn="ctr">
            <a:noFill/>
            <a:prstDash val="solid"/>
          </a:ln>
          <a:effectLst/>
        </p:spPr>
        <p:txBody>
          <a:bodyPr anchor="ctr"/>
          <a:lstStyle/>
          <a:p>
            <a:pPr defTabSz="914373" fontAlgn="auto">
              <a:spcBef>
                <a:spcPts val="0"/>
              </a:spcBef>
              <a:spcAft>
                <a:spcPts val="0"/>
              </a:spcAft>
              <a:defRPr/>
            </a:pPr>
            <a:endParaRPr lang="ru-RU" sz="1200" kern="0" dirty="0">
              <a:solidFill>
                <a:srgbClr val="1F497D">
                  <a:lumMod val="50000"/>
                </a:srgbClr>
              </a:solidFill>
              <a:latin typeface="Arial Narrow" panose="020B0606020202030204" pitchFamily="34" charset="0"/>
              <a:cs typeface="+mn-cs"/>
            </a:endParaRPr>
          </a:p>
        </p:txBody>
      </p:sp>
      <p:sp>
        <p:nvSpPr>
          <p:cNvPr id="27656" name="TextBox 8"/>
          <p:cNvSpPr txBox="1">
            <a:spLocks noChangeArrowheads="1"/>
          </p:cNvSpPr>
          <p:nvPr/>
        </p:nvSpPr>
        <p:spPr bwMode="auto">
          <a:xfrm>
            <a:off x="12103100" y="8004175"/>
            <a:ext cx="523875" cy="306388"/>
          </a:xfrm>
          <a:prstGeom prst="rect">
            <a:avLst/>
          </a:prstGeom>
          <a:noFill/>
          <a:ln w="9525">
            <a:noFill/>
            <a:miter lim="800000"/>
            <a:headEnd/>
            <a:tailEnd/>
          </a:ln>
        </p:spPr>
        <p:txBody>
          <a:bodyPr>
            <a:spAutoFit/>
          </a:bodyPr>
          <a:lstStyle/>
          <a:p>
            <a:r>
              <a:rPr lang="ru-RU" sz="1400">
                <a:latin typeface="Arial Narrow" pitchFamily="34" charset="0"/>
              </a:rPr>
              <a:t>17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3" name="Рисунок 4"/>
          <p:cNvPicPr>
            <a:picLocks noChangeAspect="1"/>
          </p:cNvPicPr>
          <p:nvPr/>
        </p:nvPicPr>
        <p:blipFill>
          <a:blip r:embed="rId2"/>
          <a:srcRect/>
          <a:stretch>
            <a:fillRect/>
          </a:stretch>
        </p:blipFill>
        <p:spPr bwMode="auto">
          <a:xfrm>
            <a:off x="101600" y="69850"/>
            <a:ext cx="2717800" cy="1236663"/>
          </a:xfrm>
          <a:prstGeom prst="rect">
            <a:avLst/>
          </a:prstGeom>
          <a:noFill/>
          <a:ln w="9525">
            <a:noFill/>
            <a:miter lim="800000"/>
            <a:headEnd/>
            <a:tailEnd/>
          </a:ln>
        </p:spPr>
      </p:pic>
      <p:sp>
        <p:nvSpPr>
          <p:cNvPr id="2" name="Заголовок 1"/>
          <p:cNvSpPr>
            <a:spLocks noGrp="1"/>
          </p:cNvSpPr>
          <p:nvPr>
            <p:ph type="title"/>
          </p:nvPr>
        </p:nvSpPr>
        <p:spPr>
          <a:xfrm>
            <a:off x="3167063" y="338138"/>
            <a:ext cx="8685212" cy="698500"/>
          </a:xfrm>
        </p:spPr>
        <p:txBody>
          <a:bodyPr/>
          <a:lstStyle/>
          <a:p>
            <a:pPr defTabSz="1218602" eaLnBrk="1" hangingPunct="1">
              <a:defRPr/>
            </a:pPr>
            <a:r>
              <a:rPr lang="ru-RU"/>
              <a:t>Программа </a:t>
            </a:r>
            <a:r>
              <a:rPr lang="ru-RU"/>
              <a:t>стимулирования кредитования. </a:t>
            </a:r>
            <a:r>
              <a:rPr lang="ru-RU"/>
              <a:t/>
            </a:r>
            <a:br>
              <a:rPr lang="ru-RU"/>
            </a:br>
            <a:r>
              <a:rPr lang="ru-RU"/>
              <a:t>Требования </a:t>
            </a:r>
            <a:r>
              <a:rPr lang="ru-RU"/>
              <a:t>к </a:t>
            </a:r>
            <a:r>
              <a:rPr lang="ru-RU"/>
              <a:t>проектам и заемщикам – субъектам МСП</a:t>
            </a:r>
            <a:endParaRPr lang="ru-RU"/>
          </a:p>
        </p:txBody>
      </p:sp>
      <p:graphicFrame>
        <p:nvGraphicFramePr>
          <p:cNvPr id="4" name="Таблица 3"/>
          <p:cNvGraphicFramePr>
            <a:graphicFrameLocks noGrp="1"/>
          </p:cNvGraphicFramePr>
          <p:nvPr/>
        </p:nvGraphicFramePr>
        <p:xfrm>
          <a:off x="363538" y="1323975"/>
          <a:ext cx="11903075" cy="6777038"/>
        </p:xfrm>
        <a:graphic>
          <a:graphicData uri="http://schemas.openxmlformats.org/drawingml/2006/table">
            <a:tbl>
              <a:tblPr firstRow="1" bandRow="1"/>
              <a:tblGrid>
                <a:gridCol w="1883851">
                  <a:extLst>
                    <a:ext uri="{9D8B030D-6E8A-4147-A177-3AD203B41FA5}"/>
                  </a:extLst>
                </a:gridCol>
                <a:gridCol w="10019502">
                  <a:extLst>
                    <a:ext uri="{9D8B030D-6E8A-4147-A177-3AD203B41FA5}"/>
                  </a:extLst>
                </a:gridCol>
              </a:tblGrid>
              <a:tr h="904749">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panose="020B0604020202020204" pitchFamily="34" charset="0"/>
                          <a:cs typeface="Arial" panose="020B0604020202020204" pitchFamily="34" charset="0"/>
                        </a:rPr>
                        <a:t>Целевое использование кредитов</a:t>
                      </a:r>
                      <a:endParaRPr lang="ru-RU" sz="12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0" dirty="0" smtClean="0">
                          <a:latin typeface="Arial" panose="020B0604020202020204" pitchFamily="34" charset="0"/>
                          <a:cs typeface="Arial" panose="020B0604020202020204" pitchFamily="34" charset="0"/>
                        </a:rPr>
                        <a:t>Инвестиционные цели - финансирование мероприятий по приобретению основных средств, модернизации и реконструкции производства, запуску новых проектов/производств. Допускается финансирование текущих расходов, связанных с реализацией инвестиционного проекта (не более 30% от совокупной величины инвестиционных кредитов).</a:t>
                      </a:r>
                    </a:p>
                    <a:p>
                      <a:pPr marL="171450" lvl="0" indent="-171450" algn="l">
                        <a:spcBef>
                          <a:spcPts val="300"/>
                        </a:spcBef>
                        <a:buFont typeface="Arial" panose="020B0604020202020204" pitchFamily="34" charset="0"/>
                        <a:buChar char="•"/>
                      </a:pPr>
                      <a:r>
                        <a:rPr lang="ru-RU" sz="1200" b="0" dirty="0" smtClean="0">
                          <a:latin typeface="Arial" panose="020B0604020202020204" pitchFamily="34" charset="0"/>
                          <a:cs typeface="Arial" panose="020B0604020202020204" pitchFamily="34" charset="0"/>
                        </a:rPr>
                        <a:t>Пополнение оборотных средств (кроме системно</a:t>
                      </a:r>
                      <a:r>
                        <a:rPr lang="ru-RU" sz="1200" b="0" baseline="0" dirty="0" smtClean="0">
                          <a:latin typeface="Arial" panose="020B0604020202020204" pitchFamily="34" charset="0"/>
                          <a:cs typeface="Arial" panose="020B0604020202020204" pitchFamily="34" charset="0"/>
                        </a:rPr>
                        <a:t> значимых банков и их дочерних банков).</a:t>
                      </a:r>
                      <a:endParaRPr lang="ru-RU" sz="1200" b="0" dirty="0" smtClean="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1252860">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Формула расчета процентной ставки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по кредитам</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i="0" kern="1200" dirty="0" smtClean="0">
                          <a:solidFill>
                            <a:schemeClr val="dk1"/>
                          </a:solidFill>
                          <a:latin typeface="Arial" panose="020B0604020202020204" pitchFamily="34" charset="0"/>
                          <a:ea typeface="+mn-ea"/>
                          <a:cs typeface="Arial" panose="020B0604020202020204" pitchFamily="34" charset="0"/>
                        </a:rPr>
                        <a:t>Не выше уровня процентной ставки, установленной Банком России по кредитам Банка России (6,5%), обеспеченным поручительствами Корпорации, предоставляемым уполномоченным банкам, увеличенной на размер комиссионного вознаграждения Корпорации (0,1%) при предоставлении поручительства Корпорации за уполномоченные банки перед Банком России, плюс 3% годовых (при условии, что конечным заемщиком является субъект среднего предпринимательства) или 4% годовых </a:t>
                      </a:r>
                      <a:br>
                        <a:rPr lang="ru-RU" sz="1200" i="0" kern="1200" dirty="0" smtClean="0">
                          <a:solidFill>
                            <a:schemeClr val="dk1"/>
                          </a:solidFill>
                          <a:latin typeface="Arial" panose="020B0604020202020204" pitchFamily="34" charset="0"/>
                          <a:ea typeface="+mn-ea"/>
                          <a:cs typeface="Arial" panose="020B0604020202020204" pitchFamily="34" charset="0"/>
                        </a:rPr>
                      </a:br>
                      <a:r>
                        <a:rPr lang="ru-RU" sz="1200" i="0" kern="1200" dirty="0" smtClean="0">
                          <a:solidFill>
                            <a:schemeClr val="dk1"/>
                          </a:solidFill>
                          <a:latin typeface="Arial" panose="020B0604020202020204" pitchFamily="34" charset="0"/>
                          <a:ea typeface="+mn-ea"/>
                          <a:cs typeface="Arial" panose="020B0604020202020204" pitchFamily="34" charset="0"/>
                        </a:rPr>
                        <a:t>(при условии, что конечным заемщиком является субъект малого предпринимательства).</a:t>
                      </a:r>
                      <a:endParaRPr lang="ru-RU" sz="1200" b="0" i="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48039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Сроки кредитования</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panose="020B0604020202020204" pitchFamily="34" charset="0"/>
                          <a:ea typeface="+mn-ea"/>
                          <a:cs typeface="Arial" panose="020B0604020202020204" pitchFamily="34" charset="0"/>
                        </a:rPr>
                        <a:t>На усмотрение Уполномоченного банка (кредит может быть предоставлен на срок более 3 лет, при этом срок льготного фондирования по Программе не должен превышать 3 года).</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1056875">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Доля финансирования инвестиционного проекта за счет заемных средств</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1" kern="1200" dirty="0" smtClean="0">
                          <a:solidFill>
                            <a:schemeClr val="dk1"/>
                          </a:solidFill>
                          <a:latin typeface="Arial" panose="020B0604020202020204" pitchFamily="34" charset="0"/>
                          <a:ea typeface="+mn-ea"/>
                          <a:cs typeface="Arial" panose="020B0604020202020204" pitchFamily="34" charset="0"/>
                        </a:rPr>
                        <a:t>Не более  80% </a:t>
                      </a:r>
                      <a:r>
                        <a:rPr lang="ru-RU" sz="1200" b="0" kern="1200" dirty="0" smtClean="0">
                          <a:solidFill>
                            <a:schemeClr val="dk1"/>
                          </a:solidFill>
                          <a:latin typeface="Arial" panose="020B0604020202020204" pitchFamily="34" charset="0"/>
                          <a:ea typeface="+mn-ea"/>
                          <a:cs typeface="Arial" panose="020B0604020202020204" pitchFamily="34" charset="0"/>
                        </a:rPr>
                        <a:t>- 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p>
                    <a:p>
                      <a:pPr marL="171450" lvl="0" indent="-171450" algn="l">
                        <a:spcBef>
                          <a:spcPts val="300"/>
                        </a:spcBef>
                        <a:buFont typeface="Arial" panose="020B0604020202020204" pitchFamily="34" charset="0"/>
                        <a:buChar char="•"/>
                      </a:pPr>
                      <a:r>
                        <a:rPr lang="ru-RU" sz="1200" b="1" kern="1200" dirty="0" smtClean="0">
                          <a:solidFill>
                            <a:schemeClr val="dk1"/>
                          </a:solidFill>
                          <a:latin typeface="Arial" panose="020B0604020202020204" pitchFamily="34" charset="0"/>
                          <a:ea typeface="+mn-ea"/>
                          <a:cs typeface="Arial" panose="020B0604020202020204" pitchFamily="34" charset="0"/>
                        </a:rPr>
                        <a:t>Без ограничений</a:t>
                      </a:r>
                      <a:r>
                        <a:rPr lang="ru-RU" sz="1200" b="0" kern="1200" dirty="0" smtClean="0">
                          <a:solidFill>
                            <a:schemeClr val="dk1"/>
                          </a:solidFill>
                          <a:latin typeface="Arial" panose="020B0604020202020204" pitchFamily="34" charset="0"/>
                          <a:ea typeface="+mn-ea"/>
                          <a:cs typeface="Arial" panose="020B0604020202020204" pitchFamily="34" charset="0"/>
                        </a:rPr>
                        <a:t> – для прочих инвестиционных проектов.</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136913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к инвестиционным проектам</a:t>
                      </a:r>
                      <a:endParaRPr lang="ru-RU" sz="1200" b="1" kern="120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dirty="0" smtClean="0">
                          <a:latin typeface="Arial" panose="020B0604020202020204" pitchFamily="34" charset="0"/>
                          <a:cs typeface="Arial" panose="020B0604020202020204" pitchFamily="34" charset="0"/>
                        </a:rPr>
                        <a:t>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endParaRPr lang="en-US" sz="120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200" dirty="0" smtClean="0">
                          <a:latin typeface="Arial" panose="020B0604020202020204" pitchFamily="34" charset="0"/>
                          <a:cs typeface="Arial" panose="020B0604020202020204" pitchFamily="34" charset="0"/>
                        </a:rPr>
                        <a:t>чистая приведенная стоимость инвестиционного проекта является положительной;</a:t>
                      </a:r>
                      <a:endParaRPr lang="en-US" sz="120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200" dirty="0" smtClean="0">
                          <a:latin typeface="Arial" panose="020B0604020202020204" pitchFamily="34" charset="0"/>
                          <a:cs typeface="Arial" panose="020B0604020202020204" pitchFamily="34" charset="0"/>
                        </a:rPr>
                        <a:t>внутренняя норма рентабельности превышает выбранную ставку дисконтирования.</a:t>
                      </a:r>
                    </a:p>
                    <a:p>
                      <a:pPr marL="171450" lvl="0" indent="-171450" algn="l">
                        <a:spcBef>
                          <a:spcPts val="300"/>
                        </a:spcBef>
                        <a:buFont typeface="Arial" panose="020B0604020202020204" pitchFamily="34" charset="0"/>
                        <a:buChar char="•"/>
                      </a:pPr>
                      <a:r>
                        <a:rPr lang="ru-RU" sz="1200" dirty="0" smtClean="0">
                          <a:latin typeface="Arial" panose="020B0604020202020204" pitchFamily="34" charset="0"/>
                          <a:cs typeface="Arial" panose="020B0604020202020204" pitchFamily="34" charset="0"/>
                        </a:rPr>
                        <a:t>Для прочих инвестиционных проектов требования не устанавливаются.</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171341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Финансовые 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к 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Положительный финансовый результат по данным бухгалтерской отчетности за предыдущий календарный год (не применяется к специально созданным проектным компаниям (SPV)); Вновь созданное юридическое лицо представляет промежуточную или годовую бухгалтерскую отчетность за первый отчетный период, который определяется в соответствии с статьей 15 Федерального закона от 06.12.2011 №402-ФЗ «О бухгалтерском учете».</a:t>
                      </a:r>
                    </a:p>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Положительные чистые активы (не применяется к специально созданным проектным компаниям (SPV).</a:t>
                      </a:r>
                    </a:p>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Показатель «Общий долг / Операционная прибыль» юридического лица (или группы компаний, если рассматриваемое юридическое лицо входит в группу компаний) не превышает 5 (показатель</a:t>
                      </a:r>
                      <a:r>
                        <a:rPr lang="ru-RU" sz="1200" b="0" kern="1200" baseline="0" dirty="0" smtClean="0">
                          <a:solidFill>
                            <a:schemeClr val="dk1"/>
                          </a:solidFill>
                          <a:latin typeface="Arial" panose="020B0604020202020204" pitchFamily="34" charset="0"/>
                          <a:ea typeface="+mn-ea"/>
                          <a:cs typeface="Arial" panose="020B0604020202020204" pitchFamily="34" charset="0"/>
                        </a:rPr>
                        <a:t> не применяется при реализации инвестиционных проектов по строительству объектов жилой недвижимости)</a:t>
                      </a:r>
                      <a:r>
                        <a:rPr lang="ru-RU" sz="1200" b="0" kern="1200" dirty="0" smtClean="0">
                          <a:solidFill>
                            <a:schemeClr val="dk1"/>
                          </a:solidFill>
                          <a:latin typeface="Arial" panose="020B0604020202020204" pitchFamily="34" charset="0"/>
                          <a:ea typeface="+mn-ea"/>
                          <a:cs typeface="Arial" panose="020B0604020202020204" pitchFamily="34" charset="0"/>
                        </a:rPr>
                        <a:t>.</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extLst>
              </a:tr>
            </a:tbl>
          </a:graphicData>
        </a:graphic>
      </p:graphicFrame>
      <p:sp>
        <p:nvSpPr>
          <p:cNvPr id="28698" name="TextBox 5"/>
          <p:cNvSpPr txBox="1">
            <a:spLocks noChangeArrowheads="1"/>
          </p:cNvSpPr>
          <p:nvPr/>
        </p:nvSpPr>
        <p:spPr bwMode="auto">
          <a:xfrm>
            <a:off x="12103100" y="8004175"/>
            <a:ext cx="523875" cy="306388"/>
          </a:xfrm>
          <a:prstGeom prst="rect">
            <a:avLst/>
          </a:prstGeom>
          <a:noFill/>
          <a:ln w="9525">
            <a:noFill/>
            <a:miter lim="800000"/>
            <a:headEnd/>
            <a:tailEnd/>
          </a:ln>
        </p:spPr>
        <p:txBody>
          <a:bodyPr>
            <a:spAutoFit/>
          </a:bodyPr>
          <a:lstStyle/>
          <a:p>
            <a:r>
              <a:rPr lang="ru-RU" sz="1400">
                <a:latin typeface="Arial Narrow" pitchFamily="34" charset="0"/>
              </a:rPr>
              <a:t>18</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6350" y="346075"/>
            <a:ext cx="8694738" cy="700088"/>
          </a:xfrm>
        </p:spPr>
        <p:txBody>
          <a:bodyPr/>
          <a:lstStyle/>
          <a:p>
            <a:pPr defTabSz="1218602" eaLnBrk="1" hangingPunct="1">
              <a:defRPr/>
            </a:pPr>
            <a:r>
              <a:rPr lang="ru-RU"/>
              <a:t>Порядок получения Уполномоченным банком </a:t>
            </a:r>
            <a:r>
              <a:rPr lang="ru-RU"/>
              <a:t/>
            </a:r>
            <a:br>
              <a:rPr lang="ru-RU"/>
            </a:br>
            <a:r>
              <a:rPr lang="ru-RU"/>
              <a:t>кредитов </a:t>
            </a:r>
            <a:r>
              <a:rPr lang="ru-RU"/>
              <a:t>Банка </a:t>
            </a:r>
            <a:r>
              <a:rPr lang="ru-RU"/>
              <a:t>России</a:t>
            </a:r>
            <a:endParaRPr lang="ru-RU"/>
          </a:p>
        </p:txBody>
      </p:sp>
      <p:grpSp>
        <p:nvGrpSpPr>
          <p:cNvPr id="29698" name="Группа 3"/>
          <p:cNvGrpSpPr>
            <a:grpSpLocks/>
          </p:cNvGrpSpPr>
          <p:nvPr/>
        </p:nvGrpSpPr>
        <p:grpSpPr bwMode="auto">
          <a:xfrm>
            <a:off x="6469063" y="1263650"/>
            <a:ext cx="5932487" cy="6577013"/>
            <a:chOff x="5686097" y="1490235"/>
            <a:chExt cx="6925009" cy="6351132"/>
          </a:xfrm>
        </p:grpSpPr>
        <p:sp>
          <p:nvSpPr>
            <p:cNvPr id="18" name="TextBox 17"/>
            <p:cNvSpPr txBox="1"/>
            <p:nvPr/>
          </p:nvSpPr>
          <p:spPr>
            <a:xfrm>
              <a:off x="5725011" y="1490235"/>
              <a:ext cx="6886095" cy="600928"/>
            </a:xfrm>
            <a:prstGeom prst="rect">
              <a:avLst/>
            </a:prstGeom>
            <a:noFill/>
          </p:spPr>
          <p:txBody>
            <a:bodyPr>
              <a:spAutoFit/>
            </a:bodyPr>
            <a:lstStyle/>
            <a:p>
              <a:pPr fontAlgn="auto">
                <a:spcBef>
                  <a:spcPts val="0"/>
                </a:spcBef>
                <a:spcAft>
                  <a:spcPts val="0"/>
                </a:spcAft>
                <a:defRPr/>
              </a:pPr>
              <a:r>
                <a:rPr lang="ru-RU" sz="1100" b="1" kern="0" dirty="0">
                  <a:solidFill>
                    <a:prstClr val="black"/>
                  </a:solidFill>
                  <a:latin typeface="Arial" pitchFamily="34" charset="0"/>
                  <a:cs typeface="Arial" pitchFamily="34" charset="0"/>
                </a:rPr>
                <a:t>Уполномоченный Банк</a:t>
              </a:r>
              <a:r>
                <a:rPr lang="ru-RU" sz="1100" kern="0" dirty="0">
                  <a:solidFill>
                    <a:prstClr val="black"/>
                  </a:solidFill>
                  <a:latin typeface="Arial" pitchFamily="34" charset="0"/>
                  <a:cs typeface="Arial" pitchFamily="34" charset="0"/>
                </a:rPr>
                <a:t> предоставляет кредиты Конечным заемщикам с учетом требований Программы. Уполномоченный Банк самостоятельно осуществляют проверку соответствия Проектов и Конечных заемщиков требованиям Программы.</a:t>
              </a:r>
            </a:p>
          </p:txBody>
        </p:sp>
        <p:sp>
          <p:nvSpPr>
            <p:cNvPr id="19" name="TextBox 18"/>
            <p:cNvSpPr txBox="1"/>
            <p:nvPr/>
          </p:nvSpPr>
          <p:spPr>
            <a:xfrm>
              <a:off x="5713893" y="2325709"/>
              <a:ext cx="6760084" cy="1232515"/>
            </a:xfrm>
            <a:prstGeom prst="rect">
              <a:avLst/>
            </a:prstGeom>
            <a:noFill/>
          </p:spPr>
          <p:txBody>
            <a:bodyPr>
              <a:spAutoFit/>
            </a:bodyPr>
            <a:lstStyle/>
            <a:p>
              <a:pPr algn="just" fontAlgn="auto">
                <a:spcBef>
                  <a:spcPts val="0"/>
                </a:spcBef>
                <a:spcAft>
                  <a:spcPts val="0"/>
                </a:spcAft>
                <a:defRPr/>
              </a:pPr>
              <a:r>
                <a:rPr lang="ru-RU" sz="1100" b="1" kern="0" dirty="0">
                  <a:solidFill>
                    <a:prstClr val="black"/>
                  </a:solidFill>
                  <a:latin typeface="Arial" pitchFamily="34" charset="0"/>
                  <a:cs typeface="Arial" pitchFamily="34" charset="0"/>
                </a:rPr>
                <a:t>Уполномоченный Банк</a:t>
              </a:r>
              <a:r>
                <a:rPr lang="ru-RU" sz="1100" kern="0" dirty="0">
                  <a:solidFill>
                    <a:prstClr val="black"/>
                  </a:solidFill>
                  <a:latin typeface="Arial" pitchFamily="34" charset="0"/>
                  <a:cs typeface="Arial" pitchFamily="34" charset="0"/>
                </a:rPr>
                <a:t>, предоставивший один либо несколько кредитов Конечным заемщикам, одновременно обращается в Банк России и Корпорацию с </a:t>
              </a:r>
              <a:r>
                <a:rPr lang="ru-RU" sz="1100" kern="0" dirty="0">
                  <a:latin typeface="Arial" pitchFamily="34" charset="0"/>
                  <a:cs typeface="Arial" pitchFamily="34" charset="0"/>
                </a:rPr>
                <a:t>заявлениями на получение кредита Банка России и Поручительства Корпорации (с приложением необходимого комплекта документов).</a:t>
              </a:r>
            </a:p>
            <a:p>
              <a:pPr algn="just" fontAlgn="auto">
                <a:spcBef>
                  <a:spcPts val="0"/>
                </a:spcBef>
                <a:spcAft>
                  <a:spcPts val="0"/>
                </a:spcAft>
                <a:defRPr/>
              </a:pPr>
              <a:r>
                <a:rPr lang="ru-RU" sz="1100" kern="0" dirty="0">
                  <a:latin typeface="Arial" pitchFamily="34" charset="0"/>
                  <a:cs typeface="Arial" pitchFamily="34" charset="0"/>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3893" y="3700791"/>
              <a:ext cx="6797146" cy="1615760"/>
            </a:xfrm>
            <a:prstGeom prst="rect">
              <a:avLst/>
            </a:prstGeom>
          </p:spPr>
          <p:txBody>
            <a:bodyPr>
              <a:spAutoFit/>
            </a:bodyPr>
            <a:lstStyle/>
            <a:p>
              <a:pPr algn="just" fontAlgn="auto">
                <a:spcBef>
                  <a:spcPts val="0"/>
                </a:spcBef>
                <a:spcAft>
                  <a:spcPts val="0"/>
                </a:spcAft>
                <a:defRPr/>
              </a:pPr>
              <a:r>
                <a:rPr lang="ru-RU" sz="1100" kern="0" dirty="0">
                  <a:solidFill>
                    <a:prstClr val="black"/>
                  </a:solidFill>
                  <a:latin typeface="Arial" pitchFamily="34" charset="0"/>
                  <a:cs typeface="Arial" pitchFamily="34" charset="0"/>
                </a:rPr>
                <a:t>Корпорация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indent="-171450" algn="just" fontAlgn="auto">
                <a:spcBef>
                  <a:spcPts val="0"/>
                </a:spcBef>
                <a:spcAft>
                  <a:spcPts val="0"/>
                </a:spcAft>
                <a:buFont typeface="Arial" panose="020B0604020202020204" pitchFamily="34" charset="0"/>
                <a:buChar char="•"/>
                <a:defRPr/>
              </a:pPr>
              <a:r>
                <a:rPr lang="ru-RU" sz="1100" kern="0" dirty="0">
                  <a:solidFill>
                    <a:prstClr val="black"/>
                  </a:solidFill>
                  <a:latin typeface="Arial" pitchFamily="34" charset="0"/>
                  <a:cs typeface="Arial" pitchFamily="34" charset="0"/>
                </a:rPr>
                <a:t>о предоставлении Поручительства и направлении в Банк России подписанных со стороны Корпорации договоров поручительства;</a:t>
              </a:r>
            </a:p>
            <a:p>
              <a:pPr marL="171450" indent="-171450" algn="just" fontAlgn="auto">
                <a:spcBef>
                  <a:spcPts val="0"/>
                </a:spcBef>
                <a:spcAft>
                  <a:spcPts val="0"/>
                </a:spcAft>
                <a:buFont typeface="Arial" panose="020B0604020202020204" pitchFamily="34" charset="0"/>
                <a:buChar char="•"/>
                <a:defRPr/>
              </a:pPr>
              <a:r>
                <a:rPr lang="ru-RU" sz="1100" kern="0" dirty="0">
                  <a:solidFill>
                    <a:prstClr val="black"/>
                  </a:solidFill>
                  <a:latin typeface="Arial" pitchFamily="34" charset="0"/>
                  <a:cs typeface="Arial" pitchFamily="34" charset="0"/>
                </a:rPr>
                <a:t>об отказе в предоставлении Поручительства.</a:t>
              </a:r>
            </a:p>
            <a:p>
              <a:pPr algn="just" fontAlgn="auto">
                <a:spcBef>
                  <a:spcPts val="0"/>
                </a:spcBef>
                <a:spcAft>
                  <a:spcPts val="0"/>
                </a:spcAft>
                <a:defRPr/>
              </a:pPr>
              <a:r>
                <a:rPr lang="ru-RU" sz="1100" kern="0" dirty="0">
                  <a:solidFill>
                    <a:prstClr val="black"/>
                  </a:solidFill>
                  <a:latin typeface="Arial" pitchFamily="34" charset="0"/>
                  <a:cs typeface="Arial" pitchFamily="34" charset="0"/>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150491"/>
              <a:ext cx="6824942" cy="1108344"/>
            </a:xfrm>
            <a:prstGeom prst="rect">
              <a:avLst/>
            </a:prstGeom>
          </p:spPr>
          <p:txBody>
            <a:bodyPr>
              <a:spAutoFit/>
            </a:bodyPr>
            <a:lstStyle/>
            <a:p>
              <a:pPr algn="just" fontAlgn="auto">
                <a:spcBef>
                  <a:spcPts val="0"/>
                </a:spcBef>
                <a:spcAft>
                  <a:spcPts val="0"/>
                </a:spcAft>
                <a:defRPr/>
              </a:pPr>
              <a:r>
                <a:rPr lang="ru-RU" sz="1100" b="1" kern="0" dirty="0">
                  <a:solidFill>
                    <a:prstClr val="black"/>
                  </a:solidFill>
                  <a:latin typeface="Arial" pitchFamily="34" charset="0"/>
                  <a:cs typeface="Arial" pitchFamily="34" charset="0"/>
                </a:rPr>
                <a:t>Банк России</a:t>
              </a:r>
              <a:r>
                <a:rPr lang="ru-RU" sz="1100" kern="0" dirty="0">
                  <a:solidFill>
                    <a:prstClr val="black"/>
                  </a:solidFill>
                  <a:latin typeface="Arial" pitchFamily="34" charset="0"/>
                  <a:cs typeface="Arial" pitchFamily="34" charset="0"/>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7" y="7410599"/>
              <a:ext cx="6787880" cy="430768"/>
            </a:xfrm>
            <a:prstGeom prst="rect">
              <a:avLst/>
            </a:prstGeom>
          </p:spPr>
          <p:txBody>
            <a:bodyPr>
              <a:spAutoFit/>
            </a:bodyPr>
            <a:lstStyle/>
            <a:p>
              <a:pPr algn="just" fontAlgn="auto">
                <a:spcBef>
                  <a:spcPts val="0"/>
                </a:spcBef>
                <a:spcAft>
                  <a:spcPts val="0"/>
                </a:spcAft>
                <a:defRPr/>
              </a:pPr>
              <a:r>
                <a:rPr lang="ru-RU" sz="1100" b="1" kern="0" dirty="0">
                  <a:solidFill>
                    <a:prstClr val="black"/>
                  </a:solidFill>
                  <a:latin typeface="Arial" pitchFamily="34" charset="0"/>
                  <a:cs typeface="Arial" pitchFamily="34" charset="0"/>
                </a:rPr>
                <a:t>Уполномоченный банк </a:t>
              </a:r>
              <a:r>
                <a:rPr lang="ru-RU" sz="1100" kern="0" dirty="0">
                  <a:solidFill>
                    <a:prstClr val="black"/>
                  </a:solidFill>
                  <a:latin typeface="Arial" pitchFamily="34" charset="0"/>
                  <a:cs typeface="Arial" pitchFamily="34" charset="0"/>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040" y="5445321"/>
              <a:ext cx="6761937" cy="599395"/>
            </a:xfrm>
            <a:prstGeom prst="rect">
              <a:avLst/>
            </a:prstGeom>
          </p:spPr>
          <p:txBody>
            <a:bodyPr>
              <a:spAutoFit/>
            </a:bodyPr>
            <a:lstStyle/>
            <a:p>
              <a:pPr algn="just" fontAlgn="auto">
                <a:spcBef>
                  <a:spcPts val="0"/>
                </a:spcBef>
                <a:spcAft>
                  <a:spcPts val="0"/>
                </a:spcAft>
                <a:defRPr/>
              </a:pPr>
              <a:r>
                <a:rPr lang="ru-RU" sz="1100" b="1" kern="0" dirty="0">
                  <a:solidFill>
                    <a:prstClr val="black"/>
                  </a:solidFill>
                  <a:latin typeface="Arial" pitchFamily="34" charset="0"/>
                  <a:cs typeface="Arial" pitchFamily="34" charset="0"/>
                </a:rPr>
                <a:t>Корпорация</a:t>
              </a:r>
              <a:r>
                <a:rPr lang="ru-RU" sz="1100" kern="0" dirty="0">
                  <a:solidFill>
                    <a:prstClr val="black"/>
                  </a:solidFill>
                  <a:latin typeface="Arial" pitchFamily="34" charset="0"/>
                  <a:cs typeface="Arial" pitchFamily="34" charset="0"/>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84463" y="4184650"/>
            <a:ext cx="2605087" cy="904875"/>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895350">
              <a:defRPr/>
            </a:pPr>
            <a:r>
              <a:rPr lang="ru-RU" sz="1400" b="1" dirty="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5400" y="2390775"/>
            <a:ext cx="2654300" cy="704850"/>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1703388" algn="ctr">
              <a:tabLst>
                <a:tab pos="1524000" algn="l"/>
              </a:tabLst>
              <a:defRPr/>
            </a:pPr>
            <a:endParaRPr lang="ru-RU" sz="1100" b="1" dirty="0">
              <a:solidFill>
                <a:schemeClr val="tx1"/>
              </a:solidFill>
            </a:endParaRPr>
          </a:p>
        </p:txBody>
      </p:sp>
      <p:grpSp>
        <p:nvGrpSpPr>
          <p:cNvPr id="29701" name="Группа 103"/>
          <p:cNvGrpSpPr>
            <a:grpSpLocks/>
          </p:cNvGrpSpPr>
          <p:nvPr/>
        </p:nvGrpSpPr>
        <p:grpSpPr bwMode="auto">
          <a:xfrm>
            <a:off x="471488" y="5343525"/>
            <a:ext cx="2605087" cy="904875"/>
            <a:chOff x="708483" y="2915947"/>
            <a:chExt cx="2096397" cy="727937"/>
          </a:xfrm>
        </p:grpSpPr>
        <p:sp>
          <p:nvSpPr>
            <p:cNvPr id="93" name="Скругленный прямоугольник 9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901700">
                <a:defRPr/>
              </a:pPr>
              <a:r>
                <a:rPr lang="ru-RU" sz="1400" b="1" dirty="0">
                  <a:solidFill>
                    <a:schemeClr val="bg1"/>
                  </a:solidFill>
                </a:rPr>
                <a:t>Конечный заемщик</a:t>
              </a:r>
              <a:endParaRPr lang="ru-RU" sz="1400" b="1" dirty="0">
                <a:solidFill>
                  <a:schemeClr val="bg1"/>
                </a:solidFill>
              </a:endParaRPr>
            </a:p>
          </p:txBody>
        </p:sp>
        <p:sp>
          <p:nvSpPr>
            <p:cNvPr id="94" name="Freeform 25"/>
            <p:cNvSpPr>
              <a:spLocks noChangeAspect="1" noEditPoints="1"/>
            </p:cNvSpPr>
            <p:nvPr/>
          </p:nvSpPr>
          <p:spPr bwMode="auto">
            <a:xfrm>
              <a:off x="813239" y="3041101"/>
              <a:ext cx="541665" cy="477629"/>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lIns="98694" tIns="49347" rIns="98694" bIns="49347"/>
            <a:lstStyle/>
            <a:p>
              <a:pPr defTabSz="986912">
                <a:defRPr/>
              </a:pPr>
              <a:endParaRPr lang="en-GB" sz="2051" dirty="0">
                <a:solidFill>
                  <a:srgbClr val="000000"/>
                </a:solidFill>
                <a:latin typeface="Arial" pitchFamily="34" charset="0"/>
                <a:cs typeface="Arial" pitchFamily="34" charset="0"/>
              </a:endParaRPr>
            </a:p>
          </p:txBody>
        </p:sp>
      </p:grpSp>
      <p:grpSp>
        <p:nvGrpSpPr>
          <p:cNvPr id="29702" name="Группа 128"/>
          <p:cNvGrpSpPr>
            <a:grpSpLocks/>
          </p:cNvGrpSpPr>
          <p:nvPr/>
        </p:nvGrpSpPr>
        <p:grpSpPr bwMode="auto">
          <a:xfrm>
            <a:off x="3862388" y="6156325"/>
            <a:ext cx="1162050" cy="1169988"/>
            <a:chOff x="3290392" y="4915070"/>
            <a:chExt cx="935162" cy="940946"/>
          </a:xfrm>
        </p:grpSpPr>
        <p:pic>
          <p:nvPicPr>
            <p:cNvPr id="29728" name="Рисунок 54"/>
            <p:cNvPicPr>
              <a:picLocks noChangeAspect="1"/>
            </p:cNvPicPr>
            <p:nvPr/>
          </p:nvPicPr>
          <p:blipFill>
            <a:blip r:embed="rId3"/>
            <a:srcRect/>
            <a:stretch>
              <a:fillRect/>
            </a:stretch>
          </p:blipFill>
          <p:spPr bwMode="auto">
            <a:xfrm>
              <a:off x="3422742" y="5047672"/>
              <a:ext cx="670463" cy="675742"/>
            </a:xfrm>
            <a:prstGeom prst="rect">
              <a:avLst/>
            </a:prstGeom>
            <a:noFill/>
            <a:ln w="9525">
              <a:noFill/>
              <a:miter lim="800000"/>
              <a:headEnd/>
              <a:tailEnd/>
            </a:ln>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1703388" algn="ctr">
                <a:tabLst>
                  <a:tab pos="1524000" algn="l"/>
                </a:tabLst>
                <a:defRPr/>
              </a:pPr>
              <a:endParaRPr lang="ru-RU" sz="1100" b="1" dirty="0">
                <a:solidFill>
                  <a:schemeClr val="tx1"/>
                </a:solidFill>
              </a:endParaRPr>
            </a:p>
          </p:txBody>
        </p:sp>
      </p:grpSp>
      <p:cxnSp>
        <p:nvCxnSpPr>
          <p:cNvPr id="101" name="Elbow Connector 187"/>
          <p:cNvCxnSpPr>
            <a:stCxn id="78" idx="3"/>
            <a:endCxn id="98" idx="3"/>
          </p:cNvCxnSpPr>
          <p:nvPr/>
        </p:nvCxnSpPr>
        <p:spPr>
          <a:xfrm flipH="1">
            <a:off x="5024438" y="2743200"/>
            <a:ext cx="195262" cy="3997325"/>
          </a:xfrm>
          <a:prstGeom prst="bentConnector3">
            <a:avLst>
              <a:gd name="adj1" fmla="val -117096"/>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09" name="Elbow Connector 187"/>
          <p:cNvCxnSpPr>
            <a:stCxn id="74" idx="1"/>
            <a:endCxn id="93" idx="0"/>
          </p:cNvCxnSpPr>
          <p:nvPr/>
        </p:nvCxnSpPr>
        <p:spPr>
          <a:xfrm rot="10800000" flipV="1">
            <a:off x="1774825" y="4637088"/>
            <a:ext cx="909638" cy="706437"/>
          </a:xfrm>
          <a:prstGeom prst="bentConnector2">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43413" y="5143500"/>
            <a:ext cx="0" cy="962025"/>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205163" y="3151188"/>
            <a:ext cx="0" cy="94615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68688" y="3151188"/>
            <a:ext cx="0" cy="94615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43413" y="3151188"/>
            <a:ext cx="0" cy="94615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33900" y="5795963"/>
            <a:ext cx="277813" cy="27781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5</a:t>
            </a:r>
            <a:endParaRPr lang="en-US" sz="1400" b="1" kern="0" dirty="0">
              <a:solidFill>
                <a:srgbClr val="FFFFFF"/>
              </a:solidFill>
              <a:latin typeface="Arial"/>
              <a:cs typeface="+mn-cs"/>
            </a:endParaRPr>
          </a:p>
        </p:txBody>
      </p:sp>
      <p:sp>
        <p:nvSpPr>
          <p:cNvPr id="136" name="Oval 292"/>
          <p:cNvSpPr/>
          <p:nvPr/>
        </p:nvSpPr>
        <p:spPr>
          <a:xfrm>
            <a:off x="5310188" y="2301875"/>
            <a:ext cx="369887" cy="368300"/>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4</a:t>
            </a:r>
            <a:endParaRPr lang="en-US" sz="1400" b="1" kern="0" dirty="0">
              <a:solidFill>
                <a:srgbClr val="FFFFFF"/>
              </a:solidFill>
              <a:latin typeface="Arial"/>
              <a:cs typeface="+mn-cs"/>
            </a:endParaRPr>
          </a:p>
        </p:txBody>
      </p:sp>
      <p:sp>
        <p:nvSpPr>
          <p:cNvPr id="138" name="Oval 292"/>
          <p:cNvSpPr/>
          <p:nvPr/>
        </p:nvSpPr>
        <p:spPr>
          <a:xfrm>
            <a:off x="2822575" y="3786188"/>
            <a:ext cx="277813" cy="27781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en-US" sz="1400" b="1" kern="0" dirty="0">
                <a:solidFill>
                  <a:srgbClr val="FFFFFF"/>
                </a:solidFill>
                <a:latin typeface="Arial"/>
                <a:cs typeface="+mn-cs"/>
              </a:rPr>
              <a:t>2</a:t>
            </a:r>
          </a:p>
        </p:txBody>
      </p:sp>
      <p:sp>
        <p:nvSpPr>
          <p:cNvPr id="139" name="Oval 292"/>
          <p:cNvSpPr/>
          <p:nvPr/>
        </p:nvSpPr>
        <p:spPr>
          <a:xfrm>
            <a:off x="3552825" y="3168650"/>
            <a:ext cx="277813" cy="277813"/>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3</a:t>
            </a:r>
            <a:endParaRPr lang="en-US" sz="1400" b="1" kern="0" dirty="0">
              <a:solidFill>
                <a:srgbClr val="FFFFFF"/>
              </a:solidFill>
              <a:latin typeface="Arial"/>
              <a:cs typeface="+mn-cs"/>
            </a:endParaRPr>
          </a:p>
        </p:txBody>
      </p:sp>
      <p:sp>
        <p:nvSpPr>
          <p:cNvPr id="140" name="Oval 292"/>
          <p:cNvSpPr/>
          <p:nvPr/>
        </p:nvSpPr>
        <p:spPr>
          <a:xfrm>
            <a:off x="2354263" y="4267200"/>
            <a:ext cx="277812" cy="277813"/>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1</a:t>
            </a:r>
            <a:endParaRPr lang="en-US" sz="1400" b="1" kern="0" dirty="0">
              <a:solidFill>
                <a:srgbClr val="FFFFFF"/>
              </a:solidFill>
              <a:latin typeface="Arial"/>
              <a:cs typeface="+mn-cs"/>
            </a:endParaRPr>
          </a:p>
        </p:txBody>
      </p:sp>
      <p:sp>
        <p:nvSpPr>
          <p:cNvPr id="53" name="Oval 292"/>
          <p:cNvSpPr/>
          <p:nvPr/>
        </p:nvSpPr>
        <p:spPr>
          <a:xfrm>
            <a:off x="4533900" y="3786188"/>
            <a:ext cx="277813" cy="27781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6</a:t>
            </a:r>
            <a:endParaRPr lang="en-US" sz="1400" b="1" kern="0" dirty="0">
              <a:solidFill>
                <a:srgbClr val="FFFFFF"/>
              </a:solidFill>
              <a:latin typeface="Arial"/>
              <a:cs typeface="+mn-cs"/>
            </a:endParaRPr>
          </a:p>
        </p:txBody>
      </p:sp>
      <p:sp>
        <p:nvSpPr>
          <p:cNvPr id="141" name="Oval 292"/>
          <p:cNvSpPr/>
          <p:nvPr/>
        </p:nvSpPr>
        <p:spPr>
          <a:xfrm>
            <a:off x="6148388" y="1449388"/>
            <a:ext cx="336550" cy="336550"/>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1</a:t>
            </a:r>
            <a:endParaRPr lang="en-US" sz="1400" b="1" kern="0" dirty="0">
              <a:solidFill>
                <a:srgbClr val="FFFFFF"/>
              </a:solidFill>
              <a:latin typeface="Arial"/>
              <a:cs typeface="+mn-cs"/>
            </a:endParaRPr>
          </a:p>
        </p:txBody>
      </p:sp>
      <p:sp>
        <p:nvSpPr>
          <p:cNvPr id="142" name="Oval 292"/>
          <p:cNvSpPr/>
          <p:nvPr/>
        </p:nvSpPr>
        <p:spPr>
          <a:xfrm>
            <a:off x="6148388" y="2613025"/>
            <a:ext cx="336550" cy="336550"/>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2</a:t>
            </a:r>
            <a:endParaRPr lang="en-US" sz="1400" b="1" kern="0" dirty="0">
              <a:solidFill>
                <a:srgbClr val="FFFFFF"/>
              </a:solidFill>
              <a:latin typeface="Arial"/>
              <a:cs typeface="+mn-cs"/>
            </a:endParaRPr>
          </a:p>
        </p:txBody>
      </p:sp>
      <p:sp>
        <p:nvSpPr>
          <p:cNvPr id="143" name="Oval 292"/>
          <p:cNvSpPr/>
          <p:nvPr/>
        </p:nvSpPr>
        <p:spPr>
          <a:xfrm>
            <a:off x="6148388" y="4114800"/>
            <a:ext cx="336550" cy="33813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3</a:t>
            </a:r>
            <a:endParaRPr lang="en-US" sz="1400" b="1" kern="0" dirty="0">
              <a:solidFill>
                <a:srgbClr val="FFFFFF"/>
              </a:solidFill>
              <a:latin typeface="Arial"/>
              <a:cs typeface="+mn-cs"/>
            </a:endParaRPr>
          </a:p>
        </p:txBody>
      </p:sp>
      <p:sp>
        <p:nvSpPr>
          <p:cNvPr id="144" name="Oval 292"/>
          <p:cNvSpPr/>
          <p:nvPr/>
        </p:nvSpPr>
        <p:spPr>
          <a:xfrm>
            <a:off x="6148388" y="5516563"/>
            <a:ext cx="336550" cy="338137"/>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4</a:t>
            </a:r>
            <a:endParaRPr lang="en-US" sz="1400" b="1" kern="0" dirty="0">
              <a:solidFill>
                <a:srgbClr val="FFFFFF"/>
              </a:solidFill>
              <a:latin typeface="Arial"/>
              <a:cs typeface="+mn-cs"/>
            </a:endParaRPr>
          </a:p>
        </p:txBody>
      </p:sp>
      <p:sp>
        <p:nvSpPr>
          <p:cNvPr id="145" name="Oval 292"/>
          <p:cNvSpPr/>
          <p:nvPr/>
        </p:nvSpPr>
        <p:spPr>
          <a:xfrm>
            <a:off x="6148388" y="6464300"/>
            <a:ext cx="336550" cy="33813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5</a:t>
            </a:r>
            <a:endParaRPr lang="en-US" sz="1400" b="1" kern="0" dirty="0">
              <a:solidFill>
                <a:srgbClr val="FFFFFF"/>
              </a:solidFill>
              <a:latin typeface="Arial"/>
              <a:cs typeface="+mn-cs"/>
            </a:endParaRPr>
          </a:p>
        </p:txBody>
      </p:sp>
      <p:sp>
        <p:nvSpPr>
          <p:cNvPr id="146" name="Oval 292"/>
          <p:cNvSpPr/>
          <p:nvPr/>
        </p:nvSpPr>
        <p:spPr>
          <a:xfrm>
            <a:off x="6148388" y="7424738"/>
            <a:ext cx="336550" cy="336550"/>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6</a:t>
            </a:r>
            <a:endParaRPr lang="en-US" sz="1400" b="1" kern="0" dirty="0">
              <a:solidFill>
                <a:srgbClr val="FFFFFF"/>
              </a:solidFill>
              <a:latin typeface="Arial"/>
              <a:cs typeface="+mn-cs"/>
            </a:endParaRPr>
          </a:p>
        </p:txBody>
      </p:sp>
      <p:grpSp>
        <p:nvGrpSpPr>
          <p:cNvPr id="29721" name="Группа 44"/>
          <p:cNvGrpSpPr>
            <a:grpSpLocks/>
          </p:cNvGrpSpPr>
          <p:nvPr/>
        </p:nvGrpSpPr>
        <p:grpSpPr bwMode="auto">
          <a:xfrm>
            <a:off x="2516188" y="4014788"/>
            <a:ext cx="1244600" cy="1244600"/>
            <a:chOff x="-1167900" y="2055274"/>
            <a:chExt cx="2233307" cy="2233307"/>
          </a:xfrm>
        </p:grpSpPr>
        <p:pic>
          <p:nvPicPr>
            <p:cNvPr id="29726" name="Рисунок 45"/>
            <p:cNvPicPr>
              <a:picLocks noChangeAspect="1"/>
            </p:cNvPicPr>
            <p:nvPr/>
          </p:nvPicPr>
          <p:blipFill>
            <a:blip r:embed="rId4"/>
            <a:srcRect/>
            <a:stretch>
              <a:fillRect/>
            </a:stretch>
          </p:blipFill>
          <p:spPr bwMode="auto">
            <a:xfrm>
              <a:off x="-1167900" y="2055274"/>
              <a:ext cx="2233307" cy="2233307"/>
            </a:xfrm>
            <a:prstGeom prst="rect">
              <a:avLst/>
            </a:prstGeom>
            <a:noFill/>
            <a:ln w="9525">
              <a:noFill/>
              <a:miter lim="800000"/>
              <a:headEnd/>
              <a:tailEnd/>
            </a:ln>
          </p:spPr>
        </p:pic>
        <p:sp>
          <p:nvSpPr>
            <p:cNvPr id="47" name="Овал 46"/>
            <p:cNvSpPr/>
            <p:nvPr/>
          </p:nvSpPr>
          <p:spPr>
            <a:xfrm>
              <a:off x="-390231" y="2867126"/>
              <a:ext cx="652332" cy="6523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800" dirty="0"/>
                <a:t>₽</a:t>
              </a:r>
              <a:endParaRPr lang="ru-RU" sz="1800" dirty="0"/>
            </a:p>
          </p:txBody>
        </p:sp>
      </p:grpSp>
      <p:pic>
        <p:nvPicPr>
          <p:cNvPr id="29722" name="Рисунок 41"/>
          <p:cNvPicPr>
            <a:picLocks noChangeAspect="1"/>
          </p:cNvPicPr>
          <p:nvPr/>
        </p:nvPicPr>
        <p:blipFill>
          <a:blip r:embed="rId5"/>
          <a:srcRect/>
          <a:stretch>
            <a:fillRect/>
          </a:stretch>
        </p:blipFill>
        <p:spPr bwMode="auto">
          <a:xfrm>
            <a:off x="101600" y="69850"/>
            <a:ext cx="2717800" cy="1236663"/>
          </a:xfrm>
          <a:prstGeom prst="rect">
            <a:avLst/>
          </a:prstGeom>
          <a:noFill/>
          <a:ln w="9525">
            <a:noFill/>
            <a:miter lim="800000"/>
            <a:headEnd/>
            <a:tailEnd/>
          </a:ln>
        </p:spPr>
      </p:pic>
      <p:pic>
        <p:nvPicPr>
          <p:cNvPr id="29723" name="Рисунок 42"/>
          <p:cNvPicPr>
            <a:picLocks noChangeAspect="1"/>
          </p:cNvPicPr>
          <p:nvPr/>
        </p:nvPicPr>
        <p:blipFill>
          <a:blip r:embed="rId6"/>
          <a:srcRect/>
          <a:stretch>
            <a:fillRect/>
          </a:stretch>
        </p:blipFill>
        <p:spPr bwMode="auto">
          <a:xfrm>
            <a:off x="3190875" y="2403475"/>
            <a:ext cx="1371600" cy="623888"/>
          </a:xfrm>
          <a:prstGeom prst="rect">
            <a:avLst/>
          </a:prstGeom>
          <a:noFill/>
          <a:ln w="9525">
            <a:noFill/>
            <a:miter lim="800000"/>
            <a:headEnd/>
            <a:tailEnd/>
          </a:ln>
        </p:spPr>
      </p:pic>
      <p:cxnSp>
        <p:nvCxnSpPr>
          <p:cNvPr id="29724" name="Прямая соединительная линия 47"/>
          <p:cNvCxnSpPr>
            <a:cxnSpLocks noChangeShapeType="1"/>
          </p:cNvCxnSpPr>
          <p:nvPr/>
        </p:nvCxnSpPr>
        <p:spPr bwMode="auto">
          <a:xfrm>
            <a:off x="5889625" y="1609725"/>
            <a:ext cx="0" cy="6019800"/>
          </a:xfrm>
          <a:prstGeom prst="line">
            <a:avLst/>
          </a:prstGeom>
          <a:noFill/>
          <a:ln w="25400" algn="ctr">
            <a:solidFill>
              <a:srgbClr val="00A1DE"/>
            </a:solidFill>
            <a:round/>
            <a:headEnd/>
            <a:tailEnd/>
          </a:ln>
        </p:spPr>
      </p:cxnSp>
      <p:sp>
        <p:nvSpPr>
          <p:cNvPr id="29725" name="TextBox 48"/>
          <p:cNvSpPr txBox="1">
            <a:spLocks noChangeArrowheads="1"/>
          </p:cNvSpPr>
          <p:nvPr/>
        </p:nvSpPr>
        <p:spPr bwMode="auto">
          <a:xfrm>
            <a:off x="12103100" y="8004175"/>
            <a:ext cx="523875" cy="306388"/>
          </a:xfrm>
          <a:prstGeom prst="rect">
            <a:avLst/>
          </a:prstGeom>
          <a:noFill/>
          <a:ln w="9525">
            <a:noFill/>
            <a:miter lim="800000"/>
            <a:headEnd/>
            <a:tailEnd/>
          </a:ln>
        </p:spPr>
        <p:txBody>
          <a:bodyPr>
            <a:spAutoFit/>
          </a:bodyPr>
          <a:lstStyle/>
          <a:p>
            <a:r>
              <a:rPr lang="ru-RU" sz="1400">
                <a:latin typeface="Arial Narrow" pitchFamily="34" charset="0"/>
              </a:rPr>
              <a:t>19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700" y="293688"/>
            <a:ext cx="8518525" cy="698500"/>
          </a:xfrm>
        </p:spPr>
        <p:txBody>
          <a:bodyPr/>
          <a:lstStyle/>
          <a:p>
            <a:pPr defTabSz="1218602" eaLnBrk="1" hangingPunct="1">
              <a:defRPr/>
            </a:pPr>
            <a:r>
              <a:rPr lang="ru-RU"/>
              <a:t>О Корпорации</a:t>
            </a:r>
            <a:endParaRPr lang="ru-RU"/>
          </a:p>
        </p:txBody>
      </p:sp>
      <p:grpSp>
        <p:nvGrpSpPr>
          <p:cNvPr id="10242" name="Группа 5"/>
          <p:cNvGrpSpPr>
            <a:grpSpLocks/>
          </p:cNvGrpSpPr>
          <p:nvPr/>
        </p:nvGrpSpPr>
        <p:grpSpPr bwMode="auto">
          <a:xfrm>
            <a:off x="363538" y="4005263"/>
            <a:ext cx="11890375" cy="3044825"/>
            <a:chOff x="698997" y="2325435"/>
            <a:chExt cx="11891163" cy="3044979"/>
          </a:xfrm>
        </p:grpSpPr>
        <p:sp>
          <p:nvSpPr>
            <p:cNvPr id="3" name="Скругленный прямоугольник 2"/>
            <p:cNvSpPr/>
            <p:nvPr/>
          </p:nvSpPr>
          <p:spPr>
            <a:xfrm>
              <a:off x="705347" y="2325435"/>
              <a:ext cx="1695562" cy="3044979"/>
            </a:xfrm>
            <a:prstGeom prst="roundRect">
              <a:avLst>
                <a:gd name="adj" fmla="val 4144"/>
              </a:avLst>
            </a:prstGeom>
            <a:solidFill>
              <a:srgbClr val="1F4E79"/>
            </a:solidFill>
            <a:ln w="25400" cap="flat" cmpd="sng" algn="ctr">
              <a:noFill/>
              <a:prstDash val="solid"/>
            </a:ln>
            <a:effectLst/>
          </p:spPr>
          <p:txBody>
            <a:bodyPr anchor="ctr"/>
            <a:lstStyle/>
            <a:p>
              <a:pPr marL="1439863" defTabSz="914373" fontAlgn="auto">
                <a:spcBef>
                  <a:spcPts val="0"/>
                </a:spcBef>
                <a:spcAft>
                  <a:spcPts val="0"/>
                </a:spcAft>
                <a:defRPr/>
              </a:pPr>
              <a:endParaRPr lang="ru-RU" sz="2800" b="1" kern="0">
                <a:solidFill>
                  <a:schemeClr val="bg1"/>
                </a:solidFill>
                <a:latin typeface="+mj-lt"/>
                <a:cs typeface="Arial" pitchFamily="34" charset="0"/>
              </a:endParaRPr>
            </a:p>
          </p:txBody>
        </p:sp>
        <p:sp>
          <p:nvSpPr>
            <p:cNvPr id="13" name="Прямоугольник 12"/>
            <p:cNvSpPr/>
            <p:nvPr/>
          </p:nvSpPr>
          <p:spPr>
            <a:xfrm>
              <a:off x="2908943" y="2325435"/>
              <a:ext cx="9681217" cy="3044979"/>
            </a:xfrm>
            <a:prstGeom prst="rect">
              <a:avLst/>
            </a:prstGeom>
          </p:spPr>
          <p:txBody>
            <a:bodyPr lIns="72000" tIns="0" rIns="36000" bIns="0" anchor="ctr"/>
            <a:lstStyle/>
            <a:p>
              <a:pPr defTabSz="957263">
                <a:lnSpc>
                  <a:spcPct val="106000"/>
                </a:lnSpc>
                <a:spcBef>
                  <a:spcPts val="2400"/>
                </a:spcBef>
                <a:defRPr/>
              </a:pPr>
              <a:r>
                <a:rPr lang="ru-RU" sz="1600" dirty="0">
                  <a:latin typeface="+mj-lt"/>
                  <a:cs typeface="+mn-cs"/>
                </a:rPr>
                <a:t>Осуществляет деятельность в соответствии с Федеральным законом от 24.07.07 </a:t>
              </a:r>
              <a:r>
                <a:rPr lang="ru-RU" sz="1600" dirty="0">
                  <a:latin typeface="+mj-lt"/>
                  <a:cs typeface="+mn-cs"/>
                </a:rPr>
                <a:t>№209-ФЗ </a:t>
              </a:r>
              <a:r>
                <a:rPr lang="ru-RU" sz="1600" dirty="0">
                  <a:latin typeface="+mj-lt"/>
                  <a:cs typeface="+mn-cs"/>
                </a:rPr>
                <a:t>«О развитии малого и среднего предпринимательства в Российской Федерации</a:t>
              </a:r>
              <a:r>
                <a:rPr lang="ru-RU" sz="1600" dirty="0">
                  <a:latin typeface="+mj-lt"/>
                  <a:cs typeface="+mn-cs"/>
                </a:rPr>
                <a:t>»</a:t>
              </a:r>
            </a:p>
            <a:p>
              <a:pPr defTabSz="957263">
                <a:lnSpc>
                  <a:spcPct val="106000"/>
                </a:lnSpc>
                <a:spcBef>
                  <a:spcPts val="2400"/>
                </a:spcBef>
                <a:defRPr/>
              </a:pPr>
              <a:r>
                <a:rPr lang="ru-RU" sz="1600" dirty="0">
                  <a:latin typeface="+mj-lt"/>
                  <a:cs typeface="+mn-cs"/>
                </a:rPr>
                <a:t>Акционерами Корпорации являются Российская Федерация (в </a:t>
              </a:r>
              <a:r>
                <a:rPr lang="ru-RU" sz="1600" dirty="0">
                  <a:latin typeface="+mj-lt"/>
                  <a:cs typeface="+mn-cs"/>
                </a:rPr>
                <a:t>лице Федерального агентства по управлению государственным </a:t>
              </a:r>
              <a:r>
                <a:rPr lang="ru-RU" sz="1600" dirty="0">
                  <a:latin typeface="+mj-lt"/>
                  <a:cs typeface="+mn-cs"/>
                </a:rPr>
                <a:t>имуществом) и </a:t>
              </a:r>
              <a:r>
                <a:rPr lang="ru-RU" sz="1600" dirty="0">
                  <a:latin typeface="Arial" pitchFamily="34" charset="0"/>
                  <a:cs typeface="Arial" pitchFamily="34" charset="0"/>
                </a:rPr>
                <a:t>государственная корпорация «Банк </a:t>
              </a:r>
              <a:r>
                <a:rPr lang="ru-RU" sz="1600" dirty="0">
                  <a:latin typeface="Arial" pitchFamily="34" charset="0"/>
                  <a:cs typeface="Arial" pitchFamily="34" charset="0"/>
                </a:rPr>
                <a:t>развития и внешнеэкономической </a:t>
              </a:r>
              <a:r>
                <a:rPr lang="ru-RU" sz="1600" dirty="0">
                  <a:latin typeface="Arial" pitchFamily="34" charset="0"/>
                  <a:cs typeface="Arial" pitchFamily="34" charset="0"/>
                </a:rPr>
                <a:t>деятельности (Внешэкономбанк)»</a:t>
              </a:r>
              <a:endParaRPr lang="ru-RU" sz="1600" dirty="0">
                <a:latin typeface="+mj-lt"/>
                <a:cs typeface="+mn-cs"/>
              </a:endParaRPr>
            </a:p>
            <a:p>
              <a:pPr defTabSz="957263">
                <a:lnSpc>
                  <a:spcPct val="106000"/>
                </a:lnSpc>
                <a:spcBef>
                  <a:spcPts val="2400"/>
                </a:spcBef>
                <a:defRPr/>
              </a:pPr>
              <a:r>
                <a:rPr lang="ru-RU" sz="1600" dirty="0">
                  <a:latin typeface="+mj-lt"/>
                  <a:cs typeface="+mn-cs"/>
                </a:rPr>
                <a:t>Акционерное общество «Российский Банк поддержки малого и среднего предпринимательства»  (АО «МСП Банк») является дочерним обществом Корпорации   </a:t>
              </a:r>
              <a:endParaRPr lang="ru-RU" sz="1600" dirty="0">
                <a:latin typeface="+mj-lt"/>
                <a:cs typeface="+mn-cs"/>
              </a:endParaRPr>
            </a:p>
            <a:p>
              <a:pPr defTabSz="957263">
                <a:lnSpc>
                  <a:spcPct val="106000"/>
                </a:lnSpc>
                <a:spcBef>
                  <a:spcPts val="2400"/>
                </a:spcBef>
                <a:defRPr/>
              </a:pPr>
              <a:r>
                <a:rPr lang="ru-RU" sz="1600" dirty="0">
                  <a:latin typeface="+mj-lt"/>
                  <a:cs typeface="+mn-cs"/>
                </a:rPr>
                <a:t>Корпорация обеспечивает исполнение обязательств, принятых на себя АО «НДКО «АКГ</a:t>
              </a:r>
              <a:r>
                <a:rPr lang="ru-RU" sz="1600" dirty="0">
                  <a:latin typeface="+mj-lt"/>
                  <a:cs typeface="+mn-cs"/>
                </a:rPr>
                <a:t>»</a:t>
              </a:r>
              <a:endParaRPr lang="ru-RU" sz="1600" dirty="0">
                <a:latin typeface="+mj-lt"/>
                <a:cs typeface="+mn-cs"/>
              </a:endParaRPr>
            </a:p>
          </p:txBody>
        </p:sp>
        <p:sp>
          <p:nvSpPr>
            <p:cNvPr id="21" name="L-Shape 10"/>
            <p:cNvSpPr/>
            <p:nvPr/>
          </p:nvSpPr>
          <p:spPr>
            <a:xfrm rot="13701821">
              <a:off x="2464416" y="2509592"/>
              <a:ext cx="268301" cy="26830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19">
                <a:latin typeface="+mj-lt"/>
              </a:endParaRPr>
            </a:p>
          </p:txBody>
        </p:sp>
        <p:sp>
          <p:nvSpPr>
            <p:cNvPr id="20" name="Прямоугольник 19"/>
            <p:cNvSpPr/>
            <p:nvPr/>
          </p:nvSpPr>
          <p:spPr>
            <a:xfrm>
              <a:off x="698997" y="4209892"/>
              <a:ext cx="1709850" cy="612806"/>
            </a:xfrm>
            <a:prstGeom prst="rect">
              <a:avLst/>
            </a:prstGeom>
            <a:noFill/>
            <a:ln w="25400" cap="flat" cmpd="sng" algn="ctr">
              <a:noFill/>
              <a:prstDash val="solid"/>
            </a:ln>
            <a:effectLst/>
          </p:spPr>
          <p:txBody>
            <a:bodyPr anchor="ctr"/>
            <a:lstStyle/>
            <a:p>
              <a:pPr algn="ctr" defTabSz="914373" fontAlgn="auto">
                <a:spcBef>
                  <a:spcPts val="0"/>
                </a:spcBef>
                <a:spcAft>
                  <a:spcPts val="0"/>
                </a:spcAft>
                <a:defRPr/>
              </a:pPr>
              <a:r>
                <a:rPr lang="ru-RU" sz="1800" b="1" kern="0" dirty="0">
                  <a:solidFill>
                    <a:schemeClr val="bg1"/>
                  </a:solidFill>
                  <a:latin typeface="+mj-lt"/>
                  <a:cs typeface="+mn-cs"/>
                </a:rPr>
                <a:t>Ключевые факты</a:t>
              </a:r>
              <a:endParaRPr lang="ru-RU" sz="1800" b="1" kern="0" dirty="0">
                <a:solidFill>
                  <a:schemeClr val="bg1"/>
                </a:solidFill>
                <a:latin typeface="+mj-lt"/>
                <a:cs typeface="+mn-cs"/>
              </a:endParaRPr>
            </a:p>
          </p:txBody>
        </p:sp>
        <p:sp>
          <p:nvSpPr>
            <p:cNvPr id="22" name="L-Shape 10"/>
            <p:cNvSpPr/>
            <p:nvPr/>
          </p:nvSpPr>
          <p:spPr>
            <a:xfrm rot="13701821">
              <a:off x="2463622" y="3459759"/>
              <a:ext cx="269889" cy="26830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19">
                <a:latin typeface="+mj-lt"/>
              </a:endParaRPr>
            </a:p>
          </p:txBody>
        </p:sp>
        <p:sp>
          <p:nvSpPr>
            <p:cNvPr id="23" name="L-Shape 10"/>
            <p:cNvSpPr/>
            <p:nvPr/>
          </p:nvSpPr>
          <p:spPr>
            <a:xfrm rot="13701821">
              <a:off x="2463622" y="4371030"/>
              <a:ext cx="269889" cy="26830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19">
                <a:latin typeface="+mj-lt"/>
              </a:endParaRPr>
            </a:p>
          </p:txBody>
        </p:sp>
        <p:sp>
          <p:nvSpPr>
            <p:cNvPr id="28" name="L-Shape 10"/>
            <p:cNvSpPr/>
            <p:nvPr/>
          </p:nvSpPr>
          <p:spPr>
            <a:xfrm rot="13701821">
              <a:off x="2464416" y="5037020"/>
              <a:ext cx="268301" cy="26830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19">
                <a:latin typeface="+mj-lt"/>
              </a:endParaRPr>
            </a:p>
          </p:txBody>
        </p:sp>
      </p:grpSp>
      <p:grpSp>
        <p:nvGrpSpPr>
          <p:cNvPr id="10243" name="Группа 4"/>
          <p:cNvGrpSpPr>
            <a:grpSpLocks/>
          </p:cNvGrpSpPr>
          <p:nvPr/>
        </p:nvGrpSpPr>
        <p:grpSpPr bwMode="auto">
          <a:xfrm>
            <a:off x="363538" y="2114550"/>
            <a:ext cx="11890375" cy="1455738"/>
            <a:chOff x="698997" y="5644556"/>
            <a:chExt cx="11891164" cy="1456603"/>
          </a:xfrm>
        </p:grpSpPr>
        <p:sp>
          <p:nvSpPr>
            <p:cNvPr id="14" name="Прямоугольник 13"/>
            <p:cNvSpPr/>
            <p:nvPr/>
          </p:nvSpPr>
          <p:spPr>
            <a:xfrm>
              <a:off x="2908944" y="5811343"/>
              <a:ext cx="9681217" cy="1123029"/>
            </a:xfrm>
            <a:prstGeom prst="rect">
              <a:avLst/>
            </a:prstGeom>
          </p:spPr>
          <p:txBody>
            <a:bodyPr lIns="72000" tIns="0" rIns="36000" bIns="0" anchor="ctr"/>
            <a:lstStyle/>
            <a:p>
              <a:pPr defTabSz="957263">
                <a:lnSpc>
                  <a:spcPct val="106000"/>
                </a:lnSpc>
                <a:spcBef>
                  <a:spcPts val="1800"/>
                </a:spcBef>
                <a:defRPr/>
              </a:pPr>
              <a:r>
                <a:rPr lang="ru-RU" sz="1600" dirty="0">
                  <a:latin typeface="+mj-lt"/>
                  <a:cs typeface="+mn-cs"/>
                </a:rPr>
                <a:t>Корпорация </a:t>
              </a:r>
              <a:r>
                <a:rPr lang="ru-RU" sz="1600" dirty="0">
                  <a:latin typeface="+mj-lt"/>
                  <a:cs typeface="+mn-cs"/>
                </a:rPr>
                <a:t>– институт развития в сфере малого и среднего </a:t>
              </a:r>
              <a:r>
                <a:rPr lang="ru-RU" sz="1600" dirty="0">
                  <a:latin typeface="+mj-lt"/>
                  <a:cs typeface="+mn-cs"/>
                </a:rPr>
                <a:t>предпринимательства</a:t>
              </a:r>
              <a:endParaRPr lang="ru-RU" sz="1600" dirty="0">
                <a:latin typeface="+mj-lt"/>
                <a:cs typeface="+mn-cs"/>
              </a:endParaRPr>
            </a:p>
          </p:txBody>
        </p:sp>
        <p:sp>
          <p:nvSpPr>
            <p:cNvPr id="29" name="Скругленный прямоугольник 28"/>
            <p:cNvSpPr/>
            <p:nvPr/>
          </p:nvSpPr>
          <p:spPr>
            <a:xfrm>
              <a:off x="705347" y="5644556"/>
              <a:ext cx="1695563" cy="1456603"/>
            </a:xfrm>
            <a:prstGeom prst="roundRect">
              <a:avLst>
                <a:gd name="adj" fmla="val 4144"/>
              </a:avLst>
            </a:prstGeom>
            <a:solidFill>
              <a:srgbClr val="0070C0"/>
            </a:solidFill>
            <a:ln w="25400" cap="flat" cmpd="sng" algn="ctr">
              <a:noFill/>
              <a:prstDash val="solid"/>
            </a:ln>
            <a:effectLst/>
          </p:spPr>
          <p:txBody>
            <a:bodyPr anchor="ctr"/>
            <a:lstStyle/>
            <a:p>
              <a:pPr marL="1439863" defTabSz="914373" fontAlgn="auto">
                <a:spcBef>
                  <a:spcPts val="0"/>
                </a:spcBef>
                <a:spcAft>
                  <a:spcPts val="0"/>
                </a:spcAft>
                <a:defRPr/>
              </a:pPr>
              <a:endParaRPr lang="ru-RU" sz="2800" b="1" kern="0">
                <a:solidFill>
                  <a:schemeClr val="bg1"/>
                </a:solidFill>
                <a:latin typeface="+mj-lt"/>
                <a:cs typeface="Arial" pitchFamily="34" charset="0"/>
              </a:endParaRPr>
            </a:p>
          </p:txBody>
        </p:sp>
        <p:sp>
          <p:nvSpPr>
            <p:cNvPr id="33" name="Прямоугольник 32"/>
            <p:cNvSpPr/>
            <p:nvPr/>
          </p:nvSpPr>
          <p:spPr>
            <a:xfrm>
              <a:off x="698997" y="6640510"/>
              <a:ext cx="1709850" cy="351045"/>
            </a:xfrm>
            <a:prstGeom prst="rect">
              <a:avLst/>
            </a:prstGeom>
            <a:noFill/>
            <a:ln w="25400" cap="flat" cmpd="sng" algn="ctr">
              <a:noFill/>
              <a:prstDash val="solid"/>
            </a:ln>
            <a:effectLst/>
          </p:spPr>
          <p:txBody>
            <a:bodyPr anchor="ctr"/>
            <a:lstStyle/>
            <a:p>
              <a:pPr algn="ctr" defTabSz="914373" fontAlgn="auto">
                <a:spcBef>
                  <a:spcPts val="0"/>
                </a:spcBef>
                <a:spcAft>
                  <a:spcPts val="0"/>
                </a:spcAft>
                <a:defRPr/>
              </a:pPr>
              <a:r>
                <a:rPr lang="ru-RU" sz="1800" b="1" kern="0" dirty="0">
                  <a:solidFill>
                    <a:schemeClr val="bg1"/>
                  </a:solidFill>
                  <a:latin typeface="+mj-lt"/>
                  <a:cs typeface="+mn-cs"/>
                </a:rPr>
                <a:t>Миссия</a:t>
              </a:r>
              <a:endParaRPr lang="ru-RU" sz="1800" b="1" kern="0" dirty="0">
                <a:solidFill>
                  <a:schemeClr val="bg1"/>
                </a:solidFill>
                <a:latin typeface="+mj-lt"/>
                <a:cs typeface="+mn-cs"/>
              </a:endParaRPr>
            </a:p>
          </p:txBody>
        </p:sp>
        <p:pic>
          <p:nvPicPr>
            <p:cNvPr id="10252" name="Picture 10" descr="C:\Users\jsauvageau\Desktop\4.png"/>
            <p:cNvPicPr>
              <a:picLocks noChangeAspect="1" noChangeArrowheads="1"/>
            </p:cNvPicPr>
            <p:nvPr/>
          </p:nvPicPr>
          <p:blipFill>
            <a:blip r:embed="rId2">
              <a:grayscl/>
              <a:biLevel thresh="50000"/>
            </a:blip>
            <a:srcRect/>
            <a:stretch>
              <a:fillRect/>
            </a:stretch>
          </p:blipFill>
          <p:spPr bwMode="auto">
            <a:xfrm>
              <a:off x="1172222" y="5785212"/>
              <a:ext cx="762754" cy="762754"/>
            </a:xfrm>
            <a:prstGeom prst="rect">
              <a:avLst/>
            </a:prstGeom>
            <a:noFill/>
            <a:ln w="9525">
              <a:noFill/>
              <a:miter lim="800000"/>
              <a:headEnd/>
              <a:tailEnd/>
            </a:ln>
          </p:spPr>
        </p:pic>
        <p:sp>
          <p:nvSpPr>
            <p:cNvPr id="36" name="L-Shape 10"/>
            <p:cNvSpPr/>
            <p:nvPr/>
          </p:nvSpPr>
          <p:spPr>
            <a:xfrm rot="13701821">
              <a:off x="2464343" y="6213290"/>
              <a:ext cx="268447" cy="26830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119" dirty="0">
                <a:latin typeface="+mj-lt"/>
              </a:endParaRPr>
            </a:p>
          </p:txBody>
        </p:sp>
      </p:grpSp>
      <p:grpSp>
        <p:nvGrpSpPr>
          <p:cNvPr id="42" name="Group 632"/>
          <p:cNvGrpSpPr/>
          <p:nvPr/>
        </p:nvGrpSpPr>
        <p:grpSpPr>
          <a:xfrm>
            <a:off x="751292" y="4440431"/>
            <a:ext cx="933696" cy="1231619"/>
            <a:chOff x="10260013" y="4238625"/>
            <a:chExt cx="482600" cy="636588"/>
          </a:xfrm>
          <a:solidFill>
            <a:schemeClr val="bg1"/>
          </a:solidFill>
        </p:grpSpPr>
        <p:sp>
          <p:nvSpPr>
            <p:cNvPr id="43" name="Freeform 859"/>
            <p:cNvSpPr>
              <a:spLocks noEditPoints="1"/>
            </p:cNvSpPr>
            <p:nvPr/>
          </p:nvSpPr>
          <p:spPr bwMode="auto">
            <a:xfrm>
              <a:off x="10260013" y="4238625"/>
              <a:ext cx="482600" cy="636588"/>
            </a:xfrm>
            <a:custGeom>
              <a:avLst/>
              <a:gdLst>
                <a:gd name="T0" fmla="*/ 149 w 165"/>
                <a:gd name="T1" fmla="*/ 218 h 218"/>
                <a:gd name="T2" fmla="*/ 17 w 165"/>
                <a:gd name="T3" fmla="*/ 218 h 218"/>
                <a:gd name="T4" fmla="*/ 0 w 165"/>
                <a:gd name="T5" fmla="*/ 202 h 218"/>
                <a:gd name="T6" fmla="*/ 0 w 165"/>
                <a:gd name="T7" fmla="*/ 16 h 218"/>
                <a:gd name="T8" fmla="*/ 17 w 165"/>
                <a:gd name="T9" fmla="*/ 0 h 218"/>
                <a:gd name="T10" fmla="*/ 149 w 165"/>
                <a:gd name="T11" fmla="*/ 0 h 218"/>
                <a:gd name="T12" fmla="*/ 165 w 165"/>
                <a:gd name="T13" fmla="*/ 16 h 218"/>
                <a:gd name="T14" fmla="*/ 165 w 165"/>
                <a:gd name="T15" fmla="*/ 202 h 218"/>
                <a:gd name="T16" fmla="*/ 149 w 165"/>
                <a:gd name="T17" fmla="*/ 218 h 218"/>
                <a:gd name="T18" fmla="*/ 17 w 165"/>
                <a:gd name="T19" fmla="*/ 12 h 218"/>
                <a:gd name="T20" fmla="*/ 12 w 165"/>
                <a:gd name="T21" fmla="*/ 16 h 218"/>
                <a:gd name="T22" fmla="*/ 12 w 165"/>
                <a:gd name="T23" fmla="*/ 202 h 218"/>
                <a:gd name="T24" fmla="*/ 17 w 165"/>
                <a:gd name="T25" fmla="*/ 206 h 218"/>
                <a:gd name="T26" fmla="*/ 149 w 165"/>
                <a:gd name="T27" fmla="*/ 206 h 218"/>
                <a:gd name="T28" fmla="*/ 153 w 165"/>
                <a:gd name="T29" fmla="*/ 202 h 218"/>
                <a:gd name="T30" fmla="*/ 153 w 165"/>
                <a:gd name="T31" fmla="*/ 16 h 218"/>
                <a:gd name="T32" fmla="*/ 149 w 165"/>
                <a:gd name="T33" fmla="*/ 12 h 218"/>
                <a:gd name="T34" fmla="*/ 17 w 165"/>
                <a:gd name="T35"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218">
                  <a:moveTo>
                    <a:pt x="149" y="218"/>
                  </a:moveTo>
                  <a:cubicBezTo>
                    <a:pt x="17" y="218"/>
                    <a:pt x="17" y="218"/>
                    <a:pt x="17" y="218"/>
                  </a:cubicBezTo>
                  <a:cubicBezTo>
                    <a:pt x="8" y="218"/>
                    <a:pt x="0" y="211"/>
                    <a:pt x="0" y="202"/>
                  </a:cubicBezTo>
                  <a:cubicBezTo>
                    <a:pt x="0" y="16"/>
                    <a:pt x="0" y="16"/>
                    <a:pt x="0" y="16"/>
                  </a:cubicBezTo>
                  <a:cubicBezTo>
                    <a:pt x="0" y="7"/>
                    <a:pt x="8" y="0"/>
                    <a:pt x="17" y="0"/>
                  </a:cubicBezTo>
                  <a:cubicBezTo>
                    <a:pt x="149" y="0"/>
                    <a:pt x="149" y="0"/>
                    <a:pt x="149" y="0"/>
                  </a:cubicBezTo>
                  <a:cubicBezTo>
                    <a:pt x="158" y="0"/>
                    <a:pt x="165" y="7"/>
                    <a:pt x="165" y="16"/>
                  </a:cubicBezTo>
                  <a:cubicBezTo>
                    <a:pt x="165" y="202"/>
                    <a:pt x="165" y="202"/>
                    <a:pt x="165" y="202"/>
                  </a:cubicBezTo>
                  <a:cubicBezTo>
                    <a:pt x="165" y="211"/>
                    <a:pt x="158" y="218"/>
                    <a:pt x="149" y="218"/>
                  </a:cubicBezTo>
                  <a:close/>
                  <a:moveTo>
                    <a:pt x="17" y="12"/>
                  </a:moveTo>
                  <a:cubicBezTo>
                    <a:pt x="14" y="12"/>
                    <a:pt x="12" y="14"/>
                    <a:pt x="12" y="16"/>
                  </a:cubicBezTo>
                  <a:cubicBezTo>
                    <a:pt x="12" y="202"/>
                    <a:pt x="12" y="202"/>
                    <a:pt x="12" y="202"/>
                  </a:cubicBezTo>
                  <a:cubicBezTo>
                    <a:pt x="12" y="204"/>
                    <a:pt x="14" y="206"/>
                    <a:pt x="17" y="206"/>
                  </a:cubicBezTo>
                  <a:cubicBezTo>
                    <a:pt x="149" y="206"/>
                    <a:pt x="149" y="206"/>
                    <a:pt x="149" y="206"/>
                  </a:cubicBezTo>
                  <a:cubicBezTo>
                    <a:pt x="151" y="206"/>
                    <a:pt x="153" y="204"/>
                    <a:pt x="153" y="202"/>
                  </a:cubicBezTo>
                  <a:cubicBezTo>
                    <a:pt x="153" y="16"/>
                    <a:pt x="153" y="16"/>
                    <a:pt x="153" y="16"/>
                  </a:cubicBezTo>
                  <a:cubicBezTo>
                    <a:pt x="153" y="14"/>
                    <a:pt x="151" y="12"/>
                    <a:pt x="149" y="12"/>
                  </a:cubicBezTo>
                  <a:lnTo>
                    <a:pt x="17" y="12"/>
                  </a:lnTo>
                  <a:close/>
                </a:path>
              </a:pathLst>
            </a:custGeom>
            <a:grpFill/>
            <a:ln>
              <a:noFill/>
            </a:ln>
            <a:extLst>
              <a:ext uri="{91240B29-F687-4F45-9708-019B960494DF}"/>
            </a:extLst>
          </p:spPr>
          <p:txBody>
            <a:bodyPr lIns="89533" tIns="44766" rIns="89533" bIns="44766"/>
            <a:lstStyle/>
            <a:p>
              <a:pPr defTabSz="1020833">
                <a:defRPr/>
              </a:pPr>
              <a:endParaRPr lang="en-US" sz="2073" dirty="0">
                <a:solidFill>
                  <a:prstClr val="black"/>
                </a:solidFill>
                <a:latin typeface="Arial" pitchFamily="34" charset="0"/>
                <a:cs typeface="Arial" pitchFamily="34" charset="0"/>
              </a:endParaRPr>
            </a:p>
          </p:txBody>
        </p:sp>
        <p:sp>
          <p:nvSpPr>
            <p:cNvPr id="44" name="Freeform 860"/>
            <p:cNvSpPr>
              <a:spLocks/>
            </p:cNvSpPr>
            <p:nvPr/>
          </p:nvSpPr>
          <p:spPr bwMode="auto">
            <a:xfrm>
              <a:off x="10344150" y="45196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extLst>
          </p:spPr>
          <p:txBody>
            <a:bodyPr lIns="89533" tIns="44766" rIns="89533" bIns="44766"/>
            <a:lstStyle/>
            <a:p>
              <a:pPr defTabSz="1020833">
                <a:defRPr/>
              </a:pPr>
              <a:endParaRPr lang="en-US" sz="2073" dirty="0">
                <a:solidFill>
                  <a:prstClr val="black"/>
                </a:solidFill>
                <a:latin typeface="Arial" pitchFamily="34" charset="0"/>
                <a:cs typeface="Arial" pitchFamily="34" charset="0"/>
              </a:endParaRPr>
            </a:p>
          </p:txBody>
        </p:sp>
        <p:sp>
          <p:nvSpPr>
            <p:cNvPr id="45" name="Freeform 861"/>
            <p:cNvSpPr>
              <a:spLocks/>
            </p:cNvSpPr>
            <p:nvPr/>
          </p:nvSpPr>
          <p:spPr bwMode="auto">
            <a:xfrm>
              <a:off x="10344150" y="4451350"/>
              <a:ext cx="312738" cy="36513"/>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extLst>
          </p:spPr>
          <p:txBody>
            <a:bodyPr lIns="89533" tIns="44766" rIns="89533" bIns="44766"/>
            <a:lstStyle/>
            <a:p>
              <a:pPr defTabSz="1020833">
                <a:defRPr/>
              </a:pPr>
              <a:endParaRPr lang="en-US" sz="2073" dirty="0">
                <a:solidFill>
                  <a:prstClr val="black"/>
                </a:solidFill>
                <a:latin typeface="Arial" pitchFamily="34" charset="0"/>
                <a:cs typeface="Arial" pitchFamily="34" charset="0"/>
              </a:endParaRPr>
            </a:p>
          </p:txBody>
        </p:sp>
        <p:sp>
          <p:nvSpPr>
            <p:cNvPr id="46" name="Freeform 862"/>
            <p:cNvSpPr>
              <a:spLocks/>
            </p:cNvSpPr>
            <p:nvPr/>
          </p:nvSpPr>
          <p:spPr bwMode="auto">
            <a:xfrm>
              <a:off x="10344150" y="4384675"/>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extLst>
          </p:spPr>
          <p:txBody>
            <a:bodyPr lIns="89533" tIns="44766" rIns="89533" bIns="44766"/>
            <a:lstStyle/>
            <a:p>
              <a:pPr defTabSz="1020833">
                <a:defRPr/>
              </a:pPr>
              <a:endParaRPr lang="en-US" sz="2073" dirty="0">
                <a:solidFill>
                  <a:prstClr val="black"/>
                </a:solidFill>
                <a:latin typeface="Arial" pitchFamily="34" charset="0"/>
                <a:cs typeface="Arial" pitchFamily="34" charset="0"/>
              </a:endParaRPr>
            </a:p>
          </p:txBody>
        </p:sp>
        <p:sp>
          <p:nvSpPr>
            <p:cNvPr id="47" name="Freeform 863"/>
            <p:cNvSpPr>
              <a:spLocks/>
            </p:cNvSpPr>
            <p:nvPr/>
          </p:nvSpPr>
          <p:spPr bwMode="auto">
            <a:xfrm>
              <a:off x="10344150" y="45831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extLst>
          </p:spPr>
          <p:txBody>
            <a:bodyPr lIns="89533" tIns="44766" rIns="89533" bIns="44766"/>
            <a:lstStyle/>
            <a:p>
              <a:pPr defTabSz="1020833">
                <a:defRPr/>
              </a:pPr>
              <a:endParaRPr lang="en-US" sz="2073" dirty="0">
                <a:solidFill>
                  <a:prstClr val="black"/>
                </a:solidFill>
                <a:latin typeface="Arial" pitchFamily="34" charset="0"/>
                <a:cs typeface="Arial" pitchFamily="34" charset="0"/>
              </a:endParaRPr>
            </a:p>
          </p:txBody>
        </p:sp>
        <p:sp>
          <p:nvSpPr>
            <p:cNvPr id="48" name="Freeform 864"/>
            <p:cNvSpPr>
              <a:spLocks/>
            </p:cNvSpPr>
            <p:nvPr/>
          </p:nvSpPr>
          <p:spPr bwMode="auto">
            <a:xfrm>
              <a:off x="10344150" y="4651375"/>
              <a:ext cx="176213" cy="34925"/>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7" y="0"/>
                    <a:pt x="60" y="3"/>
                    <a:pt x="60" y="6"/>
                  </a:cubicBezTo>
                  <a:cubicBezTo>
                    <a:pt x="60" y="10"/>
                    <a:pt x="57" y="12"/>
                    <a:pt x="54" y="12"/>
                  </a:cubicBezTo>
                  <a:close/>
                </a:path>
              </a:pathLst>
            </a:custGeom>
            <a:grpFill/>
            <a:ln>
              <a:noFill/>
            </a:ln>
            <a:extLst>
              <a:ext uri="{91240B29-F687-4F45-9708-019B960494DF}"/>
            </a:extLst>
          </p:spPr>
          <p:txBody>
            <a:bodyPr lIns="89533" tIns="44766" rIns="89533" bIns="44766"/>
            <a:lstStyle/>
            <a:p>
              <a:pPr defTabSz="1020833">
                <a:defRPr/>
              </a:pPr>
              <a:endParaRPr lang="en-US" sz="2073" dirty="0">
                <a:solidFill>
                  <a:prstClr val="black"/>
                </a:solidFill>
                <a:latin typeface="Arial" pitchFamily="34" charset="0"/>
                <a:cs typeface="Arial" pitchFamily="34" charset="0"/>
              </a:endParaRPr>
            </a:p>
          </p:txBody>
        </p:sp>
      </p:grpSp>
      <p:sp>
        <p:nvSpPr>
          <p:cNvPr id="10245" name="Текст 2"/>
          <p:cNvSpPr>
            <a:spLocks noGrp="1"/>
          </p:cNvSpPr>
          <p:nvPr>
            <p:ph type="body" sz="quarter" idx="10"/>
          </p:nvPr>
        </p:nvSpPr>
        <p:spPr bwMode="auto">
          <a:xfrm>
            <a:off x="369888" y="844550"/>
            <a:ext cx="11884025" cy="725488"/>
          </a:xfrm>
          <a:noFill/>
          <a:ln>
            <a:miter lim="800000"/>
            <a:headEnd/>
            <a:tailEnd/>
          </a:ln>
        </p:spPr>
        <p:txBody>
          <a:bodyPr vert="horz" wrap="square" numCol="1" anchor="b" anchorCtr="0" compatLnSpc="1">
            <a:prstTxWarp prst="textNoShape">
              <a:avLst/>
            </a:prstTxWarp>
          </a:bodyPr>
          <a:lstStyle/>
          <a:p>
            <a:pPr defTabSz="912813" eaLnBrk="1" hangingPunct="1">
              <a:spcAft>
                <a:spcPct val="0"/>
              </a:spcAft>
            </a:pPr>
            <a:r>
              <a:rPr lang="ru-RU" b="1" smtClean="0"/>
              <a:t>АО «Федеральная корпорация по развитию малого и среднего предпринимательства»</a:t>
            </a:r>
          </a:p>
        </p:txBody>
      </p:sp>
      <p:cxnSp>
        <p:nvCxnSpPr>
          <p:cNvPr id="50" name="Прямая соединительная линия 49"/>
          <p:cNvCxnSpPr/>
          <p:nvPr/>
        </p:nvCxnSpPr>
        <p:spPr>
          <a:xfrm>
            <a:off x="363538" y="1763713"/>
            <a:ext cx="11890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47" name="Рисунок 25"/>
          <p:cNvPicPr>
            <a:picLocks noChangeAspect="1"/>
          </p:cNvPicPr>
          <p:nvPr/>
        </p:nvPicPr>
        <p:blipFill>
          <a:blip r:embed="rId3"/>
          <a:srcRect/>
          <a:stretch>
            <a:fillRect/>
          </a:stretch>
        </p:blipFill>
        <p:spPr bwMode="auto">
          <a:xfrm>
            <a:off x="101600" y="69850"/>
            <a:ext cx="2717800" cy="1236663"/>
          </a:xfrm>
          <a:prstGeom prst="rect">
            <a:avLst/>
          </a:prstGeom>
          <a:noFill/>
          <a:ln w="9525">
            <a:noFill/>
            <a:miter lim="800000"/>
            <a:headEnd/>
            <a:tailEnd/>
          </a:ln>
        </p:spPr>
      </p:pic>
      <p:sp>
        <p:nvSpPr>
          <p:cNvPr id="10248" name="TextBox 29"/>
          <p:cNvSpPr txBox="1">
            <a:spLocks noChangeArrowheads="1"/>
          </p:cNvSpPr>
          <p:nvPr/>
        </p:nvSpPr>
        <p:spPr bwMode="auto">
          <a:xfrm>
            <a:off x="12103100" y="8004175"/>
            <a:ext cx="523875" cy="306388"/>
          </a:xfrm>
          <a:prstGeom prst="rect">
            <a:avLst/>
          </a:prstGeom>
          <a:noFill/>
          <a:ln w="9525">
            <a:noFill/>
            <a:miter lim="800000"/>
            <a:headEnd/>
            <a:tailEnd/>
          </a:ln>
        </p:spPr>
        <p:txBody>
          <a:bodyPr>
            <a:spAutoFit/>
          </a:bodyPr>
          <a:lstStyle/>
          <a:p>
            <a:r>
              <a:rPr lang="ru-RU" sz="1400">
                <a:latin typeface="Arial Narrow" pitchFamily="34" charset="0"/>
              </a:rPr>
              <a:t>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p:nvPr/>
        </p:nvCxnSpPr>
        <p:spPr>
          <a:xfrm rot="10800000" flipV="1">
            <a:off x="1828800" y="4618038"/>
            <a:ext cx="1263650" cy="706437"/>
          </a:xfrm>
          <a:prstGeom prst="bentConnector3">
            <a:avLst>
              <a:gd name="adj1" fmla="val 100427"/>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pic>
        <p:nvPicPr>
          <p:cNvPr id="31746" name="Рисунок 56"/>
          <p:cNvPicPr>
            <a:picLocks noChangeAspect="1"/>
          </p:cNvPicPr>
          <p:nvPr/>
        </p:nvPicPr>
        <p:blipFill>
          <a:blip r:embed="rId2"/>
          <a:srcRect/>
          <a:stretch>
            <a:fillRect/>
          </a:stretch>
        </p:blipFill>
        <p:spPr bwMode="auto">
          <a:xfrm>
            <a:off x="101600" y="69850"/>
            <a:ext cx="2717800" cy="1236663"/>
          </a:xfrm>
          <a:prstGeom prst="rect">
            <a:avLst/>
          </a:prstGeom>
          <a:noFill/>
          <a:ln w="9525">
            <a:noFill/>
            <a:miter lim="800000"/>
            <a:headEnd/>
            <a:tailEnd/>
          </a:ln>
        </p:spPr>
      </p:pic>
      <p:sp>
        <p:nvSpPr>
          <p:cNvPr id="2" name="Заголовок 1"/>
          <p:cNvSpPr>
            <a:spLocks noGrp="1"/>
          </p:cNvSpPr>
          <p:nvPr>
            <p:ph type="title"/>
          </p:nvPr>
        </p:nvSpPr>
        <p:spPr>
          <a:xfrm>
            <a:off x="3821113" y="346075"/>
            <a:ext cx="8694737" cy="700088"/>
          </a:xfrm>
        </p:spPr>
        <p:txBody>
          <a:bodyPr/>
          <a:lstStyle/>
          <a:p>
            <a:pPr defTabSz="1218602" eaLnBrk="1" hangingPunct="1">
              <a:defRPr/>
            </a:pPr>
            <a:r>
              <a:rPr lang="ru-RU"/>
              <a:t>Особенности получения кредитов Банка России </a:t>
            </a:r>
            <a:br>
              <a:rPr lang="ru-RU"/>
            </a:br>
            <a:r>
              <a:rPr lang="ru-RU"/>
              <a:t>при кредитовании лизинговых компаний</a:t>
            </a:r>
            <a:endParaRPr lang="ru-RU"/>
          </a:p>
        </p:txBody>
      </p:sp>
      <p:grpSp>
        <p:nvGrpSpPr>
          <p:cNvPr id="31748" name="Группа 3"/>
          <p:cNvGrpSpPr>
            <a:grpSpLocks/>
          </p:cNvGrpSpPr>
          <p:nvPr/>
        </p:nvGrpSpPr>
        <p:grpSpPr bwMode="auto">
          <a:xfrm>
            <a:off x="6491288" y="1255713"/>
            <a:ext cx="5821362" cy="6653212"/>
            <a:chOff x="5686097" y="1472284"/>
            <a:chExt cx="6970806" cy="6115361"/>
          </a:xfrm>
        </p:grpSpPr>
        <p:sp>
          <p:nvSpPr>
            <p:cNvPr id="18" name="TextBox 17"/>
            <p:cNvSpPr txBox="1"/>
            <p:nvPr/>
          </p:nvSpPr>
          <p:spPr>
            <a:xfrm>
              <a:off x="5703205" y="1472284"/>
              <a:ext cx="6953698" cy="551564"/>
            </a:xfrm>
            <a:prstGeom prst="rect">
              <a:avLst/>
            </a:prstGeom>
            <a:noFill/>
          </p:spPr>
          <p:txBody>
            <a:bodyPr>
              <a:spAutoFit/>
            </a:bodyPr>
            <a:lstStyle/>
            <a:p>
              <a:pPr algn="just" fontAlgn="auto">
                <a:spcBef>
                  <a:spcPts val="0"/>
                </a:spcBef>
                <a:spcAft>
                  <a:spcPts val="0"/>
                </a:spcAft>
                <a:defRPr/>
              </a:pPr>
              <a:r>
                <a:rPr lang="ru-RU" sz="1100" b="1" kern="0" dirty="0">
                  <a:solidFill>
                    <a:prstClr val="black"/>
                  </a:solidFill>
                  <a:latin typeface="Arial" pitchFamily="34" charset="0"/>
                  <a:cs typeface="Arial" pitchFamily="34" charset="0"/>
                </a:rPr>
                <a:t>Уполномоченный Банк</a:t>
              </a:r>
              <a:r>
                <a:rPr lang="ru-RU" sz="1100" kern="0" dirty="0">
                  <a:solidFill>
                    <a:prstClr val="black"/>
                  </a:solidFill>
                  <a:latin typeface="Arial" pitchFamily="34" charset="0"/>
                  <a:cs typeface="Arial" pitchFamily="34" charset="0"/>
                </a:rPr>
                <a:t> предоставляет кредиты Лизинговой компании с учетом требований Программы. Уполномоченный Банк самостоятельно осуществляют проверку соответствия Проектов и Лизинговых компаний требованиям Программы.</a:t>
              </a:r>
            </a:p>
          </p:txBody>
        </p:sp>
        <p:sp>
          <p:nvSpPr>
            <p:cNvPr id="19" name="TextBox 18"/>
            <p:cNvSpPr txBox="1"/>
            <p:nvPr/>
          </p:nvSpPr>
          <p:spPr>
            <a:xfrm>
              <a:off x="5697503" y="2643993"/>
              <a:ext cx="6953698" cy="1173169"/>
            </a:xfrm>
            <a:prstGeom prst="rect">
              <a:avLst/>
            </a:prstGeom>
            <a:noFill/>
          </p:spPr>
          <p:txBody>
            <a:bodyPr>
              <a:spAutoFit/>
            </a:bodyPr>
            <a:lstStyle/>
            <a:p>
              <a:pPr algn="just" fontAlgn="auto">
                <a:spcBef>
                  <a:spcPts val="0"/>
                </a:spcBef>
                <a:spcAft>
                  <a:spcPts val="0"/>
                </a:spcAft>
                <a:defRPr/>
              </a:pPr>
              <a:r>
                <a:rPr lang="ru-RU" sz="1100" b="1" kern="0" dirty="0">
                  <a:solidFill>
                    <a:prstClr val="black"/>
                  </a:solidFill>
                  <a:latin typeface="Arial" pitchFamily="34" charset="0"/>
                  <a:cs typeface="Arial" pitchFamily="34" charset="0"/>
                </a:rPr>
                <a:t>Уполномоченный Банк</a:t>
              </a:r>
              <a:r>
                <a:rPr lang="ru-RU" sz="1100" kern="0" dirty="0">
                  <a:solidFill>
                    <a:prstClr val="black"/>
                  </a:solidFill>
                  <a:latin typeface="Arial" pitchFamily="34" charset="0"/>
                  <a:cs typeface="Arial" pitchFamily="34" charset="0"/>
                </a:rPr>
                <a:t>, предоставивший один либо несколько кредитов Лизинговой компании, одновременно обращается в Банк России и Корпорацию с заявлениями на получение кредита Банка России и Поручительства Корпорации (с приложением необходимого комплекта документов).</a:t>
              </a:r>
            </a:p>
            <a:p>
              <a:pPr algn="just" fontAlgn="auto">
                <a:spcBef>
                  <a:spcPts val="0"/>
                </a:spcBef>
                <a:spcAft>
                  <a:spcPts val="0"/>
                </a:spcAft>
                <a:defRPr/>
              </a:pPr>
              <a:r>
                <a:rPr lang="ru-RU" sz="1100" kern="0" dirty="0">
                  <a:latin typeface="Arial" pitchFamily="34" charset="0"/>
                  <a:cs typeface="Arial" pitchFamily="34" charset="0"/>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611" y="3841968"/>
              <a:ext cx="6936590" cy="1483971"/>
            </a:xfrm>
            <a:prstGeom prst="rect">
              <a:avLst/>
            </a:prstGeom>
          </p:spPr>
          <p:txBody>
            <a:bodyPr>
              <a:spAutoFit/>
            </a:bodyPr>
            <a:lstStyle/>
            <a:p>
              <a:pPr algn="just" fontAlgn="auto">
                <a:spcBef>
                  <a:spcPts val="0"/>
                </a:spcBef>
                <a:spcAft>
                  <a:spcPts val="0"/>
                </a:spcAft>
                <a:defRPr/>
              </a:pPr>
              <a:r>
                <a:rPr lang="ru-RU" sz="1100" b="1" kern="0" dirty="0">
                  <a:solidFill>
                    <a:prstClr val="black"/>
                  </a:solidFill>
                  <a:latin typeface="Arial" pitchFamily="34" charset="0"/>
                  <a:cs typeface="Arial" pitchFamily="34" charset="0"/>
                </a:rPr>
                <a:t>Корпорация</a:t>
              </a:r>
              <a:r>
                <a:rPr lang="ru-RU" sz="1100" kern="0" dirty="0">
                  <a:solidFill>
                    <a:prstClr val="black"/>
                  </a:solidFill>
                  <a:latin typeface="Arial" pitchFamily="34" charset="0"/>
                  <a:cs typeface="Arial" pitchFamily="34" charset="0"/>
                </a:rPr>
                <a:t>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indent="-171450" algn="just" fontAlgn="auto">
                <a:spcBef>
                  <a:spcPts val="0"/>
                </a:spcBef>
                <a:spcAft>
                  <a:spcPts val="0"/>
                </a:spcAft>
                <a:buFont typeface="Arial" panose="020B0604020202020204" pitchFamily="34" charset="0"/>
                <a:buChar char="•"/>
                <a:defRPr/>
              </a:pPr>
              <a:r>
                <a:rPr lang="ru-RU" sz="1100" kern="0" dirty="0">
                  <a:solidFill>
                    <a:prstClr val="black"/>
                  </a:solidFill>
                  <a:latin typeface="Arial" pitchFamily="34" charset="0"/>
                  <a:cs typeface="Arial" pitchFamily="34" charset="0"/>
                </a:rPr>
                <a:t>о предоставлении Поручительства и направлении в Банк России подписанных со стороны Корпорации договоров поручительства;</a:t>
              </a:r>
            </a:p>
            <a:p>
              <a:pPr marL="171450" indent="-171450" algn="just" fontAlgn="auto">
                <a:spcBef>
                  <a:spcPts val="0"/>
                </a:spcBef>
                <a:spcAft>
                  <a:spcPts val="0"/>
                </a:spcAft>
                <a:buFont typeface="Arial" panose="020B0604020202020204" pitchFamily="34" charset="0"/>
                <a:buChar char="•"/>
                <a:defRPr/>
              </a:pPr>
              <a:r>
                <a:rPr lang="ru-RU" sz="1100" kern="0" dirty="0">
                  <a:solidFill>
                    <a:prstClr val="black"/>
                  </a:solidFill>
                  <a:latin typeface="Arial" pitchFamily="34" charset="0"/>
                  <a:cs typeface="Arial" pitchFamily="34" charset="0"/>
                </a:rPr>
                <a:t>об отказе в предоставлении Поручительства.</a:t>
              </a:r>
            </a:p>
            <a:p>
              <a:pPr algn="just" fontAlgn="auto">
                <a:spcBef>
                  <a:spcPts val="0"/>
                </a:spcBef>
                <a:spcAft>
                  <a:spcPts val="0"/>
                </a:spcAft>
                <a:defRPr/>
              </a:pPr>
              <a:r>
                <a:rPr lang="ru-RU" sz="1100" kern="0" dirty="0">
                  <a:solidFill>
                    <a:prstClr val="black"/>
                  </a:solidFill>
                  <a:latin typeface="Arial" pitchFamily="34" charset="0"/>
                  <a:cs typeface="Arial" pitchFamily="34" charset="0"/>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058440"/>
              <a:ext cx="6965104" cy="1018497"/>
            </a:xfrm>
            <a:prstGeom prst="rect">
              <a:avLst/>
            </a:prstGeom>
          </p:spPr>
          <p:txBody>
            <a:bodyPr>
              <a:spAutoFit/>
            </a:bodyPr>
            <a:lstStyle/>
            <a:p>
              <a:pPr algn="just" fontAlgn="auto">
                <a:spcBef>
                  <a:spcPts val="0"/>
                </a:spcBef>
                <a:spcAft>
                  <a:spcPts val="0"/>
                </a:spcAft>
                <a:defRPr/>
              </a:pPr>
              <a:r>
                <a:rPr lang="ru-RU" sz="1100" b="1" kern="0" dirty="0">
                  <a:solidFill>
                    <a:prstClr val="black"/>
                  </a:solidFill>
                  <a:latin typeface="Arial" pitchFamily="34" charset="0"/>
                  <a:cs typeface="Arial" pitchFamily="34" charset="0"/>
                </a:rPr>
                <a:t>Банк России</a:t>
              </a:r>
              <a:r>
                <a:rPr lang="ru-RU" sz="1100" kern="0" dirty="0">
                  <a:solidFill>
                    <a:prstClr val="black"/>
                  </a:solidFill>
                  <a:latin typeface="Arial" pitchFamily="34" charset="0"/>
                  <a:cs typeface="Arial" pitchFamily="34" charset="0"/>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7" y="7192212"/>
              <a:ext cx="6965104" cy="395433"/>
            </a:xfrm>
            <a:prstGeom prst="rect">
              <a:avLst/>
            </a:prstGeom>
          </p:spPr>
          <p:txBody>
            <a:bodyPr>
              <a:spAutoFit/>
            </a:bodyPr>
            <a:lstStyle/>
            <a:p>
              <a:pPr algn="just" fontAlgn="auto">
                <a:spcBef>
                  <a:spcPts val="0"/>
                </a:spcBef>
                <a:spcAft>
                  <a:spcPts val="0"/>
                </a:spcAft>
                <a:defRPr/>
              </a:pPr>
              <a:r>
                <a:rPr lang="ru-RU" sz="1100" b="1" kern="0" dirty="0">
                  <a:solidFill>
                    <a:prstClr val="black"/>
                  </a:solidFill>
                  <a:latin typeface="Arial" pitchFamily="34" charset="0"/>
                  <a:cs typeface="Arial" pitchFamily="34" charset="0"/>
                </a:rPr>
                <a:t>Уполномоченный банк </a:t>
              </a:r>
              <a:r>
                <a:rPr lang="ru-RU" sz="1100" kern="0" dirty="0">
                  <a:solidFill>
                    <a:prstClr val="black"/>
                  </a:solidFill>
                  <a:latin typeface="Arial" pitchFamily="34" charset="0"/>
                  <a:cs typeface="Arial" pitchFamily="34" charset="0"/>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710" y="5362418"/>
              <a:ext cx="6938490" cy="551564"/>
            </a:xfrm>
            <a:prstGeom prst="rect">
              <a:avLst/>
            </a:prstGeom>
          </p:spPr>
          <p:txBody>
            <a:bodyPr>
              <a:spAutoFit/>
            </a:bodyPr>
            <a:lstStyle/>
            <a:p>
              <a:pPr algn="just" fontAlgn="auto">
                <a:spcBef>
                  <a:spcPts val="0"/>
                </a:spcBef>
                <a:spcAft>
                  <a:spcPts val="0"/>
                </a:spcAft>
                <a:defRPr/>
              </a:pPr>
              <a:r>
                <a:rPr lang="ru-RU" sz="1100" b="1" kern="0" dirty="0">
                  <a:solidFill>
                    <a:prstClr val="black"/>
                  </a:solidFill>
                  <a:latin typeface="Arial" pitchFamily="34" charset="0"/>
                  <a:cs typeface="Arial" pitchFamily="34" charset="0"/>
                </a:rPr>
                <a:t>Корпорация</a:t>
              </a:r>
              <a:r>
                <a:rPr lang="ru-RU" sz="1100" kern="0" dirty="0">
                  <a:solidFill>
                    <a:prstClr val="black"/>
                  </a:solidFill>
                  <a:latin typeface="Arial" pitchFamily="34" charset="0"/>
                  <a:cs typeface="Arial" pitchFamily="34" charset="0"/>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70175" y="4195763"/>
            <a:ext cx="2606675" cy="904875"/>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895350">
              <a:defRPr/>
            </a:pPr>
            <a:r>
              <a:rPr lang="ru-RU" sz="1400" b="1" dirty="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51113" y="2393950"/>
            <a:ext cx="2681287" cy="714375"/>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1703388" algn="ctr">
              <a:tabLst>
                <a:tab pos="1524000" algn="l"/>
              </a:tabLst>
              <a:defRPr/>
            </a:pPr>
            <a:endParaRPr lang="ru-RU" sz="1100" b="1" dirty="0">
              <a:solidFill>
                <a:schemeClr val="tx1"/>
              </a:solidFill>
            </a:endParaRPr>
          </a:p>
        </p:txBody>
      </p:sp>
      <p:sp>
        <p:nvSpPr>
          <p:cNvPr id="93" name="Скругленный прямоугольник 92"/>
          <p:cNvSpPr/>
          <p:nvPr/>
        </p:nvSpPr>
        <p:spPr>
          <a:xfrm>
            <a:off x="376238" y="5354638"/>
            <a:ext cx="2605087" cy="904875"/>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901700">
              <a:defRPr/>
            </a:pPr>
            <a:r>
              <a:rPr lang="ru-RU" sz="1400" b="1" dirty="0">
                <a:solidFill>
                  <a:schemeClr val="bg1"/>
                </a:solidFill>
              </a:rPr>
              <a:t>Лизинговая компания</a:t>
            </a:r>
            <a:endParaRPr lang="ru-RU" sz="1400" b="1" dirty="0">
              <a:solidFill>
                <a:schemeClr val="bg1"/>
              </a:solidFill>
            </a:endParaRPr>
          </a:p>
        </p:txBody>
      </p:sp>
      <p:grpSp>
        <p:nvGrpSpPr>
          <p:cNvPr id="31752" name="Группа 128"/>
          <p:cNvGrpSpPr>
            <a:grpSpLocks/>
          </p:cNvGrpSpPr>
          <p:nvPr/>
        </p:nvGrpSpPr>
        <p:grpSpPr bwMode="auto">
          <a:xfrm>
            <a:off x="3848100" y="6167438"/>
            <a:ext cx="1163638" cy="1169987"/>
            <a:chOff x="3290392" y="4915070"/>
            <a:chExt cx="935162" cy="940946"/>
          </a:xfrm>
        </p:grpSpPr>
        <p:pic>
          <p:nvPicPr>
            <p:cNvPr id="31784" name="Рисунок 54"/>
            <p:cNvPicPr>
              <a:picLocks noChangeAspect="1"/>
            </p:cNvPicPr>
            <p:nvPr/>
          </p:nvPicPr>
          <p:blipFill>
            <a:blip r:embed="rId3"/>
            <a:srcRect/>
            <a:stretch>
              <a:fillRect/>
            </a:stretch>
          </p:blipFill>
          <p:spPr bwMode="auto">
            <a:xfrm>
              <a:off x="3422742" y="5047672"/>
              <a:ext cx="670463" cy="675742"/>
            </a:xfrm>
            <a:prstGeom prst="rect">
              <a:avLst/>
            </a:prstGeom>
            <a:noFill/>
            <a:ln w="9525">
              <a:noFill/>
              <a:miter lim="800000"/>
              <a:headEnd/>
              <a:tailEnd/>
            </a:ln>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1703388" algn="ctr">
                <a:tabLst>
                  <a:tab pos="1524000" algn="l"/>
                </a:tabLst>
                <a:defRPr/>
              </a:pPr>
              <a:endParaRPr lang="ru-RU" sz="1100" b="1" dirty="0">
                <a:solidFill>
                  <a:schemeClr val="tx1"/>
                </a:solidFill>
              </a:endParaRPr>
            </a:p>
          </p:txBody>
        </p:sp>
      </p:grpSp>
      <p:cxnSp>
        <p:nvCxnSpPr>
          <p:cNvPr id="101" name="Elbow Connector 187"/>
          <p:cNvCxnSpPr>
            <a:stCxn id="78" idx="3"/>
            <a:endCxn id="98" idx="3"/>
          </p:cNvCxnSpPr>
          <p:nvPr/>
        </p:nvCxnSpPr>
        <p:spPr>
          <a:xfrm flipH="1">
            <a:off x="5011738" y="2751138"/>
            <a:ext cx="220662" cy="4000500"/>
          </a:xfrm>
          <a:prstGeom prst="bentConnector3">
            <a:avLst>
              <a:gd name="adj1" fmla="val -10295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29125" y="5154613"/>
            <a:ext cx="0" cy="962025"/>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190875" y="3162300"/>
            <a:ext cx="0" cy="947738"/>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55988" y="3162300"/>
            <a:ext cx="0" cy="947738"/>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29125" y="3162300"/>
            <a:ext cx="0" cy="947738"/>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21200" y="5807075"/>
            <a:ext cx="277813" cy="277813"/>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5</a:t>
            </a:r>
            <a:endParaRPr lang="en-US" sz="1400" b="1" kern="0" dirty="0">
              <a:solidFill>
                <a:srgbClr val="FFFFFF"/>
              </a:solidFill>
              <a:latin typeface="Arial"/>
              <a:cs typeface="+mn-cs"/>
            </a:endParaRPr>
          </a:p>
        </p:txBody>
      </p:sp>
      <p:sp>
        <p:nvSpPr>
          <p:cNvPr id="136" name="Oval 292"/>
          <p:cNvSpPr/>
          <p:nvPr/>
        </p:nvSpPr>
        <p:spPr>
          <a:xfrm>
            <a:off x="5297488" y="2312988"/>
            <a:ext cx="369887" cy="369887"/>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4</a:t>
            </a:r>
            <a:endParaRPr lang="en-US" sz="1400" b="1" kern="0" dirty="0">
              <a:solidFill>
                <a:srgbClr val="FFFFFF"/>
              </a:solidFill>
              <a:latin typeface="Arial"/>
              <a:cs typeface="+mn-cs"/>
            </a:endParaRPr>
          </a:p>
        </p:txBody>
      </p:sp>
      <p:sp>
        <p:nvSpPr>
          <p:cNvPr id="138" name="Oval 292"/>
          <p:cNvSpPr/>
          <p:nvPr/>
        </p:nvSpPr>
        <p:spPr>
          <a:xfrm>
            <a:off x="2808288" y="3798888"/>
            <a:ext cx="277812" cy="27781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en-US" sz="1400" b="1" kern="0" dirty="0">
                <a:solidFill>
                  <a:srgbClr val="FFFFFF"/>
                </a:solidFill>
                <a:latin typeface="Arial"/>
                <a:cs typeface="+mn-cs"/>
              </a:rPr>
              <a:t>2</a:t>
            </a:r>
          </a:p>
        </p:txBody>
      </p:sp>
      <p:sp>
        <p:nvSpPr>
          <p:cNvPr id="139" name="Oval 292"/>
          <p:cNvSpPr/>
          <p:nvPr/>
        </p:nvSpPr>
        <p:spPr>
          <a:xfrm>
            <a:off x="3538538" y="3179763"/>
            <a:ext cx="277812" cy="27781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3</a:t>
            </a:r>
            <a:endParaRPr lang="en-US" sz="1400" b="1" kern="0" dirty="0">
              <a:solidFill>
                <a:srgbClr val="FFFFFF"/>
              </a:solidFill>
              <a:latin typeface="Arial"/>
              <a:cs typeface="+mn-cs"/>
            </a:endParaRPr>
          </a:p>
        </p:txBody>
      </p:sp>
      <p:sp>
        <p:nvSpPr>
          <p:cNvPr id="140" name="Oval 292"/>
          <p:cNvSpPr/>
          <p:nvPr/>
        </p:nvSpPr>
        <p:spPr>
          <a:xfrm>
            <a:off x="1835150" y="4251325"/>
            <a:ext cx="295275" cy="285750"/>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300" b="1" kern="0" dirty="0">
                <a:solidFill>
                  <a:srgbClr val="FFFFFF"/>
                </a:solidFill>
                <a:latin typeface="Arial"/>
                <a:cs typeface="+mn-cs"/>
              </a:rPr>
              <a:t>1.1</a:t>
            </a:r>
            <a:endParaRPr lang="en-US" sz="1300" b="1" kern="0" dirty="0">
              <a:solidFill>
                <a:srgbClr val="FFFFFF"/>
              </a:solidFill>
              <a:latin typeface="Arial"/>
              <a:cs typeface="+mn-cs"/>
            </a:endParaRPr>
          </a:p>
        </p:txBody>
      </p:sp>
      <p:sp>
        <p:nvSpPr>
          <p:cNvPr id="53" name="Oval 292"/>
          <p:cNvSpPr/>
          <p:nvPr/>
        </p:nvSpPr>
        <p:spPr>
          <a:xfrm>
            <a:off x="4521200" y="3798888"/>
            <a:ext cx="277813" cy="27781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6</a:t>
            </a:r>
            <a:endParaRPr lang="en-US" sz="1400" b="1" kern="0" dirty="0">
              <a:solidFill>
                <a:srgbClr val="FFFFFF"/>
              </a:solidFill>
              <a:latin typeface="Arial"/>
              <a:cs typeface="+mn-cs"/>
            </a:endParaRPr>
          </a:p>
        </p:txBody>
      </p:sp>
      <p:sp>
        <p:nvSpPr>
          <p:cNvPr id="141" name="Oval 292"/>
          <p:cNvSpPr/>
          <p:nvPr/>
        </p:nvSpPr>
        <p:spPr>
          <a:xfrm>
            <a:off x="6142038" y="1357313"/>
            <a:ext cx="338137" cy="336550"/>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1.1</a:t>
            </a:r>
            <a:endParaRPr lang="en-US" sz="1400" b="1" kern="0" dirty="0">
              <a:solidFill>
                <a:srgbClr val="FFFFFF"/>
              </a:solidFill>
              <a:latin typeface="Arial"/>
              <a:cs typeface="+mn-cs"/>
            </a:endParaRPr>
          </a:p>
        </p:txBody>
      </p:sp>
      <p:sp>
        <p:nvSpPr>
          <p:cNvPr id="142" name="Oval 292"/>
          <p:cNvSpPr/>
          <p:nvPr/>
        </p:nvSpPr>
        <p:spPr>
          <a:xfrm>
            <a:off x="6142038" y="3022600"/>
            <a:ext cx="338137" cy="336550"/>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2</a:t>
            </a:r>
            <a:endParaRPr lang="en-US" sz="1400" b="1" kern="0" dirty="0">
              <a:solidFill>
                <a:srgbClr val="FFFFFF"/>
              </a:solidFill>
              <a:latin typeface="Arial"/>
              <a:cs typeface="+mn-cs"/>
            </a:endParaRPr>
          </a:p>
        </p:txBody>
      </p:sp>
      <p:sp>
        <p:nvSpPr>
          <p:cNvPr id="143" name="Oval 292"/>
          <p:cNvSpPr/>
          <p:nvPr/>
        </p:nvSpPr>
        <p:spPr>
          <a:xfrm>
            <a:off x="6142038" y="4387850"/>
            <a:ext cx="338137" cy="336550"/>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3</a:t>
            </a:r>
            <a:endParaRPr lang="en-US" sz="1400" b="1" kern="0" dirty="0">
              <a:solidFill>
                <a:srgbClr val="FFFFFF"/>
              </a:solidFill>
              <a:latin typeface="Arial"/>
              <a:cs typeface="+mn-cs"/>
            </a:endParaRPr>
          </a:p>
        </p:txBody>
      </p:sp>
      <p:sp>
        <p:nvSpPr>
          <p:cNvPr id="144" name="Oval 292"/>
          <p:cNvSpPr/>
          <p:nvPr/>
        </p:nvSpPr>
        <p:spPr>
          <a:xfrm>
            <a:off x="6142038" y="5572125"/>
            <a:ext cx="338137" cy="33813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4</a:t>
            </a:r>
            <a:endParaRPr lang="en-US" sz="1400" b="1" kern="0" dirty="0">
              <a:solidFill>
                <a:srgbClr val="FFFFFF"/>
              </a:solidFill>
              <a:latin typeface="Arial"/>
              <a:cs typeface="+mn-cs"/>
            </a:endParaRPr>
          </a:p>
        </p:txBody>
      </p:sp>
      <p:sp>
        <p:nvSpPr>
          <p:cNvPr id="145" name="Oval 292"/>
          <p:cNvSpPr/>
          <p:nvPr/>
        </p:nvSpPr>
        <p:spPr>
          <a:xfrm>
            <a:off x="6142038" y="6662738"/>
            <a:ext cx="338137" cy="338137"/>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5</a:t>
            </a:r>
            <a:endParaRPr lang="en-US" sz="1400" b="1" kern="0" dirty="0">
              <a:solidFill>
                <a:srgbClr val="FFFFFF"/>
              </a:solidFill>
              <a:latin typeface="Arial"/>
              <a:cs typeface="+mn-cs"/>
            </a:endParaRPr>
          </a:p>
        </p:txBody>
      </p:sp>
      <p:sp>
        <p:nvSpPr>
          <p:cNvPr id="146" name="Oval 292"/>
          <p:cNvSpPr/>
          <p:nvPr/>
        </p:nvSpPr>
        <p:spPr>
          <a:xfrm>
            <a:off x="6142038" y="7478713"/>
            <a:ext cx="338137" cy="338137"/>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6</a:t>
            </a:r>
            <a:endParaRPr lang="en-US" sz="1400" b="1" kern="0" dirty="0">
              <a:solidFill>
                <a:srgbClr val="FFFFFF"/>
              </a:solidFill>
              <a:latin typeface="Arial"/>
              <a:cs typeface="+mn-cs"/>
            </a:endParaRPr>
          </a:p>
        </p:txBody>
      </p:sp>
      <p:grpSp>
        <p:nvGrpSpPr>
          <p:cNvPr id="31770" name="Группа 44"/>
          <p:cNvGrpSpPr>
            <a:grpSpLocks/>
          </p:cNvGrpSpPr>
          <p:nvPr/>
        </p:nvGrpSpPr>
        <p:grpSpPr bwMode="auto">
          <a:xfrm>
            <a:off x="2503488" y="4025900"/>
            <a:ext cx="1244600" cy="1244600"/>
            <a:chOff x="-1167900" y="2055274"/>
            <a:chExt cx="2233307" cy="2233307"/>
          </a:xfrm>
        </p:grpSpPr>
        <p:pic>
          <p:nvPicPr>
            <p:cNvPr id="31782" name="Рисунок 45"/>
            <p:cNvPicPr>
              <a:picLocks noChangeAspect="1"/>
            </p:cNvPicPr>
            <p:nvPr/>
          </p:nvPicPr>
          <p:blipFill>
            <a:blip r:embed="rId4"/>
            <a:srcRect/>
            <a:stretch>
              <a:fillRect/>
            </a:stretch>
          </p:blipFill>
          <p:spPr bwMode="auto">
            <a:xfrm>
              <a:off x="-1167900" y="2055274"/>
              <a:ext cx="2233307" cy="2233307"/>
            </a:xfrm>
            <a:prstGeom prst="rect">
              <a:avLst/>
            </a:prstGeom>
            <a:noFill/>
            <a:ln w="9525">
              <a:noFill/>
              <a:miter lim="800000"/>
              <a:headEnd/>
              <a:tailEnd/>
            </a:ln>
          </p:spPr>
        </p:pic>
        <p:sp>
          <p:nvSpPr>
            <p:cNvPr id="47" name="Овал 46"/>
            <p:cNvSpPr/>
            <p:nvPr/>
          </p:nvSpPr>
          <p:spPr>
            <a:xfrm>
              <a:off x="-390231" y="2867128"/>
              <a:ext cx="652332" cy="6523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800" dirty="0"/>
                <a:t>₽</a:t>
              </a:r>
              <a:endParaRPr lang="ru-RU" sz="1800" dirty="0"/>
            </a:p>
          </p:txBody>
        </p:sp>
      </p:grpSp>
      <p:grpSp>
        <p:nvGrpSpPr>
          <p:cNvPr id="31771" name="Группа 41"/>
          <p:cNvGrpSpPr>
            <a:grpSpLocks/>
          </p:cNvGrpSpPr>
          <p:nvPr/>
        </p:nvGrpSpPr>
        <p:grpSpPr bwMode="auto">
          <a:xfrm>
            <a:off x="366713" y="7205663"/>
            <a:ext cx="3113087" cy="904875"/>
            <a:chOff x="708483" y="2915947"/>
            <a:chExt cx="2096397" cy="727937"/>
          </a:xfrm>
        </p:grpSpPr>
        <p:sp>
          <p:nvSpPr>
            <p:cNvPr id="43" name="Скругленный прямоугольник 4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901700">
                <a:defRPr/>
              </a:pPr>
              <a:r>
                <a:rPr lang="ru-RU" sz="1400" b="1" dirty="0">
                  <a:solidFill>
                    <a:schemeClr val="bg1"/>
                  </a:solidFill>
                </a:rPr>
                <a:t>Субъект МСП - лизингополучатель</a:t>
              </a:r>
              <a:endParaRPr lang="ru-RU" sz="1400" b="1" dirty="0">
                <a:solidFill>
                  <a:schemeClr val="bg1"/>
                </a:solidFill>
              </a:endParaRPr>
            </a:p>
          </p:txBody>
        </p:sp>
        <p:sp>
          <p:nvSpPr>
            <p:cNvPr id="44" name="Freeform 25"/>
            <p:cNvSpPr>
              <a:spLocks noChangeAspect="1" noEditPoints="1"/>
            </p:cNvSpPr>
            <p:nvPr/>
          </p:nvSpPr>
          <p:spPr bwMode="auto">
            <a:xfrm>
              <a:off x="813249" y="3041101"/>
              <a:ext cx="459689" cy="477629"/>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lIns="98694" tIns="49347" rIns="98694" bIns="49347"/>
            <a:lstStyle/>
            <a:p>
              <a:pPr defTabSz="986912">
                <a:defRPr/>
              </a:pPr>
              <a:endParaRPr lang="en-GB" sz="2051" dirty="0">
                <a:solidFill>
                  <a:srgbClr val="000000"/>
                </a:solidFill>
                <a:latin typeface="Arial" pitchFamily="34" charset="0"/>
                <a:cs typeface="Arial" pitchFamily="34" charset="0"/>
              </a:endParaRPr>
            </a:p>
          </p:txBody>
        </p:sp>
      </p:grpSp>
      <p:cxnSp>
        <p:nvCxnSpPr>
          <p:cNvPr id="48" name="Прямая со стрелкой 47"/>
          <p:cNvCxnSpPr/>
          <p:nvPr/>
        </p:nvCxnSpPr>
        <p:spPr>
          <a:xfrm flipH="1">
            <a:off x="1836738" y="6429375"/>
            <a:ext cx="6350" cy="714375"/>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49" name="Oval 292"/>
          <p:cNvSpPr/>
          <p:nvPr/>
        </p:nvSpPr>
        <p:spPr>
          <a:xfrm>
            <a:off x="1939925" y="6691313"/>
            <a:ext cx="309563" cy="306387"/>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300" b="1" kern="0" dirty="0">
                <a:solidFill>
                  <a:srgbClr val="FFFFFF"/>
                </a:solidFill>
                <a:latin typeface="Arial"/>
                <a:cs typeface="+mn-cs"/>
              </a:rPr>
              <a:t>1.2</a:t>
            </a:r>
            <a:endParaRPr lang="en-US" sz="1300" b="1" kern="0" dirty="0">
              <a:solidFill>
                <a:srgbClr val="FFFFFF"/>
              </a:solidFill>
              <a:latin typeface="Arial"/>
              <a:cs typeface="+mn-cs"/>
            </a:endParaRPr>
          </a:p>
        </p:txBody>
      </p:sp>
      <p:sp>
        <p:nvSpPr>
          <p:cNvPr id="50" name="Oval 292"/>
          <p:cNvSpPr/>
          <p:nvPr/>
        </p:nvSpPr>
        <p:spPr>
          <a:xfrm>
            <a:off x="6142038" y="1966913"/>
            <a:ext cx="338137" cy="338137"/>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1.2</a:t>
            </a:r>
            <a:endParaRPr lang="en-US" sz="1400" b="1" kern="0" dirty="0">
              <a:solidFill>
                <a:srgbClr val="FFFFFF"/>
              </a:solidFill>
              <a:latin typeface="Arial"/>
              <a:cs typeface="+mn-cs"/>
            </a:endParaRPr>
          </a:p>
        </p:txBody>
      </p:sp>
      <p:sp>
        <p:nvSpPr>
          <p:cNvPr id="51" name="TextBox 50"/>
          <p:cNvSpPr txBox="1"/>
          <p:nvPr/>
        </p:nvSpPr>
        <p:spPr>
          <a:xfrm>
            <a:off x="6526213" y="1912938"/>
            <a:ext cx="5810250" cy="431800"/>
          </a:xfrm>
          <a:prstGeom prst="rect">
            <a:avLst/>
          </a:prstGeom>
          <a:noFill/>
        </p:spPr>
        <p:txBody>
          <a:bodyPr>
            <a:spAutoFit/>
          </a:bodyPr>
          <a:lstStyle/>
          <a:p>
            <a:pPr algn="just" fontAlgn="auto">
              <a:spcBef>
                <a:spcPts val="0"/>
              </a:spcBef>
              <a:spcAft>
                <a:spcPts val="0"/>
              </a:spcAft>
              <a:defRPr/>
            </a:pPr>
            <a:r>
              <a:rPr lang="ru-RU" sz="1100" b="1" kern="0" dirty="0">
                <a:solidFill>
                  <a:prstClr val="black"/>
                </a:solidFill>
                <a:latin typeface="Arial" pitchFamily="34" charset="0"/>
                <a:cs typeface="Arial" pitchFamily="34" charset="0"/>
              </a:rPr>
              <a:t>Лизинговая компания </a:t>
            </a:r>
            <a:r>
              <a:rPr lang="ru-RU" sz="1100" kern="0" dirty="0">
                <a:solidFill>
                  <a:prstClr val="black"/>
                </a:solidFill>
                <a:latin typeface="Arial" pitchFamily="34" charset="0"/>
                <a:cs typeface="Arial" pitchFamily="34" charset="0"/>
              </a:rPr>
              <a:t>приобретает имущество для оказания услуг финансовой аренды субъектам МСП .</a:t>
            </a:r>
          </a:p>
        </p:txBody>
      </p:sp>
      <p:sp>
        <p:nvSpPr>
          <p:cNvPr id="54" name="Овал 53"/>
          <p:cNvSpPr/>
          <p:nvPr/>
        </p:nvSpPr>
        <p:spPr>
          <a:xfrm>
            <a:off x="703263" y="5626100"/>
            <a:ext cx="363537" cy="3619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800" dirty="0"/>
              <a:t>₽</a:t>
            </a:r>
            <a:endParaRPr lang="ru-RU" sz="1800" dirty="0"/>
          </a:p>
        </p:txBody>
      </p:sp>
      <p:cxnSp>
        <p:nvCxnSpPr>
          <p:cNvPr id="31777" name="Прямая соединительная линия 55"/>
          <p:cNvCxnSpPr>
            <a:cxnSpLocks noChangeShapeType="1"/>
          </p:cNvCxnSpPr>
          <p:nvPr/>
        </p:nvCxnSpPr>
        <p:spPr bwMode="auto">
          <a:xfrm>
            <a:off x="5889625" y="1609725"/>
            <a:ext cx="0" cy="6019800"/>
          </a:xfrm>
          <a:prstGeom prst="line">
            <a:avLst/>
          </a:prstGeom>
          <a:noFill/>
          <a:ln w="25400" algn="ctr">
            <a:solidFill>
              <a:srgbClr val="00A1DE"/>
            </a:solidFill>
            <a:round/>
            <a:headEnd/>
            <a:tailEnd/>
          </a:ln>
        </p:spPr>
      </p:cxnSp>
      <p:pic>
        <p:nvPicPr>
          <p:cNvPr id="31778" name="Рисунок 58"/>
          <p:cNvPicPr>
            <a:picLocks noChangeAspect="1"/>
          </p:cNvPicPr>
          <p:nvPr/>
        </p:nvPicPr>
        <p:blipFill>
          <a:blip r:embed="rId5"/>
          <a:srcRect/>
          <a:stretch>
            <a:fillRect/>
          </a:stretch>
        </p:blipFill>
        <p:spPr bwMode="auto">
          <a:xfrm>
            <a:off x="3190875" y="2403475"/>
            <a:ext cx="1371600" cy="623888"/>
          </a:xfrm>
          <a:prstGeom prst="rect">
            <a:avLst/>
          </a:prstGeom>
          <a:noFill/>
          <a:ln w="9525">
            <a:noFill/>
            <a:miter lim="800000"/>
            <a:headEnd/>
            <a:tailEnd/>
          </a:ln>
        </p:spPr>
      </p:pic>
      <p:sp>
        <p:nvSpPr>
          <p:cNvPr id="31779" name="TextBox 59"/>
          <p:cNvSpPr txBox="1">
            <a:spLocks noChangeArrowheads="1"/>
          </p:cNvSpPr>
          <p:nvPr/>
        </p:nvSpPr>
        <p:spPr bwMode="auto">
          <a:xfrm>
            <a:off x="12103100" y="8004175"/>
            <a:ext cx="523875" cy="306388"/>
          </a:xfrm>
          <a:prstGeom prst="rect">
            <a:avLst/>
          </a:prstGeom>
          <a:noFill/>
          <a:ln w="9525">
            <a:noFill/>
            <a:miter lim="800000"/>
            <a:headEnd/>
            <a:tailEnd/>
          </a:ln>
        </p:spPr>
        <p:txBody>
          <a:bodyPr>
            <a:spAutoFit/>
          </a:bodyPr>
          <a:lstStyle/>
          <a:p>
            <a:r>
              <a:rPr lang="ru-RU" sz="1400">
                <a:latin typeface="Arial Narrow" pitchFamily="34" charset="0"/>
              </a:rPr>
              <a:t>20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a:stCxn id="93" idx="0"/>
          </p:cNvCxnSpPr>
          <p:nvPr/>
        </p:nvCxnSpPr>
        <p:spPr>
          <a:xfrm rot="5400000" flipH="1" flipV="1">
            <a:off x="2098675" y="5100638"/>
            <a:ext cx="587375" cy="273050"/>
          </a:xfrm>
          <a:prstGeom prst="bentConnector3">
            <a:avLst>
              <a:gd name="adj1" fmla="val 99479"/>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nvGrpSpPr>
          <p:cNvPr id="32770" name="Группа 3"/>
          <p:cNvGrpSpPr>
            <a:grpSpLocks/>
          </p:cNvGrpSpPr>
          <p:nvPr/>
        </p:nvGrpSpPr>
        <p:grpSpPr bwMode="auto">
          <a:xfrm>
            <a:off x="6488113" y="2871788"/>
            <a:ext cx="5838825" cy="3646487"/>
            <a:chOff x="5691956" y="1481039"/>
            <a:chExt cx="6975675" cy="3350609"/>
          </a:xfrm>
        </p:grpSpPr>
        <p:sp>
          <p:nvSpPr>
            <p:cNvPr id="18" name="TextBox 17"/>
            <p:cNvSpPr txBox="1"/>
            <p:nvPr/>
          </p:nvSpPr>
          <p:spPr>
            <a:xfrm>
              <a:off x="5691956" y="1481039"/>
              <a:ext cx="6952916" cy="551385"/>
            </a:xfrm>
            <a:prstGeom prst="rect">
              <a:avLst/>
            </a:prstGeom>
            <a:noFill/>
          </p:spPr>
          <p:txBody>
            <a:bodyPr>
              <a:spAutoFit/>
            </a:bodyPr>
            <a:lstStyle/>
            <a:p>
              <a:pPr algn="just" fontAlgn="auto">
                <a:spcBef>
                  <a:spcPts val="0"/>
                </a:spcBef>
                <a:spcAft>
                  <a:spcPts val="0"/>
                </a:spcAft>
                <a:defRPr/>
              </a:pPr>
              <a:r>
                <a:rPr lang="ru-RU" sz="1100" b="1" kern="0" dirty="0">
                  <a:solidFill>
                    <a:prstClr val="black"/>
                  </a:solidFill>
                  <a:latin typeface="Arial" pitchFamily="34" charset="0"/>
                  <a:cs typeface="Arial" pitchFamily="34" charset="0"/>
                </a:rPr>
                <a:t>Субъект Российской Федерации</a:t>
              </a:r>
              <a:r>
                <a:rPr lang="ru-RU" sz="1100" kern="0" dirty="0">
                  <a:solidFill>
                    <a:prstClr val="black"/>
                  </a:solidFill>
                  <a:latin typeface="Arial" pitchFamily="34" charset="0"/>
                  <a:cs typeface="Arial" pitchFamily="34" charset="0"/>
                </a:rPr>
                <a:t>, заключает Соглашение с организацией, управляющей объектами инфраструктуры поддержки субъектов МСП, в связи с предоставлением такой организации финансовых и иных мер поддержки</a:t>
              </a:r>
            </a:p>
          </p:txBody>
        </p:sp>
        <p:sp>
          <p:nvSpPr>
            <p:cNvPr id="19" name="TextBox 18"/>
            <p:cNvSpPr txBox="1"/>
            <p:nvPr/>
          </p:nvSpPr>
          <p:spPr>
            <a:xfrm>
              <a:off x="5714715" y="3219797"/>
              <a:ext cx="6952916" cy="552843"/>
            </a:xfrm>
            <a:prstGeom prst="rect">
              <a:avLst/>
            </a:prstGeom>
            <a:noFill/>
          </p:spPr>
          <p:txBody>
            <a:bodyPr>
              <a:spAutoFit/>
            </a:bodyPr>
            <a:lstStyle/>
            <a:p>
              <a:pPr algn="just" fontAlgn="auto">
                <a:spcBef>
                  <a:spcPts val="0"/>
                </a:spcBef>
                <a:spcAft>
                  <a:spcPts val="0"/>
                </a:spcAft>
                <a:defRPr/>
              </a:pPr>
              <a:r>
                <a:rPr lang="ru-RU" sz="1100" b="1" kern="0" dirty="0">
                  <a:solidFill>
                    <a:prstClr val="black"/>
                  </a:solidFill>
                  <a:latin typeface="Arial" pitchFamily="34" charset="0"/>
                  <a:cs typeface="Arial" pitchFamily="34" charset="0"/>
                </a:rPr>
                <a:t>Уполномоченный Банк</a:t>
              </a:r>
              <a:r>
                <a:rPr lang="ru-RU" sz="1100" kern="0" dirty="0">
                  <a:solidFill>
                    <a:prstClr val="black"/>
                  </a:solidFill>
                  <a:latin typeface="Arial" pitchFamily="34" charset="0"/>
                  <a:cs typeface="Arial" pitchFamily="34" charset="0"/>
                </a:rPr>
                <a:t>, предоставивший кредит Конечному заемщику, обращается в Корпорацию с просьбой предоставить поручительство за уполномоченный банк перед Банком России</a:t>
              </a:r>
            </a:p>
          </p:txBody>
        </p:sp>
        <p:sp>
          <p:nvSpPr>
            <p:cNvPr id="21" name="Прямоугольник 20"/>
            <p:cNvSpPr/>
            <p:nvPr/>
          </p:nvSpPr>
          <p:spPr>
            <a:xfrm>
              <a:off x="5699542" y="4434884"/>
              <a:ext cx="6935846" cy="396764"/>
            </a:xfrm>
            <a:prstGeom prst="rect">
              <a:avLst/>
            </a:prstGeom>
          </p:spPr>
          <p:txBody>
            <a:bodyPr>
              <a:spAutoFit/>
            </a:bodyPr>
            <a:lstStyle/>
            <a:p>
              <a:pPr algn="just" fontAlgn="auto">
                <a:spcBef>
                  <a:spcPts val="0"/>
                </a:spcBef>
                <a:spcAft>
                  <a:spcPts val="0"/>
                </a:spcAft>
                <a:defRPr/>
              </a:pPr>
              <a:r>
                <a:rPr lang="ru-RU" sz="1100" b="1" kern="0" dirty="0">
                  <a:solidFill>
                    <a:prstClr val="black"/>
                  </a:solidFill>
                  <a:latin typeface="Arial" pitchFamily="34" charset="0"/>
                  <a:cs typeface="Arial" pitchFamily="34" charset="0"/>
                </a:rPr>
                <a:t>Банк России</a:t>
              </a:r>
              <a:r>
                <a:rPr lang="ru-RU" sz="1100" kern="0" dirty="0">
                  <a:solidFill>
                    <a:prstClr val="black"/>
                  </a:solidFill>
                  <a:latin typeface="Arial" pitchFamily="34" charset="0"/>
                  <a:cs typeface="Arial" pitchFamily="34" charset="0"/>
                </a:rPr>
                <a:t>, в случае принятия Корпорацией положительного решения о предоставлении Поручительства, предоставляет кредит Уполномоченному банку </a:t>
              </a:r>
            </a:p>
          </p:txBody>
        </p:sp>
        <p:sp>
          <p:nvSpPr>
            <p:cNvPr id="34" name="Прямоугольник 33"/>
            <p:cNvSpPr/>
            <p:nvPr/>
          </p:nvSpPr>
          <p:spPr>
            <a:xfrm>
              <a:off x="5691956" y="3814942"/>
              <a:ext cx="6973778" cy="552843"/>
            </a:xfrm>
            <a:prstGeom prst="rect">
              <a:avLst/>
            </a:prstGeom>
          </p:spPr>
          <p:txBody>
            <a:bodyPr>
              <a:spAutoFit/>
            </a:bodyPr>
            <a:lstStyle/>
            <a:p>
              <a:pPr algn="just" fontAlgn="auto">
                <a:spcBef>
                  <a:spcPts val="0"/>
                </a:spcBef>
                <a:spcAft>
                  <a:spcPts val="0"/>
                </a:spcAft>
                <a:defRPr/>
              </a:pPr>
              <a:r>
                <a:rPr lang="ru-RU" sz="1100" b="1" kern="0" dirty="0">
                  <a:solidFill>
                    <a:prstClr val="black"/>
                  </a:solidFill>
                  <a:latin typeface="Arial" pitchFamily="34" charset="0"/>
                  <a:cs typeface="Arial" pitchFamily="34" charset="0"/>
                </a:rPr>
                <a:t>Корпорация</a:t>
              </a:r>
              <a:r>
                <a:rPr lang="ru-RU" sz="1100" kern="0" dirty="0">
                  <a:solidFill>
                    <a:prstClr val="black"/>
                  </a:solidFill>
                  <a:latin typeface="Arial" pitchFamily="34" charset="0"/>
                  <a:cs typeface="Arial" pitchFamily="34" charset="0"/>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565400" y="4187825"/>
            <a:ext cx="2606675" cy="904875"/>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895350">
              <a:defRPr/>
            </a:pPr>
            <a:r>
              <a:rPr lang="ru-RU" sz="1400" b="1" dirty="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5400" y="2393950"/>
            <a:ext cx="2654300" cy="701675"/>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1703388" algn="ctr">
              <a:tabLst>
                <a:tab pos="1524000" algn="l"/>
              </a:tabLst>
              <a:defRPr/>
            </a:pPr>
            <a:endParaRPr lang="ru-RU" sz="1100" b="1" dirty="0">
              <a:solidFill>
                <a:schemeClr val="tx1"/>
              </a:solidFill>
            </a:endParaRPr>
          </a:p>
        </p:txBody>
      </p:sp>
      <p:sp>
        <p:nvSpPr>
          <p:cNvPr id="93" name="Скругленный прямоугольник 92"/>
          <p:cNvSpPr/>
          <p:nvPr/>
        </p:nvSpPr>
        <p:spPr>
          <a:xfrm>
            <a:off x="954088" y="5530850"/>
            <a:ext cx="2605087" cy="904875"/>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901700">
              <a:defRPr/>
            </a:pPr>
            <a:r>
              <a:rPr lang="ru-RU" sz="1400" b="1" dirty="0">
                <a:solidFill>
                  <a:schemeClr val="bg1"/>
                </a:solidFill>
              </a:rPr>
              <a:t>Конечный заемщик – Управляющая компания </a:t>
            </a:r>
            <a:endParaRPr lang="ru-RU" sz="1400" b="1" dirty="0">
              <a:solidFill>
                <a:schemeClr val="bg1"/>
              </a:solidFill>
            </a:endParaRPr>
          </a:p>
        </p:txBody>
      </p:sp>
      <p:grpSp>
        <p:nvGrpSpPr>
          <p:cNvPr id="32774" name="Группа 128"/>
          <p:cNvGrpSpPr>
            <a:grpSpLocks/>
          </p:cNvGrpSpPr>
          <p:nvPr/>
        </p:nvGrpSpPr>
        <p:grpSpPr bwMode="auto">
          <a:xfrm>
            <a:off x="3965575" y="6700838"/>
            <a:ext cx="1162050" cy="1169987"/>
            <a:chOff x="3290392" y="4915070"/>
            <a:chExt cx="935162" cy="940946"/>
          </a:xfrm>
        </p:grpSpPr>
        <p:pic>
          <p:nvPicPr>
            <p:cNvPr id="32823" name="Рисунок 54"/>
            <p:cNvPicPr>
              <a:picLocks noChangeAspect="1"/>
            </p:cNvPicPr>
            <p:nvPr/>
          </p:nvPicPr>
          <p:blipFill>
            <a:blip r:embed="rId2"/>
            <a:srcRect/>
            <a:stretch>
              <a:fillRect/>
            </a:stretch>
          </p:blipFill>
          <p:spPr bwMode="auto">
            <a:xfrm>
              <a:off x="3422742" y="5047672"/>
              <a:ext cx="670463" cy="675742"/>
            </a:xfrm>
            <a:prstGeom prst="rect">
              <a:avLst/>
            </a:prstGeom>
            <a:noFill/>
            <a:ln w="9525">
              <a:noFill/>
              <a:miter lim="800000"/>
              <a:headEnd/>
              <a:tailEnd/>
            </a:ln>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1703388" algn="ctr">
                <a:tabLst>
                  <a:tab pos="1524000" algn="l"/>
                </a:tabLst>
                <a:defRPr/>
              </a:pPr>
              <a:endParaRPr lang="ru-RU" sz="1100" b="1" dirty="0">
                <a:solidFill>
                  <a:schemeClr val="tx1"/>
                </a:solidFill>
              </a:endParaRPr>
            </a:p>
          </p:txBody>
        </p:sp>
      </p:grpSp>
      <p:cxnSp>
        <p:nvCxnSpPr>
          <p:cNvPr id="101" name="Elbow Connector 187"/>
          <p:cNvCxnSpPr>
            <a:stCxn id="78" idx="3"/>
            <a:endCxn id="98" idx="3"/>
          </p:cNvCxnSpPr>
          <p:nvPr/>
        </p:nvCxnSpPr>
        <p:spPr>
          <a:xfrm flipH="1">
            <a:off x="5127625" y="2744788"/>
            <a:ext cx="92075" cy="4541837"/>
          </a:xfrm>
          <a:prstGeom prst="bentConnector3">
            <a:avLst>
              <a:gd name="adj1" fmla="val -25037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H="1" flipV="1">
            <a:off x="4905375" y="5110163"/>
            <a:ext cx="3175" cy="1590675"/>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stCxn id="74" idx="0"/>
          </p:cNvCxnSpPr>
          <p:nvPr/>
        </p:nvCxnSpPr>
        <p:spPr>
          <a:xfrm flipH="1" flipV="1">
            <a:off x="3867150" y="3114675"/>
            <a:ext cx="1588" cy="107315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016375" y="3249613"/>
            <a:ext cx="277813" cy="27781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6</a:t>
            </a:r>
            <a:endParaRPr lang="en-US" sz="1400" b="1" kern="0" dirty="0">
              <a:solidFill>
                <a:srgbClr val="FFFFFF"/>
              </a:solidFill>
              <a:latin typeface="Arial"/>
              <a:cs typeface="+mn-cs"/>
            </a:endParaRPr>
          </a:p>
        </p:txBody>
      </p:sp>
      <p:sp>
        <p:nvSpPr>
          <p:cNvPr id="138" name="Oval 292"/>
          <p:cNvSpPr/>
          <p:nvPr/>
        </p:nvSpPr>
        <p:spPr>
          <a:xfrm>
            <a:off x="1827213" y="4233863"/>
            <a:ext cx="277812" cy="27781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3</a:t>
            </a:r>
            <a:endParaRPr lang="en-US" sz="1400" b="1" kern="0" dirty="0">
              <a:solidFill>
                <a:srgbClr val="FFFFFF"/>
              </a:solidFill>
              <a:latin typeface="Arial"/>
              <a:cs typeface="+mn-cs"/>
            </a:endParaRPr>
          </a:p>
        </p:txBody>
      </p:sp>
      <p:sp>
        <p:nvSpPr>
          <p:cNvPr id="139" name="Oval 292"/>
          <p:cNvSpPr/>
          <p:nvPr/>
        </p:nvSpPr>
        <p:spPr>
          <a:xfrm>
            <a:off x="2379663" y="5149850"/>
            <a:ext cx="277812" cy="277813"/>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4</a:t>
            </a:r>
            <a:endParaRPr lang="en-US" sz="1400" b="1" kern="0" dirty="0">
              <a:solidFill>
                <a:srgbClr val="FFFFFF"/>
              </a:solidFill>
              <a:latin typeface="Arial"/>
              <a:cs typeface="+mn-cs"/>
            </a:endParaRPr>
          </a:p>
        </p:txBody>
      </p:sp>
      <p:sp>
        <p:nvSpPr>
          <p:cNvPr id="53" name="Oval 292"/>
          <p:cNvSpPr/>
          <p:nvPr/>
        </p:nvSpPr>
        <p:spPr>
          <a:xfrm>
            <a:off x="5508625" y="3249613"/>
            <a:ext cx="277813" cy="27781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7</a:t>
            </a:r>
            <a:endParaRPr lang="en-US" sz="1400" b="1" kern="0" dirty="0">
              <a:solidFill>
                <a:srgbClr val="FFFFFF"/>
              </a:solidFill>
              <a:latin typeface="Arial"/>
              <a:cs typeface="+mn-cs"/>
            </a:endParaRPr>
          </a:p>
        </p:txBody>
      </p:sp>
      <p:sp>
        <p:nvSpPr>
          <p:cNvPr id="141" name="Oval 292"/>
          <p:cNvSpPr/>
          <p:nvPr/>
        </p:nvSpPr>
        <p:spPr>
          <a:xfrm>
            <a:off x="6130925" y="2379663"/>
            <a:ext cx="338138" cy="336550"/>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2</a:t>
            </a:r>
            <a:endParaRPr lang="en-US" sz="1400" b="1" kern="0" dirty="0">
              <a:solidFill>
                <a:srgbClr val="FFFFFF"/>
              </a:solidFill>
              <a:latin typeface="Arial"/>
              <a:cs typeface="+mn-cs"/>
            </a:endParaRPr>
          </a:p>
        </p:txBody>
      </p:sp>
      <p:sp>
        <p:nvSpPr>
          <p:cNvPr id="142" name="Oval 292"/>
          <p:cNvSpPr/>
          <p:nvPr/>
        </p:nvSpPr>
        <p:spPr>
          <a:xfrm>
            <a:off x="6140450" y="6142038"/>
            <a:ext cx="338138" cy="338137"/>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8</a:t>
            </a:r>
            <a:endParaRPr lang="en-US" sz="1400" b="1" kern="0" dirty="0">
              <a:solidFill>
                <a:srgbClr val="FFFFFF"/>
              </a:solidFill>
              <a:latin typeface="Arial"/>
              <a:cs typeface="+mn-cs"/>
            </a:endParaRPr>
          </a:p>
        </p:txBody>
      </p:sp>
      <p:sp>
        <p:nvSpPr>
          <p:cNvPr id="143" name="Oval 292"/>
          <p:cNvSpPr/>
          <p:nvPr/>
        </p:nvSpPr>
        <p:spPr>
          <a:xfrm>
            <a:off x="6127750" y="3644900"/>
            <a:ext cx="338138" cy="336550"/>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4</a:t>
            </a:r>
            <a:endParaRPr lang="en-US" sz="1400" b="1" kern="0" dirty="0">
              <a:solidFill>
                <a:srgbClr val="FFFFFF"/>
              </a:solidFill>
              <a:latin typeface="Arial"/>
              <a:cs typeface="+mn-cs"/>
            </a:endParaRPr>
          </a:p>
        </p:txBody>
      </p:sp>
      <p:sp>
        <p:nvSpPr>
          <p:cNvPr id="144" name="Oval 292"/>
          <p:cNvSpPr/>
          <p:nvPr/>
        </p:nvSpPr>
        <p:spPr>
          <a:xfrm>
            <a:off x="6127750" y="4256088"/>
            <a:ext cx="338138" cy="336550"/>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5</a:t>
            </a:r>
            <a:endParaRPr lang="en-US" sz="1400" b="1" kern="0" dirty="0">
              <a:solidFill>
                <a:srgbClr val="FFFFFF"/>
              </a:solidFill>
              <a:latin typeface="Arial"/>
              <a:cs typeface="+mn-cs"/>
            </a:endParaRPr>
          </a:p>
        </p:txBody>
      </p:sp>
      <p:sp>
        <p:nvSpPr>
          <p:cNvPr id="145" name="Oval 292"/>
          <p:cNvSpPr/>
          <p:nvPr/>
        </p:nvSpPr>
        <p:spPr>
          <a:xfrm>
            <a:off x="6149975" y="4851400"/>
            <a:ext cx="338138" cy="33813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6</a:t>
            </a:r>
            <a:endParaRPr lang="en-US" sz="1400" b="1" kern="0" dirty="0">
              <a:solidFill>
                <a:srgbClr val="FFFFFF"/>
              </a:solidFill>
              <a:latin typeface="Arial"/>
              <a:cs typeface="+mn-cs"/>
            </a:endParaRPr>
          </a:p>
        </p:txBody>
      </p:sp>
      <p:sp>
        <p:nvSpPr>
          <p:cNvPr id="146" name="Oval 292"/>
          <p:cNvSpPr/>
          <p:nvPr/>
        </p:nvSpPr>
        <p:spPr>
          <a:xfrm>
            <a:off x="6127750" y="5561013"/>
            <a:ext cx="338138" cy="336550"/>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7</a:t>
            </a:r>
            <a:endParaRPr lang="en-US" sz="1400" b="1" kern="0" dirty="0">
              <a:solidFill>
                <a:srgbClr val="FFFFFF"/>
              </a:solidFill>
              <a:latin typeface="Arial"/>
              <a:cs typeface="+mn-cs"/>
            </a:endParaRPr>
          </a:p>
        </p:txBody>
      </p:sp>
      <p:grpSp>
        <p:nvGrpSpPr>
          <p:cNvPr id="32788" name="Группа 44"/>
          <p:cNvGrpSpPr>
            <a:grpSpLocks/>
          </p:cNvGrpSpPr>
          <p:nvPr/>
        </p:nvGrpSpPr>
        <p:grpSpPr bwMode="auto">
          <a:xfrm>
            <a:off x="2398713" y="4017963"/>
            <a:ext cx="1244600" cy="1244600"/>
            <a:chOff x="-1167900" y="2055274"/>
            <a:chExt cx="2233307" cy="2233307"/>
          </a:xfrm>
        </p:grpSpPr>
        <p:pic>
          <p:nvPicPr>
            <p:cNvPr id="32821" name="Рисунок 45"/>
            <p:cNvPicPr>
              <a:picLocks noChangeAspect="1"/>
            </p:cNvPicPr>
            <p:nvPr/>
          </p:nvPicPr>
          <p:blipFill>
            <a:blip r:embed="rId3"/>
            <a:srcRect/>
            <a:stretch>
              <a:fillRect/>
            </a:stretch>
          </p:blipFill>
          <p:spPr bwMode="auto">
            <a:xfrm>
              <a:off x="-1167900" y="2055274"/>
              <a:ext cx="2233307" cy="2233307"/>
            </a:xfrm>
            <a:prstGeom prst="rect">
              <a:avLst/>
            </a:prstGeom>
            <a:noFill/>
            <a:ln w="9525">
              <a:noFill/>
              <a:miter lim="800000"/>
              <a:headEnd/>
              <a:tailEnd/>
            </a:ln>
          </p:spPr>
        </p:pic>
        <p:sp>
          <p:nvSpPr>
            <p:cNvPr id="47" name="Овал 46"/>
            <p:cNvSpPr/>
            <p:nvPr/>
          </p:nvSpPr>
          <p:spPr>
            <a:xfrm>
              <a:off x="-390231" y="2867126"/>
              <a:ext cx="652332" cy="6523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800" dirty="0"/>
                <a:t>₽</a:t>
              </a:r>
              <a:endParaRPr lang="ru-RU" sz="1800" dirty="0"/>
            </a:p>
          </p:txBody>
        </p:sp>
      </p:grpSp>
      <p:sp>
        <p:nvSpPr>
          <p:cNvPr id="43" name="Скругленный прямоугольник 42"/>
          <p:cNvSpPr/>
          <p:nvPr/>
        </p:nvSpPr>
        <p:spPr>
          <a:xfrm>
            <a:off x="363538" y="3240088"/>
            <a:ext cx="2097087" cy="904875"/>
          </a:xfrm>
          <a:prstGeom prst="roundRect">
            <a:avLst>
              <a:gd name="adj" fmla="val 7696"/>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85725" algn="ctr">
              <a:defRPr/>
            </a:pPr>
            <a:r>
              <a:rPr lang="ru-RU" sz="1400" b="1" dirty="0">
                <a:solidFill>
                  <a:schemeClr val="bg1"/>
                </a:solidFill>
              </a:rPr>
              <a:t>Субъект Российской Федерации</a:t>
            </a:r>
            <a:endParaRPr lang="ru-RU" sz="1400" b="1" dirty="0">
              <a:solidFill>
                <a:schemeClr val="bg1"/>
              </a:solidFill>
            </a:endParaRPr>
          </a:p>
        </p:txBody>
      </p:sp>
      <p:cxnSp>
        <p:nvCxnSpPr>
          <p:cNvPr id="48" name="Прямая со стрелкой 47"/>
          <p:cNvCxnSpPr/>
          <p:nvPr/>
        </p:nvCxnSpPr>
        <p:spPr>
          <a:xfrm flipH="1">
            <a:off x="1724025" y="4154488"/>
            <a:ext cx="4763" cy="139858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0" name="Oval 292"/>
          <p:cNvSpPr/>
          <p:nvPr/>
        </p:nvSpPr>
        <p:spPr>
          <a:xfrm>
            <a:off x="6130925" y="2978150"/>
            <a:ext cx="338138" cy="33813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3</a:t>
            </a:r>
            <a:endParaRPr lang="en-US" sz="1400" b="1" kern="0" dirty="0">
              <a:solidFill>
                <a:srgbClr val="FFFFFF"/>
              </a:solidFill>
              <a:latin typeface="Arial"/>
              <a:cs typeface="+mn-cs"/>
            </a:endParaRPr>
          </a:p>
        </p:txBody>
      </p:sp>
      <p:sp>
        <p:nvSpPr>
          <p:cNvPr id="51" name="TextBox 50"/>
          <p:cNvSpPr txBox="1"/>
          <p:nvPr/>
        </p:nvSpPr>
        <p:spPr>
          <a:xfrm>
            <a:off x="6503988" y="3440113"/>
            <a:ext cx="5810250" cy="600075"/>
          </a:xfrm>
          <a:prstGeom prst="rect">
            <a:avLst/>
          </a:prstGeom>
          <a:noFill/>
        </p:spPr>
        <p:txBody>
          <a:bodyPr>
            <a:spAutoFit/>
          </a:bodyPr>
          <a:lstStyle/>
          <a:p>
            <a:pPr algn="just" fontAlgn="auto">
              <a:spcBef>
                <a:spcPts val="0"/>
              </a:spcBef>
              <a:spcAft>
                <a:spcPts val="0"/>
              </a:spcAft>
              <a:defRPr/>
            </a:pPr>
            <a:r>
              <a:rPr lang="ru-RU" sz="1100" b="1" kern="0" dirty="0">
                <a:solidFill>
                  <a:prstClr val="black"/>
                </a:solidFill>
                <a:latin typeface="Arial" pitchFamily="34" charset="0"/>
                <a:cs typeface="Arial" pitchFamily="34" charset="0"/>
              </a:rPr>
              <a:t>Конечный заемщик, </a:t>
            </a:r>
            <a:r>
              <a:rPr lang="ru-RU" sz="1100" kern="0" dirty="0">
                <a:solidFill>
                  <a:prstClr val="black"/>
                </a:solidFill>
                <a:latin typeface="Arial" pitchFamily="34" charset="0"/>
                <a:cs typeface="Arial" pitchFamily="34" charset="0"/>
              </a:rPr>
              <a:t>компания, </a:t>
            </a:r>
            <a:r>
              <a:rPr lang="ru-RU" sz="1100" kern="0" dirty="0">
                <a:solidFill>
                  <a:prstClr val="black"/>
                </a:solidFill>
                <a:latin typeface="Arial" pitchFamily="34" charset="0"/>
                <a:cs typeface="Arial" pitchFamily="34" charset="0"/>
              </a:rPr>
              <a:t>осуществляющая  управление объектами инфраструктуры поддержки субъектов </a:t>
            </a:r>
            <a:r>
              <a:rPr lang="ru-RU" sz="1100" kern="0" dirty="0">
                <a:solidFill>
                  <a:prstClr val="black"/>
                </a:solidFill>
                <a:latin typeface="Arial" pitchFamily="34" charset="0"/>
                <a:cs typeface="Arial" pitchFamily="34" charset="0"/>
              </a:rPr>
              <a:t>МСП, обращается в Уполномоченный  Банк за получением финансирования на реализацию Проекта</a:t>
            </a:r>
          </a:p>
        </p:txBody>
      </p:sp>
      <p:sp>
        <p:nvSpPr>
          <p:cNvPr id="54" name="Овал 53"/>
          <p:cNvSpPr/>
          <p:nvPr/>
        </p:nvSpPr>
        <p:spPr>
          <a:xfrm>
            <a:off x="1268413" y="5780088"/>
            <a:ext cx="361950" cy="3619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800" dirty="0"/>
              <a:t>₽</a:t>
            </a:r>
            <a:endParaRPr lang="ru-RU" sz="1800" dirty="0"/>
          </a:p>
        </p:txBody>
      </p:sp>
      <p:cxnSp>
        <p:nvCxnSpPr>
          <p:cNvPr id="60" name="Прямая со стрелкой 59"/>
          <p:cNvCxnSpPr/>
          <p:nvPr/>
        </p:nvCxnSpPr>
        <p:spPr>
          <a:xfrm flipH="1" flipV="1">
            <a:off x="1249363" y="4176713"/>
            <a:ext cx="1587" cy="1344612"/>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0" y="-23813"/>
            <a:ext cx="3524250" cy="919163"/>
          </a:xfrm>
          <a:prstGeom prst="rect">
            <a:avLst/>
          </a:prstGeom>
          <a:solidFill>
            <a:schemeClr val="bg1"/>
          </a:solidFill>
        </p:spPr>
        <p:txBody>
          <a:bodyPr>
            <a:spAutoFit/>
          </a:bodyPr>
          <a:lstStyle/>
          <a:p>
            <a:pPr algn="just" fontAlgn="auto">
              <a:spcBef>
                <a:spcPts val="0"/>
              </a:spcBef>
              <a:spcAft>
                <a:spcPts val="0"/>
              </a:spcAft>
              <a:defRPr/>
            </a:pPr>
            <a:endParaRPr lang="ru-RU" sz="1100" kern="0" dirty="0">
              <a:solidFill>
                <a:prstClr val="black"/>
              </a:solidFill>
              <a:latin typeface="Arial" pitchFamily="34" charset="0"/>
              <a:cs typeface="Arial" pitchFamily="34" charset="0"/>
            </a:endParaRPr>
          </a:p>
        </p:txBody>
      </p:sp>
      <p:pic>
        <p:nvPicPr>
          <p:cNvPr id="32796" name="Рисунок 56"/>
          <p:cNvPicPr>
            <a:picLocks noChangeAspect="1"/>
          </p:cNvPicPr>
          <p:nvPr/>
        </p:nvPicPr>
        <p:blipFill>
          <a:blip r:embed="rId4"/>
          <a:srcRect/>
          <a:stretch>
            <a:fillRect/>
          </a:stretch>
        </p:blipFill>
        <p:spPr bwMode="auto">
          <a:xfrm>
            <a:off x="101600" y="63500"/>
            <a:ext cx="2717800" cy="1236663"/>
          </a:xfrm>
          <a:prstGeom prst="rect">
            <a:avLst/>
          </a:prstGeom>
          <a:noFill/>
          <a:ln w="9525">
            <a:noFill/>
            <a:miter lim="800000"/>
            <a:headEnd/>
            <a:tailEnd/>
          </a:ln>
        </p:spPr>
      </p:pic>
      <p:sp>
        <p:nvSpPr>
          <p:cNvPr id="62" name="TextBox 61"/>
          <p:cNvSpPr txBox="1"/>
          <p:nvPr/>
        </p:nvSpPr>
        <p:spPr>
          <a:xfrm>
            <a:off x="6497638" y="4019550"/>
            <a:ext cx="5803900" cy="769938"/>
          </a:xfrm>
          <a:prstGeom prst="rect">
            <a:avLst/>
          </a:prstGeom>
          <a:noFill/>
        </p:spPr>
        <p:txBody>
          <a:bodyPr>
            <a:spAutoFit/>
          </a:bodyPr>
          <a:lstStyle/>
          <a:p>
            <a:pPr algn="just" fontAlgn="auto">
              <a:spcBef>
                <a:spcPts val="0"/>
              </a:spcBef>
              <a:spcAft>
                <a:spcPts val="0"/>
              </a:spcAft>
              <a:defRPr/>
            </a:pPr>
            <a:r>
              <a:rPr lang="ru-RU" sz="1100" b="1" kern="0" dirty="0">
                <a:solidFill>
                  <a:prstClr val="black"/>
                </a:solidFill>
                <a:latin typeface="Arial" pitchFamily="34" charset="0"/>
                <a:cs typeface="Arial" pitchFamily="34" charset="0"/>
              </a:rPr>
              <a:t>Уполномоченный Банк</a:t>
            </a:r>
            <a:r>
              <a:rPr lang="ru-RU" sz="1100" kern="0" dirty="0">
                <a:solidFill>
                  <a:prstClr val="black"/>
                </a:solidFill>
                <a:latin typeface="Arial" pitchFamily="34" charset="0"/>
                <a:cs typeface="Arial" pitchFamily="34" charset="0"/>
              </a:rPr>
              <a:t> предоставляет кредит организации, </a:t>
            </a:r>
            <a:r>
              <a:rPr lang="ru-RU" sz="1100" kern="0" dirty="0">
                <a:solidFill>
                  <a:prstClr val="black"/>
                </a:solidFill>
                <a:latin typeface="Arial" pitchFamily="34" charset="0"/>
                <a:cs typeface="Arial" pitchFamily="34" charset="0"/>
              </a:rPr>
              <a:t>управляющей объектами инфраструктуры поддержки субъектов МСП</a:t>
            </a:r>
            <a:r>
              <a:rPr lang="ru-RU" sz="1100" kern="0" dirty="0">
                <a:solidFill>
                  <a:prstClr val="black"/>
                </a:solidFill>
                <a:latin typeface="Arial" pitchFamily="34" charset="0"/>
                <a:cs typeface="Arial" pitchFamily="34" charset="0"/>
              </a:rPr>
              <a:t>. Уполномоченный Банк самостоятельно осуществляют проверку Конечного заемщика и соответствия требованиям Программы </a:t>
            </a:r>
            <a:r>
              <a:rPr lang="ru-RU" sz="1100" dirty="0">
                <a:solidFill>
                  <a:schemeClr val="dk1"/>
                </a:solidFill>
                <a:latin typeface="Arial" pitchFamily="34" charset="0"/>
                <a:cs typeface="Arial" pitchFamily="34" charset="0"/>
              </a:rPr>
              <a:t>стимулирования</a:t>
            </a:r>
            <a:endParaRPr lang="ru-RU" sz="1100" kern="0" dirty="0">
              <a:solidFill>
                <a:prstClr val="black"/>
              </a:solidFill>
              <a:latin typeface="Arial" pitchFamily="34" charset="0"/>
              <a:cs typeface="Arial" pitchFamily="34" charset="0"/>
            </a:endParaRPr>
          </a:p>
        </p:txBody>
      </p:sp>
      <p:cxnSp>
        <p:nvCxnSpPr>
          <p:cNvPr id="66" name="Elbow Connector 187"/>
          <p:cNvCxnSpPr>
            <a:stCxn id="93" idx="3"/>
            <a:endCxn id="74" idx="2"/>
          </p:cNvCxnSpPr>
          <p:nvPr/>
        </p:nvCxnSpPr>
        <p:spPr>
          <a:xfrm flipV="1">
            <a:off x="3559175" y="5092700"/>
            <a:ext cx="309563" cy="890588"/>
          </a:xfrm>
          <a:prstGeom prst="bentConnector2">
            <a:avLst/>
          </a:prstGeom>
          <a:ln w="76200">
            <a:solidFill>
              <a:schemeClr val="bg1">
                <a:lumMod val="50000"/>
                <a:alpha val="50000"/>
              </a:schemeClr>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sp>
        <p:nvSpPr>
          <p:cNvPr id="75" name="Oval 292"/>
          <p:cNvSpPr/>
          <p:nvPr/>
        </p:nvSpPr>
        <p:spPr>
          <a:xfrm>
            <a:off x="3482975" y="5153025"/>
            <a:ext cx="277813" cy="277813"/>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5</a:t>
            </a:r>
            <a:endParaRPr lang="en-US" sz="1400" b="1" kern="0" dirty="0">
              <a:solidFill>
                <a:srgbClr val="FFFFFF"/>
              </a:solidFill>
              <a:latin typeface="Arial"/>
              <a:cs typeface="+mn-cs"/>
            </a:endParaRPr>
          </a:p>
        </p:txBody>
      </p:sp>
      <p:sp>
        <p:nvSpPr>
          <p:cNvPr id="80" name="Oval 292"/>
          <p:cNvSpPr/>
          <p:nvPr/>
        </p:nvSpPr>
        <p:spPr>
          <a:xfrm>
            <a:off x="850900" y="4230688"/>
            <a:ext cx="277813" cy="27781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9</a:t>
            </a:r>
          </a:p>
        </p:txBody>
      </p:sp>
      <p:cxnSp>
        <p:nvCxnSpPr>
          <p:cNvPr id="81" name="Elbow Connector 187"/>
          <p:cNvCxnSpPr/>
          <p:nvPr/>
        </p:nvCxnSpPr>
        <p:spPr>
          <a:xfrm rot="5400000" flipH="1" flipV="1">
            <a:off x="3381375" y="5222875"/>
            <a:ext cx="1157288" cy="820738"/>
          </a:xfrm>
          <a:prstGeom prst="bentConnector3">
            <a:avLst>
              <a:gd name="adj1" fmla="val -1095"/>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83" name="Oval 292"/>
          <p:cNvSpPr/>
          <p:nvPr/>
        </p:nvSpPr>
        <p:spPr>
          <a:xfrm>
            <a:off x="4557713" y="6375400"/>
            <a:ext cx="277812" cy="277813"/>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8</a:t>
            </a:r>
          </a:p>
        </p:txBody>
      </p:sp>
      <p:sp>
        <p:nvSpPr>
          <p:cNvPr id="84" name="TextBox 83"/>
          <p:cNvSpPr txBox="1"/>
          <p:nvPr/>
        </p:nvSpPr>
        <p:spPr>
          <a:xfrm>
            <a:off x="6484938" y="6632575"/>
            <a:ext cx="5821362" cy="769938"/>
          </a:xfrm>
          <a:prstGeom prst="rect">
            <a:avLst/>
          </a:prstGeom>
          <a:noFill/>
        </p:spPr>
        <p:txBody>
          <a:bodyPr>
            <a:spAutoFit/>
          </a:bodyPr>
          <a:lstStyle/>
          <a:p>
            <a:pPr algn="just" fontAlgn="auto">
              <a:spcBef>
                <a:spcPts val="0"/>
              </a:spcBef>
              <a:spcAft>
                <a:spcPts val="0"/>
              </a:spcAft>
              <a:defRPr/>
            </a:pPr>
            <a:r>
              <a:rPr lang="ru-RU" sz="1100" b="1" kern="0" dirty="0">
                <a:solidFill>
                  <a:prstClr val="black"/>
                </a:solidFill>
                <a:latin typeface="Arial" pitchFamily="34" charset="0"/>
                <a:cs typeface="Arial" pitchFamily="34" charset="0"/>
              </a:rPr>
              <a:t>Уполномоченный Банк</a:t>
            </a:r>
            <a:r>
              <a:rPr lang="ru-RU" sz="1100" kern="0" dirty="0">
                <a:solidFill>
                  <a:prstClr val="black"/>
                </a:solidFill>
                <a:latin typeface="Arial" pitchFamily="34" charset="0"/>
                <a:cs typeface="Arial" pitchFamily="34" charset="0"/>
              </a:rPr>
              <a:t>, предоставивший кредит Конечному заемщику, </a:t>
            </a:r>
            <a:r>
              <a:rPr lang="ru-RU" sz="1100" b="1" kern="0" dirty="0">
                <a:solidFill>
                  <a:prstClr val="black"/>
                </a:solidFill>
                <a:latin typeface="Arial" pitchFamily="34" charset="0"/>
                <a:cs typeface="Arial" pitchFamily="34" charset="0"/>
              </a:rPr>
              <a:t>Субъект Российской Федерации</a:t>
            </a:r>
            <a:r>
              <a:rPr lang="ru-RU" sz="1100" kern="0" dirty="0">
                <a:solidFill>
                  <a:prstClr val="black"/>
                </a:solidFill>
                <a:latin typeface="Arial" pitchFamily="34" charset="0"/>
                <a:cs typeface="Arial" pitchFamily="34" charset="0"/>
              </a:rPr>
              <a:t>, заключает Соглашение с организацией, управляющей объектами инфраструктуры поддержки субъектов </a:t>
            </a:r>
            <a:r>
              <a:rPr lang="ru-RU" sz="1100" kern="0" dirty="0">
                <a:solidFill>
                  <a:prstClr val="black"/>
                </a:solidFill>
                <a:latin typeface="Arial" pitchFamily="34" charset="0"/>
                <a:cs typeface="Arial" pitchFamily="34" charset="0"/>
              </a:rPr>
              <a:t>МСП, осуществляют мониторинг конечного заемщика в соответствии с Регламентом</a:t>
            </a:r>
          </a:p>
        </p:txBody>
      </p:sp>
      <p:grpSp>
        <p:nvGrpSpPr>
          <p:cNvPr id="32804" name="Группа 58"/>
          <p:cNvGrpSpPr>
            <a:grpSpLocks/>
          </p:cNvGrpSpPr>
          <p:nvPr/>
        </p:nvGrpSpPr>
        <p:grpSpPr bwMode="auto">
          <a:xfrm>
            <a:off x="1204913" y="7064375"/>
            <a:ext cx="2347912" cy="820738"/>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901700">
                <a:defRPr/>
              </a:pPr>
              <a:r>
                <a:rPr lang="ru-RU" sz="1400" b="1" dirty="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169" y="3041260"/>
              <a:ext cx="631343" cy="477312"/>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lIns="98694" tIns="49347" rIns="98694" bIns="49347"/>
            <a:lstStyle/>
            <a:p>
              <a:pPr defTabSz="986912">
                <a:defRPr/>
              </a:pPr>
              <a:endParaRPr lang="en-GB" sz="2051" dirty="0">
                <a:solidFill>
                  <a:srgbClr val="000000"/>
                </a:solidFill>
                <a:latin typeface="Arial" pitchFamily="34" charset="0"/>
                <a:cs typeface="Arial" pitchFamily="34" charset="0"/>
              </a:endParaRPr>
            </a:p>
          </p:txBody>
        </p:sp>
      </p:grpSp>
      <p:sp>
        <p:nvSpPr>
          <p:cNvPr id="32805" name="Прямоугольник 14"/>
          <p:cNvSpPr>
            <a:spLocks noChangeArrowheads="1"/>
          </p:cNvSpPr>
          <p:nvPr/>
        </p:nvSpPr>
        <p:spPr bwMode="auto">
          <a:xfrm>
            <a:off x="260350" y="1231900"/>
            <a:ext cx="5468938" cy="1169988"/>
          </a:xfrm>
          <a:prstGeom prst="rect">
            <a:avLst/>
          </a:prstGeom>
          <a:noFill/>
          <a:ln w="9525">
            <a:noFill/>
            <a:miter lim="800000"/>
            <a:headEnd/>
            <a:tailEnd/>
          </a:ln>
        </p:spPr>
        <p:txBody>
          <a:bodyPr>
            <a:spAutoFit/>
          </a:bodyPr>
          <a:lstStyle/>
          <a:p>
            <a:r>
              <a:rPr lang="ru-RU" sz="1400" b="1">
                <a:solidFill>
                  <a:srgbClr val="000000"/>
                </a:solidFill>
                <a:latin typeface="Arial Narrow" pitchFamily="34" charset="0"/>
              </a:rPr>
              <a:t>Проект – </a:t>
            </a:r>
            <a:r>
              <a:rPr lang="ru-RU" sz="1400">
                <a:solidFill>
                  <a:srgbClr val="000000"/>
                </a:solidFill>
                <a:latin typeface="Arial Narrow" pitchFamily="34" charset="0"/>
              </a:rPr>
              <a:t>строительство (реконструкция) объекта недвижимого имущества, предназначенного для предоставления в аренду, субъектам МСП – резидентам объектов инфраструктуры поддержки субъектов МСП, реализуемый конечным заемщиком – организацией, управляющей объектами инфраструктуры поддержки МСП.</a:t>
            </a:r>
          </a:p>
        </p:txBody>
      </p:sp>
      <p:sp>
        <p:nvSpPr>
          <p:cNvPr id="67" name="TextBox 66"/>
          <p:cNvSpPr txBox="1"/>
          <p:nvPr/>
        </p:nvSpPr>
        <p:spPr>
          <a:xfrm>
            <a:off x="6478588" y="2281238"/>
            <a:ext cx="5822950" cy="600075"/>
          </a:xfrm>
          <a:prstGeom prst="rect">
            <a:avLst/>
          </a:prstGeom>
          <a:noFill/>
        </p:spPr>
        <p:txBody>
          <a:bodyPr>
            <a:spAutoFit/>
          </a:bodyPr>
          <a:lstStyle/>
          <a:p>
            <a:pPr algn="just" fontAlgn="auto">
              <a:spcBef>
                <a:spcPts val="0"/>
              </a:spcBef>
              <a:spcAft>
                <a:spcPts val="0"/>
              </a:spcAft>
              <a:defRPr/>
            </a:pPr>
            <a:r>
              <a:rPr lang="ru-RU" sz="1100" b="1" kern="0" dirty="0">
                <a:solidFill>
                  <a:prstClr val="black"/>
                </a:solidFill>
                <a:latin typeface="Arial" pitchFamily="34" charset="0"/>
                <a:cs typeface="Arial" pitchFamily="34" charset="0"/>
              </a:rPr>
              <a:t>Субъект Российской Федерации</a:t>
            </a:r>
            <a:r>
              <a:rPr lang="ru-RU" sz="1100" kern="0" dirty="0">
                <a:solidFill>
                  <a:prstClr val="black"/>
                </a:solidFill>
                <a:latin typeface="Arial" pitchFamily="34" charset="0"/>
                <a:cs typeface="Arial" pitchFamily="34" charset="0"/>
              </a:rPr>
              <a:t>, заключает Соглашение о взаимодействии с Корпорацией, в связи планируемым или заключенным соглашением с  организацией, управляющей объектами инфраструктуры поддержки субъектов МСП</a:t>
            </a:r>
          </a:p>
        </p:txBody>
      </p:sp>
      <p:cxnSp>
        <p:nvCxnSpPr>
          <p:cNvPr id="68" name="Elbow Connector 187"/>
          <p:cNvCxnSpPr>
            <a:endCxn id="78" idx="1"/>
          </p:cNvCxnSpPr>
          <p:nvPr/>
        </p:nvCxnSpPr>
        <p:spPr>
          <a:xfrm flipV="1">
            <a:off x="1268413" y="2744788"/>
            <a:ext cx="1296987" cy="495300"/>
          </a:xfrm>
          <a:prstGeom prst="bentConnector3">
            <a:avLst>
              <a:gd name="adj1" fmla="val 82"/>
            </a:avLst>
          </a:prstGeom>
          <a:ln w="76200">
            <a:solidFill>
              <a:schemeClr val="bg1">
                <a:lumMod val="50000"/>
                <a:alpha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3" name="Oval 292"/>
          <p:cNvSpPr/>
          <p:nvPr/>
        </p:nvSpPr>
        <p:spPr>
          <a:xfrm>
            <a:off x="876300" y="2571750"/>
            <a:ext cx="295275" cy="285750"/>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300" b="1" kern="0" dirty="0">
                <a:solidFill>
                  <a:srgbClr val="FFFFFF"/>
                </a:solidFill>
                <a:latin typeface="Arial"/>
                <a:cs typeface="+mn-cs"/>
              </a:rPr>
              <a:t>2</a:t>
            </a:r>
            <a:endParaRPr lang="en-US" sz="1300" b="1" kern="0" dirty="0">
              <a:solidFill>
                <a:srgbClr val="FFFFFF"/>
              </a:solidFill>
              <a:latin typeface="Arial"/>
              <a:cs typeface="+mn-cs"/>
            </a:endParaRPr>
          </a:p>
        </p:txBody>
      </p:sp>
      <p:sp>
        <p:nvSpPr>
          <p:cNvPr id="76" name="Oval 292"/>
          <p:cNvSpPr/>
          <p:nvPr/>
        </p:nvSpPr>
        <p:spPr>
          <a:xfrm>
            <a:off x="6145213" y="6807200"/>
            <a:ext cx="336550" cy="33813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9</a:t>
            </a:r>
            <a:endParaRPr lang="en-US" sz="1400" b="1" kern="0" dirty="0">
              <a:solidFill>
                <a:srgbClr val="FFFFFF"/>
              </a:solidFill>
              <a:latin typeface="Arial"/>
              <a:cs typeface="+mn-cs"/>
            </a:endParaRPr>
          </a:p>
        </p:txBody>
      </p:sp>
      <p:sp>
        <p:nvSpPr>
          <p:cNvPr id="77" name="Oval 292"/>
          <p:cNvSpPr/>
          <p:nvPr/>
        </p:nvSpPr>
        <p:spPr>
          <a:xfrm>
            <a:off x="4016375" y="5864225"/>
            <a:ext cx="277813" cy="277813"/>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9</a:t>
            </a:r>
            <a:endParaRPr lang="ru-RU" sz="1400" b="1" kern="0" dirty="0">
              <a:solidFill>
                <a:srgbClr val="FFFFFF"/>
              </a:solidFill>
              <a:latin typeface="Arial"/>
              <a:cs typeface="+mn-cs"/>
            </a:endParaRPr>
          </a:p>
        </p:txBody>
      </p:sp>
      <p:sp>
        <p:nvSpPr>
          <p:cNvPr id="32811" name="Прямоугольник 28"/>
          <p:cNvSpPr>
            <a:spLocks noChangeArrowheads="1"/>
          </p:cNvSpPr>
          <p:nvPr/>
        </p:nvSpPr>
        <p:spPr bwMode="auto">
          <a:xfrm>
            <a:off x="6497638" y="1260475"/>
            <a:ext cx="5819775" cy="1108075"/>
          </a:xfrm>
          <a:prstGeom prst="rect">
            <a:avLst/>
          </a:prstGeom>
          <a:noFill/>
          <a:ln w="9525">
            <a:noFill/>
            <a:miter lim="800000"/>
            <a:headEnd/>
            <a:tailEnd/>
          </a:ln>
        </p:spPr>
        <p:txBody>
          <a:bodyPr>
            <a:spAutoFit/>
          </a:bodyPr>
          <a:lstStyle/>
          <a:p>
            <a:r>
              <a:rPr lang="ru-RU" sz="1100" b="1">
                <a:solidFill>
                  <a:srgbClr val="000000"/>
                </a:solidFill>
              </a:rPr>
              <a:t>Конечный заемщик </a:t>
            </a:r>
            <a:r>
              <a:rPr lang="ru-RU" sz="1100">
                <a:solidFill>
                  <a:srgbClr val="000000"/>
                </a:solidFill>
              </a:rPr>
              <a:t>– подтверждает наличие документов и (или) заключенных соглашений (соглашений 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Программы стимулирования</a:t>
            </a:r>
          </a:p>
        </p:txBody>
      </p:sp>
      <p:sp>
        <p:nvSpPr>
          <p:cNvPr id="82" name="Oval 292"/>
          <p:cNvSpPr/>
          <p:nvPr/>
        </p:nvSpPr>
        <p:spPr>
          <a:xfrm>
            <a:off x="6132513" y="1500188"/>
            <a:ext cx="338137" cy="338137"/>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1</a:t>
            </a:r>
            <a:endParaRPr lang="en-US" sz="1400" b="1" kern="0" dirty="0">
              <a:solidFill>
                <a:srgbClr val="FFFFFF"/>
              </a:solidFill>
              <a:latin typeface="Arial"/>
              <a:cs typeface="+mn-cs"/>
            </a:endParaRPr>
          </a:p>
        </p:txBody>
      </p:sp>
      <p:sp>
        <p:nvSpPr>
          <p:cNvPr id="85" name="Oval 292"/>
          <p:cNvSpPr/>
          <p:nvPr/>
        </p:nvSpPr>
        <p:spPr>
          <a:xfrm>
            <a:off x="2360613" y="6681788"/>
            <a:ext cx="295275" cy="285750"/>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300" b="1" kern="0" dirty="0">
                <a:solidFill>
                  <a:srgbClr val="FFFFFF"/>
                </a:solidFill>
                <a:latin typeface="Arial"/>
                <a:cs typeface="+mn-cs"/>
              </a:rPr>
              <a:t>1</a:t>
            </a:r>
            <a:endParaRPr lang="en-US" sz="1300" b="1" kern="0" dirty="0">
              <a:solidFill>
                <a:srgbClr val="FFFFFF"/>
              </a:solidFill>
              <a:latin typeface="Arial"/>
              <a:cs typeface="+mn-cs"/>
            </a:endParaRPr>
          </a:p>
        </p:txBody>
      </p:sp>
      <p:cxnSp>
        <p:nvCxnSpPr>
          <p:cNvPr id="86" name="Прямая со стрелкой 85"/>
          <p:cNvCxnSpPr/>
          <p:nvPr/>
        </p:nvCxnSpPr>
        <p:spPr>
          <a:xfrm flipH="1" flipV="1">
            <a:off x="2244725" y="6442075"/>
            <a:ext cx="4763" cy="62230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4288" y="306388"/>
            <a:ext cx="9191625" cy="698500"/>
          </a:xfrm>
        </p:spPr>
        <p:txBody>
          <a:bodyPr/>
          <a:lstStyle/>
          <a:p>
            <a:pPr defTabSz="1218602" eaLnBrk="1" hangingPunct="1">
              <a:defRPr/>
            </a:pPr>
            <a:r>
              <a:rPr lang="ru-RU"/>
              <a:t>Особенности получения кредитов Банка России </a:t>
            </a:r>
            <a:br>
              <a:rPr lang="ru-RU"/>
            </a:br>
            <a:r>
              <a:rPr lang="ru-RU"/>
              <a:t>при кредитовании организаций, управляющих объектами инфраструктуры поддержки субъектов МСП</a:t>
            </a:r>
            <a:endParaRPr lang="ru-RU"/>
          </a:p>
        </p:txBody>
      </p:sp>
      <p:cxnSp>
        <p:nvCxnSpPr>
          <p:cNvPr id="32816" name="Прямая соединительная линия 64"/>
          <p:cNvCxnSpPr>
            <a:cxnSpLocks noChangeShapeType="1"/>
          </p:cNvCxnSpPr>
          <p:nvPr/>
        </p:nvCxnSpPr>
        <p:spPr bwMode="auto">
          <a:xfrm>
            <a:off x="5889625" y="1609725"/>
            <a:ext cx="0" cy="6019800"/>
          </a:xfrm>
          <a:prstGeom prst="line">
            <a:avLst/>
          </a:prstGeom>
          <a:noFill/>
          <a:ln w="25400" algn="ctr">
            <a:solidFill>
              <a:srgbClr val="00A1DE"/>
            </a:solidFill>
            <a:round/>
            <a:headEnd/>
            <a:tailEnd/>
          </a:ln>
        </p:spPr>
      </p:cxnSp>
      <p:pic>
        <p:nvPicPr>
          <p:cNvPr id="32817" name="Рисунок 68"/>
          <p:cNvPicPr>
            <a:picLocks noChangeAspect="1"/>
          </p:cNvPicPr>
          <p:nvPr/>
        </p:nvPicPr>
        <p:blipFill>
          <a:blip r:embed="rId5"/>
          <a:srcRect/>
          <a:stretch>
            <a:fillRect/>
          </a:stretch>
        </p:blipFill>
        <p:spPr bwMode="auto">
          <a:xfrm>
            <a:off x="3190875" y="2403475"/>
            <a:ext cx="1371600" cy="623888"/>
          </a:xfrm>
          <a:prstGeom prst="rect">
            <a:avLst/>
          </a:prstGeom>
          <a:noFill/>
          <a:ln w="9525">
            <a:noFill/>
            <a:miter lim="800000"/>
            <a:headEnd/>
            <a:tailEnd/>
          </a:ln>
        </p:spPr>
      </p:pic>
      <p:sp>
        <p:nvSpPr>
          <p:cNvPr id="32818" name="TextBox 78"/>
          <p:cNvSpPr txBox="1">
            <a:spLocks noChangeArrowheads="1"/>
          </p:cNvSpPr>
          <p:nvPr/>
        </p:nvSpPr>
        <p:spPr bwMode="auto">
          <a:xfrm>
            <a:off x="12103100" y="8004175"/>
            <a:ext cx="523875" cy="306388"/>
          </a:xfrm>
          <a:prstGeom prst="rect">
            <a:avLst/>
          </a:prstGeom>
          <a:noFill/>
          <a:ln w="9525">
            <a:noFill/>
            <a:miter lim="800000"/>
            <a:headEnd/>
            <a:tailEnd/>
          </a:ln>
        </p:spPr>
        <p:txBody>
          <a:bodyPr>
            <a:spAutoFit/>
          </a:bodyPr>
          <a:lstStyle/>
          <a:p>
            <a:r>
              <a:rPr lang="ru-RU" sz="1400">
                <a:latin typeface="Arial Narrow" pitchFamily="34" charset="0"/>
              </a:rPr>
              <a:t>21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9525" y="293688"/>
            <a:ext cx="8686800" cy="700087"/>
          </a:xfrm>
        </p:spPr>
        <p:txBody>
          <a:bodyPr/>
          <a:lstStyle/>
          <a:p>
            <a:pPr defTabSz="1218602" eaLnBrk="1" hangingPunct="1">
              <a:defRPr/>
            </a:pPr>
            <a:r>
              <a:rPr lang="ru-RU"/>
              <a:t>Требования </a:t>
            </a:r>
            <a:r>
              <a:rPr lang="ru-RU"/>
              <a:t>к </a:t>
            </a:r>
            <a:r>
              <a:rPr lang="ru-RU"/>
              <a:t>проектам, участникам и заемщикам при </a:t>
            </a:r>
            <a:r>
              <a:rPr lang="ru-RU"/>
              <a:t>кредитовании организаций, управляющих объектами инфраструктуры поддержки субъектов МСП</a:t>
            </a:r>
          </a:p>
        </p:txBody>
      </p:sp>
      <p:graphicFrame>
        <p:nvGraphicFramePr>
          <p:cNvPr id="4" name="Таблица 3"/>
          <p:cNvGraphicFramePr>
            <a:graphicFrameLocks noGrp="1"/>
          </p:cNvGraphicFramePr>
          <p:nvPr/>
        </p:nvGraphicFramePr>
        <p:xfrm>
          <a:off x="363538" y="1316038"/>
          <a:ext cx="11841162" cy="6784975"/>
        </p:xfrm>
        <a:graphic>
          <a:graphicData uri="http://schemas.openxmlformats.org/drawingml/2006/table">
            <a:tbl>
              <a:tblPr firstRow="1" bandRow="1"/>
              <a:tblGrid>
                <a:gridCol w="1710359">
                  <a:extLst>
                    <a:ext uri="{9D8B030D-6E8A-4147-A177-3AD203B41FA5}"/>
                  </a:extLst>
                </a:gridCol>
                <a:gridCol w="10130803">
                  <a:extLst>
                    <a:ext uri="{9D8B030D-6E8A-4147-A177-3AD203B41FA5}"/>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Целевое использование кредитов</a:t>
                      </a:r>
                      <a:endParaRPr lang="ru-RU" sz="120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Инвестиционные цели - проект строительства (реконструкции) объекта недвижимого имущества, предназначенного для предоставления в аренду, субъектам МСП – резидентам объектов инфраструктуры поддержки субъектов МСП.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Требования </a:t>
                      </a:r>
                      <a:endParaRPr lang="en-US" sz="1200" b="1" dirty="0" smtClean="0">
                        <a:solidFill>
                          <a:schemeClr val="bg1"/>
                        </a:solidFill>
                        <a:latin typeface="Arial Narrow" panose="020B0606020202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к Уполномоченному банку</a:t>
                      </a:r>
                      <a:endParaRPr lang="ru-RU" sz="120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Предоставление кредита организации, управляющей объектами инфраструктуры поддержки субъектов МСП может осуществляться только уполномоченным банком, размер собственных средств (капитала) которого, рассчитываемый в соответствии с требованиями положения Банка России от 28 декабря 2012 г. №395-П «О методике определения величины собственных средств (капитала) кредитных организаций («Базель III»), превышает 100 млрд рублей. </a:t>
                      </a:r>
                      <a:endParaRPr lang="ru-RU" sz="120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конечному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Базовые требования у конечному заемщику, участнику Программы</a:t>
                      </a:r>
                      <a:r>
                        <a:rPr lang="ru-RU" sz="1200" b="0" kern="1200" baseline="0" dirty="0" smtClean="0">
                          <a:solidFill>
                            <a:schemeClr val="dk1"/>
                          </a:solidFill>
                          <a:latin typeface="Arial Narrow" panose="020B0606020202030204" pitchFamily="34" charset="0"/>
                          <a:ea typeface="+mn-ea"/>
                          <a:cs typeface="Arial" panose="020B0604020202020204" pitchFamily="34" charset="0"/>
                        </a:rPr>
                        <a:t> стимулирования кредитования (кроме нижеследующих);</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baseline="0" dirty="0" smtClean="0">
                          <a:solidFill>
                            <a:schemeClr val="dk1"/>
                          </a:solidFill>
                          <a:latin typeface="Arial Narrow" panose="020B0606020202030204" pitchFamily="34" charset="0"/>
                          <a:ea typeface="+mn-ea"/>
                          <a:cs typeface="Arial" panose="020B0604020202020204" pitchFamily="34" charset="0"/>
                        </a:rPr>
                        <a:t>Н</a:t>
                      </a:r>
                      <a:r>
                        <a:rPr lang="ru-RU" sz="1200" b="0" kern="1200" dirty="0" smtClean="0">
                          <a:solidFill>
                            <a:schemeClr val="dk1"/>
                          </a:solidFill>
                          <a:latin typeface="Arial Narrow" panose="020B0606020202030204" pitchFamily="34" charset="0"/>
                          <a:ea typeface="+mn-ea"/>
                          <a:cs typeface="Arial" panose="020B0604020202020204" pitchFamily="34" charset="0"/>
                        </a:rPr>
                        <a:t>аличие у организации, управляющей объектами инфраструктуры поддержки субъектов МСП, статуса соответственно управляющей компании (организации) технопарка (технологического парка), управляющей компании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управляющей компании (организации) научного парка, управляющей компании (организации) индустриального парка, управляющей компании (организации) агропромышленного парка, присвоенного на срок не менее десяти лет правовым актом субъекта РФ, на территории которого расположен соответствующий объект инфраструктуры поддержки субъектов МСП;</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Организация, образующая инфраструктуру поддержки субъектов МСП включена в единый реестр организаций инфраструктуры поддержки субъектов МСП в соответствии с Законом о развитии МСП;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документов и (или) заключенных соглашений (соглашений 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Программы;</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Предоставляет объекты недвижимого имущества, построенного за счет средств предоставленного в рамках Программы кредита, в аренду только субъектам МСП – резидентам объектов инфраструктуры поддержки МСП на срок, не менее года по ставке, не превышающей 80% от величины годовой арендной платы (определяемой в соответствии с ФЗ №135-ФЗ «Об оценочной деятельности в Российской Федерации» в случае оценки объекта недвижимого имущества, не находящегося в государственной собственности субъекта РФ, либо определяемой уполномоченными органами исполнительной власти субъекта РФ в случае оценки объекта недвижимого имущества, находящегося в государственной собственности субъекта РФ);</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Ежеквартально направляет в уполномоченный орган исполнительной власти субъекта РФ отчет о реализации Проекта по форме, определенной Соглашением</a:t>
                      </a:r>
                      <a:r>
                        <a:rPr lang="ru-RU" sz="1200" b="0" kern="1200" noProof="0" dirty="0" smtClean="0">
                          <a:solidFill>
                            <a:schemeClr val="dk1"/>
                          </a:solidFill>
                          <a:latin typeface="Arial Narrow" panose="020B0606020202030204" pitchFamily="34" charset="0"/>
                          <a:ea typeface="+mn-ea"/>
                          <a:cs typeface="Arial" panose="020B0604020202020204" pitchFamily="34" charset="0"/>
                        </a:rPr>
                        <a:t>.</a:t>
                      </a:r>
                      <a:r>
                        <a:rPr lang="ru-RU" sz="120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120612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объекту инфраструктуры</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объекта инфраструктуры поддержки субъектов МСП, управление которым осуществляет конечный заемщик, статуса технопарка (технологического парка),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научного парка, промышленного парка, индустриального парка, агропромышленного парка, присвоенного на срок не менее десяти лет, в порядке, предусмотренном нормативным правовым актом субъекта РФ, на территории которого располагается соответствующий объект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Объекты недвижимости, размещенные на территории объекта инфраструктуры поддержки субъектов МСП, принадлежат субъекту РФ или организации, управляющей объектами инфраструктуры поддержки субъектов МСП, на праве собственности.</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935074">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субъекту Российской Федерации</a:t>
                      </a:r>
                      <a:endParaRPr lang="ru-RU" sz="1200" b="1" kern="1200" dirty="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субъекта РФ, на территории которого размещен объект инфраструктуры поддержки субъектов МСП, утвержденного в установленном порядке нормативного правового акта, предусматривающего процедуру ежегодного подтверждения статуса объекта инфраструктуры поддержки субъектов МСП и статуса организации, управляющей объектами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заключенного между субъектом Российской Федерации и Корпорацией соглашения о взаимодействии.  </a:t>
                      </a:r>
                      <a:endParaRPr lang="ru-RU" sz="1200" b="0" dirty="0">
                        <a:latin typeface="Arial Narrow" panose="020B060602020203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bl>
          </a:graphicData>
        </a:graphic>
      </p:graphicFrame>
      <p:sp>
        <p:nvSpPr>
          <p:cNvPr id="6" name="TextBox 5"/>
          <p:cNvSpPr txBox="1"/>
          <p:nvPr/>
        </p:nvSpPr>
        <p:spPr>
          <a:xfrm>
            <a:off x="0" y="-23813"/>
            <a:ext cx="3524250" cy="919163"/>
          </a:xfrm>
          <a:prstGeom prst="rect">
            <a:avLst/>
          </a:prstGeom>
          <a:solidFill>
            <a:schemeClr val="bg1"/>
          </a:solidFill>
        </p:spPr>
        <p:txBody>
          <a:bodyPr>
            <a:spAutoFit/>
          </a:bodyPr>
          <a:lstStyle/>
          <a:p>
            <a:pPr algn="just" fontAlgn="auto">
              <a:spcBef>
                <a:spcPts val="0"/>
              </a:spcBef>
              <a:spcAft>
                <a:spcPts val="0"/>
              </a:spcAft>
              <a:defRPr/>
            </a:pPr>
            <a:endParaRPr lang="ru-RU" sz="1100" kern="0" dirty="0">
              <a:solidFill>
                <a:prstClr val="black"/>
              </a:solidFill>
              <a:latin typeface="Arial" pitchFamily="34" charset="0"/>
              <a:cs typeface="Arial" pitchFamily="34" charset="0"/>
            </a:endParaRPr>
          </a:p>
        </p:txBody>
      </p:sp>
      <p:pic>
        <p:nvPicPr>
          <p:cNvPr id="33816" name="Рисунок 4"/>
          <p:cNvPicPr>
            <a:picLocks noChangeAspect="1"/>
          </p:cNvPicPr>
          <p:nvPr/>
        </p:nvPicPr>
        <p:blipFill>
          <a:blip r:embed="rId2"/>
          <a:srcRect/>
          <a:stretch>
            <a:fillRect/>
          </a:stretch>
        </p:blipFill>
        <p:spPr bwMode="auto">
          <a:xfrm>
            <a:off x="101600" y="69850"/>
            <a:ext cx="2717800" cy="1236663"/>
          </a:xfrm>
          <a:prstGeom prst="rect">
            <a:avLst/>
          </a:prstGeom>
          <a:noFill/>
          <a:ln w="9525">
            <a:noFill/>
            <a:miter lim="800000"/>
            <a:headEnd/>
            <a:tailEnd/>
          </a:ln>
        </p:spPr>
      </p:pic>
      <p:sp>
        <p:nvSpPr>
          <p:cNvPr id="33817" name="TextBox 6"/>
          <p:cNvSpPr txBox="1">
            <a:spLocks noChangeArrowheads="1"/>
          </p:cNvSpPr>
          <p:nvPr/>
        </p:nvSpPr>
        <p:spPr bwMode="auto">
          <a:xfrm>
            <a:off x="12103100" y="8159750"/>
            <a:ext cx="523875" cy="307975"/>
          </a:xfrm>
          <a:prstGeom prst="rect">
            <a:avLst/>
          </a:prstGeom>
          <a:noFill/>
          <a:ln w="9525">
            <a:noFill/>
            <a:miter lim="800000"/>
            <a:headEnd/>
            <a:tailEnd/>
          </a:ln>
        </p:spPr>
        <p:txBody>
          <a:bodyPr>
            <a:spAutoFit/>
          </a:bodyPr>
          <a:lstStyle/>
          <a:p>
            <a:r>
              <a:rPr lang="ru-RU" sz="1400">
                <a:latin typeface="Arial Narrow" pitchFamily="34" charset="0"/>
              </a:rPr>
              <a:t>22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Box 17"/>
          <p:cNvSpPr txBox="1"/>
          <p:nvPr/>
        </p:nvSpPr>
        <p:spPr>
          <a:xfrm>
            <a:off x="6516688" y="4064000"/>
            <a:ext cx="5821362" cy="739775"/>
          </a:xfrm>
          <a:prstGeom prst="rect">
            <a:avLst/>
          </a:prstGeom>
          <a:noFill/>
        </p:spPr>
        <p:txBody>
          <a:bodyPr>
            <a:spAutoFit/>
          </a:bodyPr>
          <a:lstStyle/>
          <a:p>
            <a:pPr algn="just" fontAlgn="auto">
              <a:spcBef>
                <a:spcPts val="0"/>
              </a:spcBef>
              <a:spcAft>
                <a:spcPts val="0"/>
              </a:spcAft>
              <a:defRPr/>
            </a:pPr>
            <a:r>
              <a:rPr lang="ru-RU" sz="1400" b="1" kern="0" dirty="0">
                <a:solidFill>
                  <a:prstClr val="black"/>
                </a:solidFill>
                <a:latin typeface="Arial" pitchFamily="34" charset="0"/>
                <a:cs typeface="Arial" pitchFamily="34" charset="0"/>
              </a:rPr>
              <a:t>Уполномоченный </a:t>
            </a:r>
            <a:r>
              <a:rPr lang="ru-RU" sz="1400" b="1" kern="0" dirty="0">
                <a:solidFill>
                  <a:prstClr val="black"/>
                </a:solidFill>
                <a:latin typeface="Arial" pitchFamily="34" charset="0"/>
                <a:cs typeface="Arial" pitchFamily="34" charset="0"/>
              </a:rPr>
              <a:t>банк</a:t>
            </a:r>
            <a:r>
              <a:rPr lang="ru-RU" sz="1400" kern="0" dirty="0">
                <a:solidFill>
                  <a:prstClr val="black"/>
                </a:solidFill>
                <a:latin typeface="Arial" pitchFamily="34" charset="0"/>
                <a:cs typeface="Arial" pitchFamily="34" charset="0"/>
              </a:rPr>
              <a:t> обращается </a:t>
            </a:r>
            <a:r>
              <a:rPr lang="ru-RU" sz="1400" kern="0" dirty="0">
                <a:solidFill>
                  <a:prstClr val="black"/>
                </a:solidFill>
                <a:latin typeface="Arial" pitchFamily="34" charset="0"/>
                <a:cs typeface="Arial" pitchFamily="34" charset="0"/>
              </a:rPr>
              <a:t>в Корпорацию с просьбой выдать поручительство за уполномоченный банк перед Банком России</a:t>
            </a:r>
            <a:endParaRPr lang="ru-RU" sz="1400" kern="0" dirty="0">
              <a:solidFill>
                <a:prstClr val="black"/>
              </a:solidFill>
              <a:latin typeface="Arial" pitchFamily="34" charset="0"/>
              <a:cs typeface="Arial" pitchFamily="34" charset="0"/>
            </a:endParaRPr>
          </a:p>
        </p:txBody>
      </p:sp>
      <p:sp>
        <p:nvSpPr>
          <p:cNvPr id="74" name="Скругленный прямоугольник 73"/>
          <p:cNvSpPr/>
          <p:nvPr/>
        </p:nvSpPr>
        <p:spPr>
          <a:xfrm>
            <a:off x="644525" y="3902075"/>
            <a:ext cx="3243263" cy="903288"/>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895350">
              <a:defRPr/>
            </a:pPr>
            <a:r>
              <a:rPr lang="ru-RU" sz="1400" b="1" dirty="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674688" y="2759075"/>
            <a:ext cx="3244850" cy="700088"/>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1703388" algn="ctr">
              <a:tabLst>
                <a:tab pos="1524000" algn="l"/>
              </a:tabLst>
              <a:defRPr/>
            </a:pPr>
            <a:endParaRPr lang="ru-RU" sz="1100" b="1" dirty="0">
              <a:solidFill>
                <a:schemeClr val="tx1"/>
              </a:solidFill>
            </a:endParaRPr>
          </a:p>
        </p:txBody>
      </p:sp>
      <p:grpSp>
        <p:nvGrpSpPr>
          <p:cNvPr id="34820" name="Группа 128"/>
          <p:cNvGrpSpPr>
            <a:grpSpLocks/>
          </p:cNvGrpSpPr>
          <p:nvPr/>
        </p:nvGrpSpPr>
        <p:grpSpPr bwMode="auto">
          <a:xfrm>
            <a:off x="3965575" y="6700838"/>
            <a:ext cx="1162050" cy="1169987"/>
            <a:chOff x="3290392" y="4915070"/>
            <a:chExt cx="935162" cy="940946"/>
          </a:xfrm>
        </p:grpSpPr>
        <p:pic>
          <p:nvPicPr>
            <p:cNvPr id="34856" name="Рисунок 54"/>
            <p:cNvPicPr>
              <a:picLocks noChangeAspect="1"/>
            </p:cNvPicPr>
            <p:nvPr/>
          </p:nvPicPr>
          <p:blipFill>
            <a:blip r:embed="rId2"/>
            <a:srcRect/>
            <a:stretch>
              <a:fillRect/>
            </a:stretch>
          </p:blipFill>
          <p:spPr bwMode="auto">
            <a:xfrm>
              <a:off x="3422742" y="5047672"/>
              <a:ext cx="670463" cy="675742"/>
            </a:xfrm>
            <a:prstGeom prst="rect">
              <a:avLst/>
            </a:prstGeom>
            <a:noFill/>
            <a:ln w="9525">
              <a:noFill/>
              <a:miter lim="800000"/>
              <a:headEnd/>
              <a:tailEnd/>
            </a:ln>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1703388" algn="ctr">
                <a:tabLst>
                  <a:tab pos="1524000" algn="l"/>
                </a:tabLst>
                <a:defRPr/>
              </a:pPr>
              <a:endParaRPr lang="ru-RU" sz="1100" b="1" dirty="0">
                <a:solidFill>
                  <a:schemeClr val="tx1"/>
                </a:solidFill>
              </a:endParaRPr>
            </a:p>
          </p:txBody>
        </p:sp>
      </p:grpSp>
      <p:cxnSp>
        <p:nvCxnSpPr>
          <p:cNvPr id="101" name="Elbow Connector 187"/>
          <p:cNvCxnSpPr>
            <a:stCxn id="78" idx="3"/>
            <a:endCxn id="98" idx="3"/>
          </p:cNvCxnSpPr>
          <p:nvPr/>
        </p:nvCxnSpPr>
        <p:spPr>
          <a:xfrm>
            <a:off x="3919538" y="3108325"/>
            <a:ext cx="1208087" cy="4178300"/>
          </a:xfrm>
          <a:prstGeom prst="bentConnector3">
            <a:avLst>
              <a:gd name="adj1" fmla="val 118903"/>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2422525" y="3549650"/>
            <a:ext cx="277813" cy="277813"/>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3</a:t>
            </a:r>
            <a:endParaRPr lang="en-US" sz="1400" b="1" kern="0" dirty="0">
              <a:solidFill>
                <a:srgbClr val="FFFFFF"/>
              </a:solidFill>
              <a:latin typeface="Arial"/>
              <a:cs typeface="+mn-cs"/>
            </a:endParaRPr>
          </a:p>
        </p:txBody>
      </p:sp>
      <p:sp>
        <p:nvSpPr>
          <p:cNvPr id="139" name="Oval 292"/>
          <p:cNvSpPr/>
          <p:nvPr/>
        </p:nvSpPr>
        <p:spPr>
          <a:xfrm>
            <a:off x="1900238" y="5087938"/>
            <a:ext cx="277812" cy="27781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1</a:t>
            </a:r>
            <a:endParaRPr lang="en-US" sz="1400" b="1" kern="0" dirty="0">
              <a:solidFill>
                <a:srgbClr val="FFFFFF"/>
              </a:solidFill>
              <a:latin typeface="Arial"/>
              <a:cs typeface="+mn-cs"/>
            </a:endParaRPr>
          </a:p>
        </p:txBody>
      </p:sp>
      <p:sp>
        <p:nvSpPr>
          <p:cNvPr id="53" name="Oval 292"/>
          <p:cNvSpPr/>
          <p:nvPr/>
        </p:nvSpPr>
        <p:spPr>
          <a:xfrm>
            <a:off x="4830763" y="5095875"/>
            <a:ext cx="277812" cy="277813"/>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4</a:t>
            </a:r>
            <a:endParaRPr lang="en-US" sz="1400" b="1" kern="0" dirty="0">
              <a:solidFill>
                <a:srgbClr val="FFFFFF"/>
              </a:solidFill>
              <a:latin typeface="Arial"/>
              <a:cs typeface="+mn-cs"/>
            </a:endParaRPr>
          </a:p>
        </p:txBody>
      </p:sp>
      <p:sp>
        <p:nvSpPr>
          <p:cNvPr id="141" name="Oval 292"/>
          <p:cNvSpPr/>
          <p:nvPr/>
        </p:nvSpPr>
        <p:spPr>
          <a:xfrm>
            <a:off x="6130925" y="3157538"/>
            <a:ext cx="338138" cy="338137"/>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2</a:t>
            </a:r>
            <a:endParaRPr lang="en-US" sz="1400" b="1" kern="0" dirty="0">
              <a:solidFill>
                <a:srgbClr val="FFFFFF"/>
              </a:solidFill>
              <a:latin typeface="Arial"/>
              <a:cs typeface="+mn-cs"/>
            </a:endParaRPr>
          </a:p>
        </p:txBody>
      </p:sp>
      <p:sp>
        <p:nvSpPr>
          <p:cNvPr id="143" name="Oval 292"/>
          <p:cNvSpPr/>
          <p:nvPr/>
        </p:nvSpPr>
        <p:spPr>
          <a:xfrm>
            <a:off x="6127750" y="5316538"/>
            <a:ext cx="338138" cy="338137"/>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4</a:t>
            </a:r>
            <a:endParaRPr lang="en-US" sz="1400" b="1" kern="0" dirty="0">
              <a:solidFill>
                <a:srgbClr val="FFFFFF"/>
              </a:solidFill>
              <a:latin typeface="Arial"/>
              <a:cs typeface="+mn-cs"/>
            </a:endParaRPr>
          </a:p>
        </p:txBody>
      </p:sp>
      <p:sp>
        <p:nvSpPr>
          <p:cNvPr id="144" name="Oval 292"/>
          <p:cNvSpPr/>
          <p:nvPr/>
        </p:nvSpPr>
        <p:spPr>
          <a:xfrm>
            <a:off x="6127750" y="6469063"/>
            <a:ext cx="338138" cy="338137"/>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5</a:t>
            </a:r>
            <a:endParaRPr lang="en-US" sz="1400" b="1" kern="0" dirty="0">
              <a:solidFill>
                <a:srgbClr val="FFFFFF"/>
              </a:solidFill>
              <a:latin typeface="Arial"/>
              <a:cs typeface="+mn-cs"/>
            </a:endParaRPr>
          </a:p>
        </p:txBody>
      </p:sp>
      <p:grpSp>
        <p:nvGrpSpPr>
          <p:cNvPr id="34828" name="Группа 44"/>
          <p:cNvGrpSpPr>
            <a:grpSpLocks/>
          </p:cNvGrpSpPr>
          <p:nvPr/>
        </p:nvGrpSpPr>
        <p:grpSpPr bwMode="auto">
          <a:xfrm>
            <a:off x="436563" y="3786188"/>
            <a:ext cx="1354137" cy="1244600"/>
            <a:chOff x="-1167900" y="2055274"/>
            <a:chExt cx="2233307" cy="2233307"/>
          </a:xfrm>
        </p:grpSpPr>
        <p:pic>
          <p:nvPicPr>
            <p:cNvPr id="34854" name="Рисунок 45"/>
            <p:cNvPicPr>
              <a:picLocks noChangeAspect="1"/>
            </p:cNvPicPr>
            <p:nvPr/>
          </p:nvPicPr>
          <p:blipFill>
            <a:blip r:embed="rId3"/>
            <a:srcRect/>
            <a:stretch>
              <a:fillRect/>
            </a:stretch>
          </p:blipFill>
          <p:spPr bwMode="auto">
            <a:xfrm>
              <a:off x="-1167900" y="2055274"/>
              <a:ext cx="2233307" cy="2233307"/>
            </a:xfrm>
            <a:prstGeom prst="rect">
              <a:avLst/>
            </a:prstGeom>
            <a:noFill/>
            <a:ln w="9525">
              <a:noFill/>
              <a:miter lim="800000"/>
              <a:headEnd/>
              <a:tailEnd/>
            </a:ln>
          </p:spPr>
        </p:pic>
        <p:sp>
          <p:nvSpPr>
            <p:cNvPr id="47" name="Овал 46"/>
            <p:cNvSpPr/>
            <p:nvPr/>
          </p:nvSpPr>
          <p:spPr>
            <a:xfrm>
              <a:off x="-390301" y="2867126"/>
              <a:ext cx="651928" cy="6523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800" dirty="0"/>
                <a:t>₽</a:t>
              </a:r>
              <a:endParaRPr lang="ru-RU" sz="1800" dirty="0"/>
            </a:p>
          </p:txBody>
        </p:sp>
      </p:grpSp>
      <p:sp>
        <p:nvSpPr>
          <p:cNvPr id="50" name="Oval 292"/>
          <p:cNvSpPr/>
          <p:nvPr/>
        </p:nvSpPr>
        <p:spPr>
          <a:xfrm>
            <a:off x="6129338" y="4194175"/>
            <a:ext cx="338137" cy="33813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3</a:t>
            </a:r>
            <a:endParaRPr lang="en-US" sz="1400" b="1" kern="0" dirty="0">
              <a:solidFill>
                <a:srgbClr val="FFFFFF"/>
              </a:solidFill>
              <a:latin typeface="Arial"/>
              <a:cs typeface="+mn-cs"/>
            </a:endParaRPr>
          </a:p>
        </p:txBody>
      </p:sp>
      <p:sp>
        <p:nvSpPr>
          <p:cNvPr id="51" name="TextBox 50"/>
          <p:cNvSpPr txBox="1"/>
          <p:nvPr/>
        </p:nvSpPr>
        <p:spPr>
          <a:xfrm>
            <a:off x="6503988" y="5207000"/>
            <a:ext cx="5810250" cy="738188"/>
          </a:xfrm>
          <a:prstGeom prst="rect">
            <a:avLst/>
          </a:prstGeom>
          <a:noFill/>
        </p:spPr>
        <p:txBody>
          <a:bodyPr>
            <a:spAutoFit/>
          </a:bodyPr>
          <a:lstStyle/>
          <a:p>
            <a:pPr algn="just" fontAlgn="auto">
              <a:spcBef>
                <a:spcPts val="0"/>
              </a:spcBef>
              <a:spcAft>
                <a:spcPts val="0"/>
              </a:spcAft>
              <a:defRPr/>
            </a:pPr>
            <a:r>
              <a:rPr lang="ru-RU" sz="1400" b="1" kern="0" dirty="0">
                <a:solidFill>
                  <a:prstClr val="black"/>
                </a:solidFill>
                <a:latin typeface="Arial" pitchFamily="34" charset="0"/>
                <a:cs typeface="Arial" pitchFamily="34" charset="0"/>
              </a:rPr>
              <a:t>Корпорация, </a:t>
            </a:r>
            <a:r>
              <a:rPr lang="ru-RU" sz="1400" kern="0" dirty="0">
                <a:solidFill>
                  <a:prstClr val="black"/>
                </a:solidFill>
                <a:latin typeface="Arial" pitchFamily="34" charset="0"/>
                <a:cs typeface="Arial" pitchFamily="34" charset="0"/>
              </a:rPr>
              <a:t>после </a:t>
            </a:r>
            <a:r>
              <a:rPr lang="ru-RU" sz="1400" kern="0" dirty="0">
                <a:solidFill>
                  <a:prstClr val="black"/>
                </a:solidFill>
                <a:latin typeface="Arial" pitchFamily="34" charset="0"/>
                <a:cs typeface="Arial" pitchFamily="34" charset="0"/>
              </a:rPr>
              <a:t>выдачи кредита уполномоченным банком </a:t>
            </a:r>
            <a:r>
              <a:rPr lang="ru-RU" sz="1400" kern="0" dirty="0">
                <a:solidFill>
                  <a:prstClr val="black"/>
                </a:solidFill>
                <a:latin typeface="Arial" pitchFamily="34" charset="0"/>
                <a:cs typeface="Arial" pitchFamily="34" charset="0"/>
              </a:rPr>
              <a:t>выдает </a:t>
            </a:r>
            <a:r>
              <a:rPr lang="ru-RU" sz="1400" kern="0" dirty="0">
                <a:solidFill>
                  <a:prstClr val="black"/>
                </a:solidFill>
                <a:latin typeface="Arial" pitchFamily="34" charset="0"/>
                <a:cs typeface="Arial" pitchFamily="34" charset="0"/>
              </a:rPr>
              <a:t>поручительство за уполномоченный банк перед Банком России</a:t>
            </a:r>
            <a:endParaRPr lang="ru-RU" sz="1400" kern="0" dirty="0">
              <a:solidFill>
                <a:prstClr val="black"/>
              </a:solidFill>
              <a:latin typeface="Arial" pitchFamily="34" charset="0"/>
              <a:cs typeface="Arial" pitchFamily="34" charset="0"/>
            </a:endParaRPr>
          </a:p>
        </p:txBody>
      </p:sp>
      <p:sp>
        <p:nvSpPr>
          <p:cNvPr id="61" name="TextBox 60"/>
          <p:cNvSpPr txBox="1"/>
          <p:nvPr/>
        </p:nvSpPr>
        <p:spPr>
          <a:xfrm>
            <a:off x="0" y="-23813"/>
            <a:ext cx="3524250" cy="919163"/>
          </a:xfrm>
          <a:prstGeom prst="rect">
            <a:avLst/>
          </a:prstGeom>
          <a:solidFill>
            <a:schemeClr val="bg1"/>
          </a:solidFill>
        </p:spPr>
        <p:txBody>
          <a:bodyPr>
            <a:spAutoFit/>
          </a:bodyPr>
          <a:lstStyle/>
          <a:p>
            <a:pPr algn="just" fontAlgn="auto">
              <a:spcBef>
                <a:spcPts val="0"/>
              </a:spcBef>
              <a:spcAft>
                <a:spcPts val="0"/>
              </a:spcAft>
              <a:defRPr/>
            </a:pPr>
            <a:endParaRPr lang="ru-RU" sz="1100" kern="0" dirty="0">
              <a:solidFill>
                <a:prstClr val="black"/>
              </a:solidFill>
              <a:latin typeface="Arial" pitchFamily="34" charset="0"/>
              <a:cs typeface="Arial" pitchFamily="34" charset="0"/>
            </a:endParaRPr>
          </a:p>
        </p:txBody>
      </p:sp>
      <p:pic>
        <p:nvPicPr>
          <p:cNvPr id="34832" name="Рисунок 56"/>
          <p:cNvPicPr>
            <a:picLocks noChangeAspect="1"/>
          </p:cNvPicPr>
          <p:nvPr/>
        </p:nvPicPr>
        <p:blipFill>
          <a:blip r:embed="rId4"/>
          <a:srcRect/>
          <a:stretch>
            <a:fillRect/>
          </a:stretch>
        </p:blipFill>
        <p:spPr bwMode="auto">
          <a:xfrm>
            <a:off x="101600" y="63500"/>
            <a:ext cx="2717800" cy="1236663"/>
          </a:xfrm>
          <a:prstGeom prst="rect">
            <a:avLst/>
          </a:prstGeom>
          <a:noFill/>
          <a:ln w="9525">
            <a:noFill/>
            <a:miter lim="800000"/>
            <a:headEnd/>
            <a:tailEnd/>
          </a:ln>
        </p:spPr>
      </p:pic>
      <p:sp>
        <p:nvSpPr>
          <p:cNvPr id="62" name="TextBox 61"/>
          <p:cNvSpPr txBox="1"/>
          <p:nvPr/>
        </p:nvSpPr>
        <p:spPr>
          <a:xfrm>
            <a:off x="6497638" y="6378575"/>
            <a:ext cx="5803900" cy="954088"/>
          </a:xfrm>
          <a:prstGeom prst="rect">
            <a:avLst/>
          </a:prstGeom>
          <a:noFill/>
        </p:spPr>
        <p:txBody>
          <a:bodyPr>
            <a:spAutoFit/>
          </a:bodyPr>
          <a:lstStyle/>
          <a:p>
            <a:pPr algn="just" fontAlgn="auto">
              <a:spcBef>
                <a:spcPts val="0"/>
              </a:spcBef>
              <a:spcAft>
                <a:spcPts val="0"/>
              </a:spcAft>
              <a:defRPr/>
            </a:pPr>
            <a:r>
              <a:rPr lang="ru-RU" sz="1400" b="1" kern="0" dirty="0">
                <a:solidFill>
                  <a:prstClr val="black"/>
                </a:solidFill>
                <a:latin typeface="Arial" pitchFamily="34" charset="0"/>
                <a:cs typeface="Arial" pitchFamily="34" charset="0"/>
              </a:rPr>
              <a:t>МФО </a:t>
            </a:r>
            <a:r>
              <a:rPr lang="ru-RU" sz="1400" kern="0" dirty="0">
                <a:solidFill>
                  <a:prstClr val="black"/>
                </a:solidFill>
                <a:latin typeface="Arial" pitchFamily="34" charset="0"/>
                <a:cs typeface="Arial" pitchFamily="34" charset="0"/>
              </a:rPr>
              <a:t>предоставляет </a:t>
            </a:r>
            <a:r>
              <a:rPr lang="ru-RU" sz="1400" kern="0" dirty="0">
                <a:solidFill>
                  <a:prstClr val="black"/>
                </a:solidFill>
                <a:latin typeface="Arial" pitchFamily="34" charset="0"/>
                <a:cs typeface="Arial" pitchFamily="34" charset="0"/>
              </a:rPr>
              <a:t>субъектам МСП микрофинансирование в виде </a:t>
            </a:r>
            <a:r>
              <a:rPr lang="ru-RU" sz="1400" kern="0" dirty="0" err="1">
                <a:solidFill>
                  <a:prstClr val="black"/>
                </a:solidFill>
                <a:latin typeface="Arial" pitchFamily="34" charset="0"/>
                <a:cs typeface="Arial" pitchFamily="34" charset="0"/>
              </a:rPr>
              <a:t>микрозаймов</a:t>
            </a:r>
            <a:r>
              <a:rPr lang="ru-RU" sz="1400" kern="0" dirty="0">
                <a:solidFill>
                  <a:prstClr val="black"/>
                </a:solidFill>
                <a:latin typeface="Arial" pitchFamily="34" charset="0"/>
                <a:cs typeface="Arial" pitchFamily="34" charset="0"/>
              </a:rPr>
              <a:t>. Открытая МФО кредитная линия в уполномоченном банке используется </a:t>
            </a:r>
            <a:r>
              <a:rPr lang="ru-RU" sz="1400" kern="0" dirty="0">
                <a:solidFill>
                  <a:prstClr val="black"/>
                </a:solidFill>
                <a:latin typeface="Arial" pitchFamily="34" charset="0"/>
                <a:cs typeface="Arial" pitchFamily="34" charset="0"/>
              </a:rPr>
              <a:t>МФО для выдачи </a:t>
            </a:r>
            <a:r>
              <a:rPr lang="ru-RU" sz="1400" kern="0" dirty="0" err="1">
                <a:solidFill>
                  <a:prstClr val="black"/>
                </a:solidFill>
                <a:latin typeface="Arial" pitchFamily="34" charset="0"/>
                <a:cs typeface="Arial" pitchFamily="34" charset="0"/>
              </a:rPr>
              <a:t>микрозаймов</a:t>
            </a:r>
            <a:r>
              <a:rPr lang="ru-RU" sz="1400" kern="0" dirty="0">
                <a:solidFill>
                  <a:prstClr val="black"/>
                </a:solidFill>
                <a:latin typeface="Arial" pitchFamily="34" charset="0"/>
                <a:cs typeface="Arial" pitchFamily="34" charset="0"/>
              </a:rPr>
              <a:t> </a:t>
            </a:r>
            <a:r>
              <a:rPr lang="ru-RU" sz="1400" kern="0" dirty="0">
                <a:solidFill>
                  <a:prstClr val="black"/>
                </a:solidFill>
                <a:latin typeface="Arial" pitchFamily="34" charset="0"/>
                <a:cs typeface="Arial" pitchFamily="34" charset="0"/>
              </a:rPr>
              <a:t>субъектам МСП</a:t>
            </a:r>
            <a:endParaRPr lang="ru-RU" sz="1400" kern="0" dirty="0">
              <a:solidFill>
                <a:prstClr val="black"/>
              </a:solidFill>
              <a:latin typeface="Arial" pitchFamily="34" charset="0"/>
              <a:cs typeface="Arial" pitchFamily="34" charset="0"/>
            </a:endParaRPr>
          </a:p>
        </p:txBody>
      </p:sp>
      <p:sp>
        <p:nvSpPr>
          <p:cNvPr id="75" name="Oval 292"/>
          <p:cNvSpPr/>
          <p:nvPr/>
        </p:nvSpPr>
        <p:spPr>
          <a:xfrm>
            <a:off x="2847975" y="5087938"/>
            <a:ext cx="277813" cy="27781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2</a:t>
            </a:r>
            <a:endParaRPr lang="en-US" sz="1400" b="1" kern="0" dirty="0">
              <a:solidFill>
                <a:srgbClr val="FFFFFF"/>
              </a:solidFill>
              <a:latin typeface="Arial"/>
              <a:cs typeface="+mn-cs"/>
            </a:endParaRPr>
          </a:p>
        </p:txBody>
      </p:sp>
      <p:grpSp>
        <p:nvGrpSpPr>
          <p:cNvPr id="34835" name="Группа 58"/>
          <p:cNvGrpSpPr>
            <a:grpSpLocks/>
          </p:cNvGrpSpPr>
          <p:nvPr/>
        </p:nvGrpSpPr>
        <p:grpSpPr bwMode="auto">
          <a:xfrm>
            <a:off x="1204913" y="7064375"/>
            <a:ext cx="2347912" cy="820738"/>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901700">
                <a:defRPr/>
              </a:pPr>
              <a:r>
                <a:rPr lang="ru-RU" sz="1400" b="1" dirty="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169" y="3041260"/>
              <a:ext cx="631343" cy="477312"/>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lIns="98694" tIns="49347" rIns="98694" bIns="49347"/>
            <a:lstStyle/>
            <a:p>
              <a:pPr defTabSz="986912">
                <a:defRPr/>
              </a:pPr>
              <a:endParaRPr lang="en-GB" sz="2051" dirty="0">
                <a:solidFill>
                  <a:srgbClr val="000000"/>
                </a:solidFill>
                <a:latin typeface="Arial" pitchFamily="34" charset="0"/>
                <a:cs typeface="Arial" pitchFamily="34" charset="0"/>
              </a:endParaRPr>
            </a:p>
          </p:txBody>
        </p:sp>
      </p:grpSp>
      <p:sp>
        <p:nvSpPr>
          <p:cNvPr id="34836" name="Прямоугольник 14"/>
          <p:cNvSpPr>
            <a:spLocks noChangeArrowheads="1"/>
          </p:cNvSpPr>
          <p:nvPr/>
        </p:nvSpPr>
        <p:spPr bwMode="auto">
          <a:xfrm>
            <a:off x="207963" y="1512888"/>
            <a:ext cx="5743575" cy="1046162"/>
          </a:xfrm>
          <a:prstGeom prst="rect">
            <a:avLst/>
          </a:prstGeom>
          <a:noFill/>
          <a:ln w="9525">
            <a:noFill/>
            <a:miter lim="800000"/>
            <a:headEnd/>
            <a:tailEnd/>
          </a:ln>
        </p:spPr>
        <p:txBody>
          <a:bodyPr>
            <a:spAutoFit/>
          </a:bodyPr>
          <a:lstStyle/>
          <a:p>
            <a:r>
              <a:rPr lang="ru-RU" sz="1400" b="1">
                <a:solidFill>
                  <a:srgbClr val="000000"/>
                </a:solidFill>
                <a:latin typeface="Arial Narrow" pitchFamily="34" charset="0"/>
              </a:rPr>
              <a:t>Цель кредита – </a:t>
            </a:r>
            <a:r>
              <a:rPr lang="ru-RU" sz="1400">
                <a:solidFill>
                  <a:srgbClr val="000000"/>
                </a:solidFill>
                <a:latin typeface="Arial Narrow" pitchFamily="34" charset="0"/>
              </a:rPr>
              <a:t>предоставление микрозаймов субъектам МСП с применением процентной ставки по микрозаймам, превышающей процентную ставку по кредиту не более чем на 50% (при ставке по кредиту 9,6% </a:t>
            </a:r>
            <a:r>
              <a:rPr lang="ru-RU" sz="1600" b="1">
                <a:solidFill>
                  <a:srgbClr val="000000"/>
                </a:solidFill>
                <a:latin typeface="Arial Narrow" pitchFamily="34" charset="0"/>
              </a:rPr>
              <a:t>максимальная ставка по микрозаймам составит </a:t>
            </a:r>
            <a:r>
              <a:rPr lang="ru-RU" sz="1800" b="1">
                <a:solidFill>
                  <a:srgbClr val="1F4E79"/>
                </a:solidFill>
                <a:latin typeface="Arial Narrow" pitchFamily="34" charset="0"/>
              </a:rPr>
              <a:t>14,4%</a:t>
            </a:r>
            <a:r>
              <a:rPr lang="ru-RU" sz="1600" b="1">
                <a:solidFill>
                  <a:srgbClr val="000000"/>
                </a:solidFill>
                <a:latin typeface="Arial Narrow" pitchFamily="34" charset="0"/>
              </a:rPr>
              <a:t> годовых</a:t>
            </a:r>
            <a:r>
              <a:rPr lang="ru-RU" sz="1400">
                <a:solidFill>
                  <a:srgbClr val="000000"/>
                </a:solidFill>
                <a:latin typeface="Arial Narrow" pitchFamily="34" charset="0"/>
              </a:rPr>
              <a:t>).</a:t>
            </a:r>
          </a:p>
        </p:txBody>
      </p:sp>
      <p:sp>
        <p:nvSpPr>
          <p:cNvPr id="67" name="TextBox 66"/>
          <p:cNvSpPr txBox="1"/>
          <p:nvPr/>
        </p:nvSpPr>
        <p:spPr>
          <a:xfrm>
            <a:off x="6478588" y="3054350"/>
            <a:ext cx="5822950" cy="739775"/>
          </a:xfrm>
          <a:prstGeom prst="rect">
            <a:avLst/>
          </a:prstGeom>
          <a:noFill/>
        </p:spPr>
        <p:txBody>
          <a:bodyPr>
            <a:spAutoFit/>
          </a:bodyPr>
          <a:lstStyle/>
          <a:p>
            <a:pPr algn="just" fontAlgn="auto">
              <a:spcBef>
                <a:spcPts val="0"/>
              </a:spcBef>
              <a:spcAft>
                <a:spcPts val="0"/>
              </a:spcAft>
              <a:defRPr/>
            </a:pPr>
            <a:r>
              <a:rPr lang="ru-RU" sz="1400" b="1" kern="0" dirty="0">
                <a:solidFill>
                  <a:prstClr val="black"/>
                </a:solidFill>
                <a:latin typeface="Arial" pitchFamily="34" charset="0"/>
                <a:cs typeface="Arial" pitchFamily="34" charset="0"/>
              </a:rPr>
              <a:t>Уполномоченный </a:t>
            </a:r>
            <a:r>
              <a:rPr lang="ru-RU" sz="1400" b="1" kern="0" dirty="0">
                <a:solidFill>
                  <a:prstClr val="black"/>
                </a:solidFill>
                <a:latin typeface="Arial" pitchFamily="34" charset="0"/>
                <a:cs typeface="Arial" pitchFamily="34" charset="0"/>
              </a:rPr>
              <a:t>банк</a:t>
            </a:r>
            <a:r>
              <a:rPr lang="ru-RU" sz="1400" kern="0" dirty="0">
                <a:solidFill>
                  <a:prstClr val="black"/>
                </a:solidFill>
                <a:latin typeface="Arial" pitchFamily="34" charset="0"/>
                <a:cs typeface="Arial" pitchFamily="34" charset="0"/>
              </a:rPr>
              <a:t>, после </a:t>
            </a:r>
            <a:r>
              <a:rPr lang="ru-RU" sz="1400" kern="0" dirty="0">
                <a:solidFill>
                  <a:prstClr val="black"/>
                </a:solidFill>
                <a:latin typeface="Arial" pitchFamily="34" charset="0"/>
                <a:cs typeface="Arial" pitchFamily="34" charset="0"/>
              </a:rPr>
              <a:t>анализа рисков по </a:t>
            </a:r>
            <a:r>
              <a:rPr lang="ru-RU" sz="1400" kern="0" dirty="0">
                <a:solidFill>
                  <a:prstClr val="black"/>
                </a:solidFill>
                <a:latin typeface="Arial" pitchFamily="34" charset="0"/>
                <a:cs typeface="Arial" pitchFamily="34" charset="0"/>
              </a:rPr>
              <a:t>сделке, подтверждает </a:t>
            </a:r>
            <a:r>
              <a:rPr lang="ru-RU" sz="1400" kern="0" dirty="0">
                <a:solidFill>
                  <a:prstClr val="black"/>
                </a:solidFill>
                <a:latin typeface="Arial" pitchFamily="34" charset="0"/>
                <a:cs typeface="Arial" pitchFamily="34" charset="0"/>
              </a:rPr>
              <a:t>готовность к финансированию и выдает кредит (открывает кредитную линию) МФО</a:t>
            </a:r>
            <a:endParaRPr lang="ru-RU" sz="1400" kern="0" dirty="0">
              <a:solidFill>
                <a:prstClr val="black"/>
              </a:solidFill>
              <a:latin typeface="Arial" pitchFamily="34" charset="0"/>
              <a:cs typeface="Arial" pitchFamily="34" charset="0"/>
            </a:endParaRPr>
          </a:p>
        </p:txBody>
      </p:sp>
      <p:sp>
        <p:nvSpPr>
          <p:cNvPr id="34838" name="Прямоугольник 28"/>
          <p:cNvSpPr>
            <a:spLocks noChangeArrowheads="1"/>
          </p:cNvSpPr>
          <p:nvPr/>
        </p:nvSpPr>
        <p:spPr bwMode="auto">
          <a:xfrm>
            <a:off x="6497638" y="1760538"/>
            <a:ext cx="5819775" cy="954087"/>
          </a:xfrm>
          <a:prstGeom prst="rect">
            <a:avLst/>
          </a:prstGeom>
          <a:noFill/>
          <a:ln w="9525">
            <a:noFill/>
            <a:miter lim="800000"/>
            <a:headEnd/>
            <a:tailEnd/>
          </a:ln>
        </p:spPr>
        <p:txBody>
          <a:bodyPr>
            <a:spAutoFit/>
          </a:bodyPr>
          <a:lstStyle/>
          <a:p>
            <a:r>
              <a:rPr lang="ru-RU" sz="1400" b="1">
                <a:solidFill>
                  <a:srgbClr val="000000"/>
                </a:solidFill>
              </a:rPr>
              <a:t>Микрофинансовая организация (МФО) </a:t>
            </a:r>
            <a:r>
              <a:rPr lang="ru-RU" sz="1400">
                <a:solidFill>
                  <a:srgbClr val="000000"/>
                </a:solidFill>
              </a:rPr>
              <a:t>обращается в уполномоченный банк за кредитом для финансирования субъектов МСП путем предоставления им микрозаймов (микрофинансирования)</a:t>
            </a:r>
          </a:p>
        </p:txBody>
      </p:sp>
      <p:sp>
        <p:nvSpPr>
          <p:cNvPr id="82" name="Oval 292"/>
          <p:cNvSpPr/>
          <p:nvPr/>
        </p:nvSpPr>
        <p:spPr>
          <a:xfrm>
            <a:off x="6132513" y="1833563"/>
            <a:ext cx="338137" cy="338137"/>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400" b="1" kern="0" dirty="0">
                <a:solidFill>
                  <a:srgbClr val="FFFFFF"/>
                </a:solidFill>
                <a:latin typeface="Arial"/>
                <a:cs typeface="+mn-cs"/>
              </a:rPr>
              <a:t>1</a:t>
            </a:r>
            <a:endParaRPr lang="en-US" sz="1400" b="1" kern="0" dirty="0">
              <a:solidFill>
                <a:srgbClr val="FFFFFF"/>
              </a:solidFill>
              <a:latin typeface="Arial"/>
              <a:cs typeface="+mn-cs"/>
            </a:endParaRPr>
          </a:p>
        </p:txBody>
      </p:sp>
      <p:sp>
        <p:nvSpPr>
          <p:cNvPr id="85" name="Oval 292"/>
          <p:cNvSpPr/>
          <p:nvPr/>
        </p:nvSpPr>
        <p:spPr>
          <a:xfrm>
            <a:off x="2433638" y="6608763"/>
            <a:ext cx="295275" cy="28416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300" b="1" kern="0" dirty="0">
                <a:solidFill>
                  <a:srgbClr val="FFFFFF"/>
                </a:solidFill>
                <a:latin typeface="Arial"/>
                <a:cs typeface="+mn-cs"/>
              </a:rPr>
              <a:t>5</a:t>
            </a:r>
            <a:endParaRPr lang="en-US" sz="1300" b="1" kern="0" dirty="0">
              <a:solidFill>
                <a:srgbClr val="FFFFFF"/>
              </a:solidFill>
              <a:latin typeface="Arial"/>
              <a:cs typeface="+mn-cs"/>
            </a:endParaRPr>
          </a:p>
        </p:txBody>
      </p:sp>
      <p:cxnSp>
        <p:nvCxnSpPr>
          <p:cNvPr id="86" name="Прямая со стрелкой 85"/>
          <p:cNvCxnSpPr/>
          <p:nvPr/>
        </p:nvCxnSpPr>
        <p:spPr>
          <a:xfrm flipH="1" flipV="1">
            <a:off x="2244725" y="6442075"/>
            <a:ext cx="4763" cy="622300"/>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4288" y="306388"/>
            <a:ext cx="9191625" cy="698500"/>
          </a:xfrm>
        </p:spPr>
        <p:txBody>
          <a:bodyPr/>
          <a:lstStyle/>
          <a:p>
            <a:pPr defTabSz="1218602" eaLnBrk="1" hangingPunct="1">
              <a:defRPr/>
            </a:pPr>
            <a:r>
              <a:rPr lang="ru-RU"/>
              <a:t>Особенности получения кредитов Банка России </a:t>
            </a:r>
            <a:br>
              <a:rPr lang="ru-RU"/>
            </a:br>
            <a:r>
              <a:rPr lang="ru-RU"/>
              <a:t>при кредитовании </a:t>
            </a:r>
            <a:r>
              <a:rPr lang="ru-RU" err="1"/>
              <a:t>микрофинансовых</a:t>
            </a:r>
            <a:r>
              <a:rPr lang="ru-RU"/>
              <a:t> организаций предпринимательского финансирования</a:t>
            </a:r>
            <a:endParaRPr lang="ru-RU"/>
          </a:p>
        </p:txBody>
      </p:sp>
      <p:cxnSp>
        <p:nvCxnSpPr>
          <p:cNvPr id="34843" name="Прямая соединительная линия 64"/>
          <p:cNvCxnSpPr>
            <a:cxnSpLocks noChangeShapeType="1"/>
          </p:cNvCxnSpPr>
          <p:nvPr/>
        </p:nvCxnSpPr>
        <p:spPr bwMode="auto">
          <a:xfrm>
            <a:off x="5951538" y="1609725"/>
            <a:ext cx="0" cy="6261100"/>
          </a:xfrm>
          <a:prstGeom prst="line">
            <a:avLst/>
          </a:prstGeom>
          <a:noFill/>
          <a:ln w="25400" algn="ctr">
            <a:solidFill>
              <a:srgbClr val="00A1DE"/>
            </a:solidFill>
            <a:round/>
            <a:headEnd/>
            <a:tailEnd/>
          </a:ln>
        </p:spPr>
      </p:cxnSp>
      <p:pic>
        <p:nvPicPr>
          <p:cNvPr id="34844" name="Рисунок 68"/>
          <p:cNvPicPr>
            <a:picLocks noChangeAspect="1"/>
          </p:cNvPicPr>
          <p:nvPr/>
        </p:nvPicPr>
        <p:blipFill>
          <a:blip r:embed="rId5"/>
          <a:srcRect/>
          <a:stretch>
            <a:fillRect/>
          </a:stretch>
        </p:blipFill>
        <p:spPr bwMode="auto">
          <a:xfrm>
            <a:off x="1538288" y="2819400"/>
            <a:ext cx="1371600" cy="623888"/>
          </a:xfrm>
          <a:prstGeom prst="rect">
            <a:avLst/>
          </a:prstGeom>
          <a:noFill/>
          <a:ln w="9525">
            <a:noFill/>
            <a:miter lim="800000"/>
            <a:headEnd/>
            <a:tailEnd/>
          </a:ln>
        </p:spPr>
      </p:pic>
      <p:sp>
        <p:nvSpPr>
          <p:cNvPr id="34845" name="TextBox 78"/>
          <p:cNvSpPr txBox="1">
            <a:spLocks noChangeArrowheads="1"/>
          </p:cNvSpPr>
          <p:nvPr/>
        </p:nvSpPr>
        <p:spPr bwMode="auto">
          <a:xfrm>
            <a:off x="12103100" y="8004175"/>
            <a:ext cx="523875" cy="306388"/>
          </a:xfrm>
          <a:prstGeom prst="rect">
            <a:avLst/>
          </a:prstGeom>
          <a:noFill/>
          <a:ln w="9525">
            <a:noFill/>
            <a:miter lim="800000"/>
            <a:headEnd/>
            <a:tailEnd/>
          </a:ln>
        </p:spPr>
        <p:txBody>
          <a:bodyPr>
            <a:spAutoFit/>
          </a:bodyPr>
          <a:lstStyle/>
          <a:p>
            <a:r>
              <a:rPr lang="ru-RU" sz="1400">
                <a:latin typeface="Arial Narrow" pitchFamily="34" charset="0"/>
              </a:rPr>
              <a:t>23</a:t>
            </a:r>
          </a:p>
        </p:txBody>
      </p:sp>
      <p:sp>
        <p:nvSpPr>
          <p:cNvPr id="93" name="Скругленный прямоугольник 92"/>
          <p:cNvSpPr/>
          <p:nvPr/>
        </p:nvSpPr>
        <p:spPr>
          <a:xfrm>
            <a:off x="644525" y="5530850"/>
            <a:ext cx="3243263" cy="904875"/>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901700">
              <a:defRPr/>
            </a:pPr>
            <a:r>
              <a:rPr lang="ru-RU" sz="1400" b="1" dirty="0" err="1">
                <a:solidFill>
                  <a:schemeClr val="bg1"/>
                </a:solidFill>
              </a:rPr>
              <a:t>Микрофинансовая</a:t>
            </a:r>
            <a:r>
              <a:rPr lang="ru-RU" sz="1400" b="1" dirty="0">
                <a:solidFill>
                  <a:schemeClr val="bg1"/>
                </a:solidFill>
              </a:rPr>
              <a:t> организация предпринимательского финансирования</a:t>
            </a:r>
            <a:endParaRPr lang="ru-RU" sz="1400" b="1" dirty="0">
              <a:solidFill>
                <a:schemeClr val="bg1"/>
              </a:solidFill>
            </a:endParaRPr>
          </a:p>
        </p:txBody>
      </p:sp>
      <p:pic>
        <p:nvPicPr>
          <p:cNvPr id="34847" name="Рисунок 69"/>
          <p:cNvPicPr>
            <a:picLocks noChangeAspect="1"/>
          </p:cNvPicPr>
          <p:nvPr/>
        </p:nvPicPr>
        <p:blipFill>
          <a:blip r:embed="rId3"/>
          <a:srcRect/>
          <a:stretch>
            <a:fillRect/>
          </a:stretch>
        </p:blipFill>
        <p:spPr bwMode="auto">
          <a:xfrm>
            <a:off x="473075" y="5405438"/>
            <a:ext cx="1154113" cy="1152525"/>
          </a:xfrm>
          <a:prstGeom prst="rect">
            <a:avLst/>
          </a:prstGeom>
          <a:noFill/>
          <a:ln w="9525">
            <a:noFill/>
            <a:miter lim="800000"/>
            <a:headEnd/>
            <a:tailEnd/>
          </a:ln>
        </p:spPr>
      </p:pic>
      <p:sp>
        <p:nvSpPr>
          <p:cNvPr id="71" name="Овал 70"/>
          <p:cNvSpPr/>
          <p:nvPr/>
        </p:nvSpPr>
        <p:spPr>
          <a:xfrm>
            <a:off x="881063" y="5797550"/>
            <a:ext cx="361950" cy="3635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800" dirty="0"/>
              <a:t>₽</a:t>
            </a:r>
            <a:endParaRPr lang="ru-RU" sz="1800" dirty="0"/>
          </a:p>
        </p:txBody>
      </p:sp>
      <p:cxnSp>
        <p:nvCxnSpPr>
          <p:cNvPr id="72" name="Прямая со стрелкой 71"/>
          <p:cNvCxnSpPr/>
          <p:nvPr/>
        </p:nvCxnSpPr>
        <p:spPr>
          <a:xfrm flipV="1">
            <a:off x="1762125" y="4808538"/>
            <a:ext cx="0" cy="722312"/>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87" name="Прямая со стрелкой 86"/>
          <p:cNvCxnSpPr/>
          <p:nvPr/>
        </p:nvCxnSpPr>
        <p:spPr>
          <a:xfrm flipV="1">
            <a:off x="2655888" y="4808538"/>
            <a:ext cx="0" cy="722312"/>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p:nvPr/>
        </p:nvCxnSpPr>
        <p:spPr>
          <a:xfrm flipV="1">
            <a:off x="2222500" y="3454400"/>
            <a:ext cx="9525" cy="441325"/>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9525" y="293688"/>
            <a:ext cx="8686800" cy="700087"/>
          </a:xfrm>
        </p:spPr>
        <p:txBody>
          <a:bodyPr/>
          <a:lstStyle/>
          <a:p>
            <a:pPr defTabSz="1218602" eaLnBrk="1" hangingPunct="1">
              <a:defRPr/>
            </a:pPr>
            <a:r>
              <a:rPr lang="ru-RU"/>
              <a:t>Требования, применяемые при кредитовании </a:t>
            </a:r>
            <a:br>
              <a:rPr lang="ru-RU"/>
            </a:br>
            <a:r>
              <a:rPr lang="ru-RU" err="1"/>
              <a:t>микрофинансовых</a:t>
            </a:r>
            <a:r>
              <a:rPr lang="ru-RU"/>
              <a:t> организаций </a:t>
            </a:r>
            <a:br>
              <a:rPr lang="ru-RU"/>
            </a:br>
            <a:r>
              <a:rPr lang="ru-RU"/>
              <a:t>предпринимательского финансирования</a:t>
            </a:r>
            <a:endParaRPr lang="ru-RU"/>
          </a:p>
        </p:txBody>
      </p:sp>
      <p:graphicFrame>
        <p:nvGraphicFramePr>
          <p:cNvPr id="4" name="Таблица 3"/>
          <p:cNvGraphicFramePr>
            <a:graphicFrameLocks noGrp="1"/>
          </p:cNvGraphicFramePr>
          <p:nvPr/>
        </p:nvGraphicFramePr>
        <p:xfrm>
          <a:off x="363538" y="1316038"/>
          <a:ext cx="11841162" cy="7245350"/>
        </p:xfrm>
        <a:graphic>
          <a:graphicData uri="http://schemas.openxmlformats.org/drawingml/2006/table">
            <a:tbl>
              <a:tblPr firstRow="1" bandRow="1"/>
              <a:tblGrid>
                <a:gridCol w="1710359">
                  <a:extLst>
                    <a:ext uri="{9D8B030D-6E8A-4147-A177-3AD203B41FA5}"/>
                  </a:extLst>
                </a:gridCol>
                <a:gridCol w="10130803">
                  <a:extLst>
                    <a:ext uri="{9D8B030D-6E8A-4147-A177-3AD203B41FA5}"/>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Базовые условия участия МФО в Программе стимулирования кредитования</a:t>
                      </a:r>
                      <a:endParaRPr lang="ru-RU" sz="120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статуса </a:t>
                      </a:r>
                      <a:r>
                        <a:rPr lang="ru-RU" sz="120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00" b="0" kern="1200" dirty="0" smtClean="0">
                          <a:solidFill>
                            <a:schemeClr val="dk1"/>
                          </a:solidFill>
                          <a:latin typeface="Arial Narrow" panose="020B0606020202030204" pitchFamily="34" charset="0"/>
                          <a:ea typeface="+mn-ea"/>
                          <a:cs typeface="Arial" panose="020B0604020202020204" pitchFamily="34" charset="0"/>
                        </a:rPr>
                        <a:t> организации в соответствии с Федеральным законом от 02.07.2010 № 151-ФЗ «О </a:t>
                      </a:r>
                      <a:r>
                        <a:rPr lang="ru-RU" sz="120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00" b="0" kern="1200" dirty="0" smtClean="0">
                          <a:solidFill>
                            <a:schemeClr val="dk1"/>
                          </a:solidFill>
                          <a:latin typeface="Arial Narrow" panose="020B0606020202030204" pitchFamily="34" charset="0"/>
                          <a:ea typeface="+mn-ea"/>
                          <a:cs typeface="Arial" panose="020B0604020202020204" pitchFamily="34" charset="0"/>
                        </a:rPr>
                        <a:t> деятельности и </a:t>
                      </a:r>
                      <a:r>
                        <a:rPr lang="ru-RU" sz="1200" b="0" kern="1200" dirty="0" err="1" smtClean="0">
                          <a:solidFill>
                            <a:schemeClr val="dk1"/>
                          </a:solidFill>
                          <a:latin typeface="Arial Narrow" panose="020B0606020202030204" pitchFamily="34" charset="0"/>
                          <a:ea typeface="+mn-ea"/>
                          <a:cs typeface="Arial" panose="020B0604020202020204" pitchFamily="34" charset="0"/>
                        </a:rPr>
                        <a:t>микрофинансовых</a:t>
                      </a:r>
                      <a:r>
                        <a:rPr lang="ru-RU" sz="1200" b="0" kern="1200" dirty="0" smtClean="0">
                          <a:solidFill>
                            <a:schemeClr val="dk1"/>
                          </a:solidFill>
                          <a:latin typeface="Arial Narrow" panose="020B0606020202030204" pitchFamily="34" charset="0"/>
                          <a:ea typeface="+mn-ea"/>
                          <a:cs typeface="Arial" panose="020B0604020202020204" pitchFamily="34" charset="0"/>
                        </a:rPr>
                        <a:t> организациях»;</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соответствие критериям отнесения к </a:t>
                      </a:r>
                      <a:r>
                        <a:rPr lang="ru-RU" sz="1200" b="0" kern="1200" dirty="0" err="1" smtClean="0">
                          <a:solidFill>
                            <a:schemeClr val="dk1"/>
                          </a:solidFill>
                          <a:latin typeface="Arial Narrow" panose="020B0606020202030204" pitchFamily="34" charset="0"/>
                          <a:ea typeface="+mn-ea"/>
                          <a:cs typeface="Arial" panose="020B0604020202020204" pitchFamily="34" charset="0"/>
                        </a:rPr>
                        <a:t>микрофинансовым</a:t>
                      </a:r>
                      <a:r>
                        <a:rPr lang="ru-RU" sz="1200" b="0" kern="1200" dirty="0" smtClean="0">
                          <a:solidFill>
                            <a:schemeClr val="dk1"/>
                          </a:solidFill>
                          <a:latin typeface="Arial Narrow" panose="020B0606020202030204" pitchFamily="34" charset="0"/>
                          <a:ea typeface="+mn-ea"/>
                          <a:cs typeface="Arial" panose="020B0604020202020204" pitchFamily="34" charset="0"/>
                        </a:rPr>
                        <a:t> организациям предпринимательского финансирования, установленным Банком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в составе учредителей (участников) или акционеров субъекта Российской Федерации и/или муниципального образования с долей не менее 50%;</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в целях создания и/или деятельности обеспечения доступа субъектов МСП и организаций инфраструктуры поддержки субъектов МСП к финансовым ресурсам посредством предоставления </a:t>
                      </a:r>
                      <a:r>
                        <a:rPr lang="ru-RU" sz="120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00" b="0" kern="1200" dirty="0" smtClean="0">
                          <a:solidFill>
                            <a:schemeClr val="dk1"/>
                          </a:solidFill>
                          <a:latin typeface="Arial Narrow" panose="020B0606020202030204" pitchFamily="34" charset="0"/>
                          <a:ea typeface="+mn-ea"/>
                          <a:cs typeface="Arial" panose="020B0604020202020204" pitchFamily="34" charset="0"/>
                        </a:rPr>
                        <a:t> субъектам МСП и организациям инфраструктуры поддержки субъектов МСП;</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соответствие требованиям, установленным Минэкономразвития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отсутствие у МФО признаков </a:t>
                      </a:r>
                      <a:r>
                        <a:rPr lang="ru-RU" sz="1200" b="0" kern="1200" dirty="0" err="1" smtClean="0">
                          <a:solidFill>
                            <a:schemeClr val="dk1"/>
                          </a:solidFill>
                          <a:latin typeface="Arial Narrow" panose="020B0606020202030204" pitchFamily="34" charset="0"/>
                          <a:ea typeface="+mn-ea"/>
                          <a:cs typeface="Arial" panose="020B0604020202020204" pitchFamily="34" charset="0"/>
                        </a:rPr>
                        <a:t>аффилированности</a:t>
                      </a:r>
                      <a:r>
                        <a:rPr lang="ru-RU" sz="1200" b="0" kern="1200" dirty="0" smtClean="0">
                          <a:solidFill>
                            <a:schemeClr val="dk1"/>
                          </a:solidFill>
                          <a:latin typeface="Arial Narrow" panose="020B0606020202030204" pitchFamily="34" charset="0"/>
                          <a:ea typeface="+mn-ea"/>
                          <a:cs typeface="Arial" panose="020B0604020202020204" pitchFamily="34" charset="0"/>
                        </a:rPr>
                        <a:t> с кредитующим уполномоченным банком.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Организационные критерии отбора МФО</a:t>
                      </a:r>
                      <a:endParaRPr lang="ru-RU" sz="120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отсутствие негативной информации о деловой репутации как в отношении МФО, так и в отношении ее участников (акционеров) и менеджмента, подтвержденное заключением рейтингового агентства о надежности МФО и/или аудиторским заключением;</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отсутствие действующих санкций со стороны надзорных и контролирующих органов;</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отсутствие неоконченных судебных споров МФО с органами государственной власти, государственными организациями (министерствами и ведомствами), контролирующими, налоговыми и надзорными органами (в том числе ФСФМ России, Банком России, ФНС России, прокуратурой Российской Федерации), в которых данная МФО является ответчиком, а также с иными организациями и лицами, в рамках которых данное юридическое лицо является ответчиком, исковые требования по которым составляют более 5,0% валюты баланса (стоимости активов)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МФО внутренних нормативных документов, регламентирующих порядок отбора и критерии оценки субъектов МСП (в том числе их финансового положения), и/или правил предоставления </a:t>
                      </a:r>
                      <a:r>
                        <a:rPr lang="ru-RU" sz="120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00" b="0" kern="1200" dirty="0" smtClean="0">
                          <a:solidFill>
                            <a:schemeClr val="dk1"/>
                          </a:solidFill>
                          <a:latin typeface="Arial Narrow" panose="020B0606020202030204" pitchFamily="34" charset="0"/>
                          <a:ea typeface="+mn-ea"/>
                          <a:cs typeface="Arial" panose="020B0604020202020204" pitchFamily="34" charset="0"/>
                        </a:rPr>
                        <a:t>, утвержденных органом управления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соблюдение требований законодательства Российской Федерации в сфере противодействия легализации (отмыванию) доходов, полученных преступным путем, и финансированию терроризма. </a:t>
                      </a:r>
                      <a:endParaRPr lang="ru-RU" sz="120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Финансовые критерии отбора МФО</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устойчивое финансовое состояние (определяется в соответствии с внутренней нормативной документацией уполномоченного банка и/или Методикой анализа финансового состояния МФО, установленной Регламентом взаимодействия банков с акционерным обществом «Федеральная корпорация по развитию малого и среднего предпринимательства» в рамках реализации Программы стимулирования кредитования субъектов малого и среднего предпринимательства);</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положительная величина собственного капитала и чистых активов;</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величина капитала (стр. 1300 бух. баланса) в соответствии с балансом МФО за последний отчетный год и за последний квартал не менее 10 млн рублей;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общая сумма займов, предоставленных МФО одному клиенту, не должна превышать 25% общей суммы всех предоставленных МФО займов (действующих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отсутствие </a:t>
                      </a:r>
                      <a:r>
                        <a:rPr lang="ru-RU" sz="1200" b="0" kern="1200" dirty="0" err="1" smtClean="0">
                          <a:solidFill>
                            <a:schemeClr val="dk1"/>
                          </a:solidFill>
                          <a:latin typeface="Arial Narrow" panose="020B0606020202030204" pitchFamily="34" charset="0"/>
                          <a:ea typeface="+mn-ea"/>
                          <a:cs typeface="Arial" panose="020B0604020202020204" pitchFamily="34" charset="0"/>
                        </a:rPr>
                        <a:t>нереструктурированной</a:t>
                      </a:r>
                      <a:r>
                        <a:rPr lang="ru-RU" sz="1200" b="0" kern="1200" dirty="0" smtClean="0">
                          <a:solidFill>
                            <a:schemeClr val="dk1"/>
                          </a:solidFill>
                          <a:latin typeface="Arial Narrow" panose="020B0606020202030204" pitchFamily="34" charset="0"/>
                          <a:ea typeface="+mn-ea"/>
                          <a:cs typeface="Arial" panose="020B0604020202020204" pitchFamily="34" charset="0"/>
                        </a:rPr>
                        <a:t> просроченной задолженности перед бюджетом, внебюджетными фондами и другими государственными органами;</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отсутствие за последний отчетный год и за последний квартал убытков, влекущих снижение стоимости чистых активов более чем на 25% по сравнению с их максимально достигнутым уровнем в течение последних 12 месяцев;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отсутствие просроченных платежей по обслуживанию кредитов в банках за последние 180 календарных дней, предшествующих дате принятия уполномоченным банком решения о предоставлении МФО кредита (положительная кредитная история);</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уровень просроченной задолженности действующего портфеля </a:t>
                      </a:r>
                      <a:r>
                        <a:rPr lang="ru-RU" sz="120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00" b="0" kern="1200" dirty="0" smtClean="0">
                          <a:solidFill>
                            <a:schemeClr val="dk1"/>
                          </a:solidFill>
                          <a:latin typeface="Arial Narrow" panose="020B0606020202030204" pitchFamily="34" charset="0"/>
                          <a:ea typeface="+mn-ea"/>
                          <a:cs typeface="Arial" panose="020B0604020202020204" pitchFamily="34" charset="0"/>
                        </a:rPr>
                        <a:t> – не более 15% размера совокупной задолженности по портфелю </a:t>
                      </a:r>
                      <a:r>
                        <a:rPr lang="ru-RU" sz="120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00" b="0" kern="1200" dirty="0" smtClean="0">
                          <a:solidFill>
                            <a:schemeClr val="dk1"/>
                          </a:solidFill>
                          <a:latin typeface="Arial Narrow" panose="020B0606020202030204" pitchFamily="34" charset="0"/>
                          <a:ea typeface="+mn-ea"/>
                          <a:cs typeface="Arial" panose="020B0604020202020204" pitchFamily="34" charset="0"/>
                        </a:rPr>
                        <a:t>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ведение самостоятельного (раздельного) учета средств целевого финансирования и иных средств, связанных с микрофинансированием (в случае если МФО осуществляет иные виды деятельности)</a:t>
                      </a:r>
                      <a:r>
                        <a:rPr lang="ru-RU" sz="1200" b="0" kern="1200" noProof="0" dirty="0" smtClean="0">
                          <a:solidFill>
                            <a:schemeClr val="dk1"/>
                          </a:solidFill>
                          <a:latin typeface="Arial Narrow" panose="020B0606020202030204" pitchFamily="34" charset="0"/>
                          <a:ea typeface="+mn-ea"/>
                          <a:cs typeface="Arial" panose="020B0604020202020204" pitchFamily="34" charset="0"/>
                        </a:rPr>
                        <a:t>.</a:t>
                      </a:r>
                      <a:r>
                        <a:rPr lang="ru-RU" sz="120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bl>
          </a:graphicData>
        </a:graphic>
      </p:graphicFrame>
      <p:sp>
        <p:nvSpPr>
          <p:cNvPr id="6" name="TextBox 5"/>
          <p:cNvSpPr txBox="1"/>
          <p:nvPr/>
        </p:nvSpPr>
        <p:spPr>
          <a:xfrm>
            <a:off x="0" y="-23813"/>
            <a:ext cx="3524250" cy="919163"/>
          </a:xfrm>
          <a:prstGeom prst="rect">
            <a:avLst/>
          </a:prstGeom>
          <a:solidFill>
            <a:schemeClr val="bg1"/>
          </a:solidFill>
        </p:spPr>
        <p:txBody>
          <a:bodyPr>
            <a:spAutoFit/>
          </a:bodyPr>
          <a:lstStyle/>
          <a:p>
            <a:pPr algn="just" fontAlgn="auto">
              <a:spcBef>
                <a:spcPts val="0"/>
              </a:spcBef>
              <a:spcAft>
                <a:spcPts val="0"/>
              </a:spcAft>
              <a:defRPr/>
            </a:pPr>
            <a:endParaRPr lang="ru-RU" sz="1100" kern="0" dirty="0">
              <a:solidFill>
                <a:prstClr val="black"/>
              </a:solidFill>
              <a:latin typeface="Arial" pitchFamily="34" charset="0"/>
              <a:cs typeface="Arial" pitchFamily="34" charset="0"/>
            </a:endParaRPr>
          </a:p>
        </p:txBody>
      </p:sp>
      <p:pic>
        <p:nvPicPr>
          <p:cNvPr id="35856" name="Рисунок 4"/>
          <p:cNvPicPr>
            <a:picLocks noChangeAspect="1"/>
          </p:cNvPicPr>
          <p:nvPr/>
        </p:nvPicPr>
        <p:blipFill>
          <a:blip r:embed="rId2"/>
          <a:srcRect/>
          <a:stretch>
            <a:fillRect/>
          </a:stretch>
        </p:blipFill>
        <p:spPr bwMode="auto">
          <a:xfrm>
            <a:off x="101600" y="69850"/>
            <a:ext cx="2717800" cy="1236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0" y="3132138"/>
            <a:ext cx="12599988" cy="3062287"/>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119"/>
          </a:p>
        </p:txBody>
      </p:sp>
      <p:sp>
        <p:nvSpPr>
          <p:cNvPr id="2" name="Заголовок 1"/>
          <p:cNvSpPr>
            <a:spLocks noGrp="1"/>
          </p:cNvSpPr>
          <p:nvPr>
            <p:ph type="title"/>
          </p:nvPr>
        </p:nvSpPr>
        <p:spPr>
          <a:xfrm>
            <a:off x="1855788" y="3132138"/>
            <a:ext cx="9507537" cy="3062287"/>
          </a:xfrm>
        </p:spPr>
        <p:txBody>
          <a:bodyPr/>
          <a:lstStyle/>
          <a:p>
            <a:pPr algn="l" defTabSz="1218602" eaLnBrk="1" hangingPunct="1">
              <a:defRPr/>
            </a:pPr>
            <a:r>
              <a:rPr lang="ru-RU"/>
              <a:t>3</a:t>
            </a:r>
            <a:r>
              <a:rPr lang="ru-RU"/>
              <a:t>. </a:t>
            </a:r>
            <a:r>
              <a:rPr lang="ru-RU"/>
              <a:t>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a:t>
            </a:r>
            <a:r>
              <a:rPr lang="ru-RU"/>
              <a:t>)</a:t>
            </a:r>
            <a:endParaRPr lang="ru-RU" b="0"/>
          </a:p>
        </p:txBody>
      </p:sp>
      <p:sp>
        <p:nvSpPr>
          <p:cNvPr id="5" name="object 44"/>
          <p:cNvSpPr/>
          <p:nvPr/>
        </p:nvSpPr>
        <p:spPr>
          <a:xfrm>
            <a:off x="103188" y="69850"/>
            <a:ext cx="2717800" cy="1236663"/>
          </a:xfrm>
          <a:prstGeom prst="rect">
            <a:avLst/>
          </a:prstGeom>
          <a:blipFill>
            <a:blip r:embed="rId2" cstate="print"/>
            <a:stretch>
              <a:fillRect/>
            </a:stretch>
          </a:blipFill>
        </p:spPr>
        <p:txBody>
          <a:bodyPr lIns="0" tIns="0" rIns="0" bIns="0"/>
          <a:lstStyle/>
          <a:p>
            <a:pPr>
              <a:defRPr/>
            </a:pPr>
            <a:endParaRPr sz="2119">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Рисунок 13"/>
          <p:cNvPicPr>
            <a:picLocks noChangeAspect="1"/>
          </p:cNvPicPr>
          <p:nvPr/>
        </p:nvPicPr>
        <p:blipFill>
          <a:blip r:embed="rId2"/>
          <a:srcRect/>
          <a:stretch>
            <a:fillRect/>
          </a:stretch>
        </p:blipFill>
        <p:spPr bwMode="auto">
          <a:xfrm>
            <a:off x="71438" y="-38100"/>
            <a:ext cx="2163762" cy="984250"/>
          </a:xfrm>
          <a:prstGeom prst="rect">
            <a:avLst/>
          </a:prstGeom>
          <a:noFill/>
          <a:ln w="9525">
            <a:noFill/>
            <a:miter lim="800000"/>
            <a:headEnd/>
            <a:tailEnd/>
          </a:ln>
        </p:spPr>
      </p:pic>
      <p:sp>
        <p:nvSpPr>
          <p:cNvPr id="30" name="TextBox 29"/>
          <p:cNvSpPr txBox="1"/>
          <p:nvPr/>
        </p:nvSpPr>
        <p:spPr>
          <a:xfrm>
            <a:off x="2235200" y="46038"/>
            <a:ext cx="8267700" cy="850900"/>
          </a:xfrm>
          <a:prstGeom prst="rect">
            <a:avLst/>
          </a:prstGeom>
          <a:noFill/>
        </p:spPr>
        <p:txBody>
          <a:bodyPr lIns="72000" tIns="36000" rIns="0" bIns="36000"/>
          <a:lstStyle/>
          <a:p>
            <a:pPr algn="ctr">
              <a:defRPr/>
            </a:pPr>
            <a:r>
              <a:rPr lang="ru-RU" sz="2000" b="1" dirty="0">
                <a:solidFill>
                  <a:schemeClr val="accent1">
                    <a:lumMod val="50000"/>
                  </a:schemeClr>
                </a:solidFill>
                <a:latin typeface="Arial Narrow" panose="020B0606020202030204" pitchFamily="34" charset="0"/>
                <a:cs typeface="Arial" pitchFamily="34" charset="0"/>
              </a:rPr>
              <a:t>Программа льготного лизинга оборудования для субъектов индивидуального и малого </a:t>
            </a:r>
            <a:r>
              <a:rPr lang="ru-RU" sz="2000" b="1" dirty="0">
                <a:solidFill>
                  <a:schemeClr val="accent1">
                    <a:lumMod val="50000"/>
                  </a:schemeClr>
                </a:solidFill>
                <a:latin typeface="Arial Narrow" panose="020B0606020202030204" pitchFamily="34" charset="0"/>
                <a:cs typeface="Arial" pitchFamily="34" charset="0"/>
              </a:rPr>
              <a:t>предпринимательства</a:t>
            </a:r>
            <a:endParaRPr lang="ru-RU" sz="2000" b="1" dirty="0">
              <a:solidFill>
                <a:schemeClr val="accent1">
                  <a:lumMod val="50000"/>
                </a:schemeClr>
              </a:solidFill>
              <a:latin typeface="Arial Narrow" panose="020B0606020202030204" pitchFamily="34" charset="0"/>
              <a:cs typeface="Times New Roman" panose="02020603050405020304" pitchFamily="18" charset="0"/>
            </a:endParaRPr>
          </a:p>
        </p:txBody>
      </p:sp>
      <p:sp>
        <p:nvSpPr>
          <p:cNvPr id="37891" name="Прямоугольник 14"/>
          <p:cNvSpPr>
            <a:spLocks noChangeArrowheads="1"/>
          </p:cNvSpPr>
          <p:nvPr/>
        </p:nvSpPr>
        <p:spPr bwMode="auto">
          <a:xfrm>
            <a:off x="11761788" y="8153400"/>
            <a:ext cx="590550" cy="239713"/>
          </a:xfrm>
          <a:prstGeom prst="rect">
            <a:avLst/>
          </a:prstGeom>
          <a:noFill/>
          <a:ln w="9525">
            <a:noFill/>
            <a:miter lim="800000"/>
            <a:headEnd/>
            <a:tailEnd/>
          </a:ln>
        </p:spPr>
        <p:txBody>
          <a:bodyPr>
            <a:spAutoFit/>
          </a:bodyPr>
          <a:lstStyle/>
          <a:p>
            <a:pPr algn="r" defTabSz="889000">
              <a:lnSpc>
                <a:spcPct val="80000"/>
              </a:lnSpc>
            </a:pPr>
            <a:r>
              <a:rPr lang="ru-RU" sz="1200">
                <a:solidFill>
                  <a:srgbClr val="000000"/>
                </a:solidFill>
                <a:latin typeface="Arial Narrow" pitchFamily="34" charset="0"/>
              </a:rPr>
              <a:t>26</a:t>
            </a:r>
          </a:p>
        </p:txBody>
      </p:sp>
      <p:cxnSp>
        <p:nvCxnSpPr>
          <p:cNvPr id="13" name="Прямая соединительная линия 12"/>
          <p:cNvCxnSpPr/>
          <p:nvPr/>
        </p:nvCxnSpPr>
        <p:spPr>
          <a:xfrm>
            <a:off x="282575"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37893" name="Рисунок 21"/>
          <p:cNvPicPr>
            <a:picLocks noChangeAspect="1"/>
          </p:cNvPicPr>
          <p:nvPr/>
        </p:nvPicPr>
        <p:blipFill>
          <a:blip r:embed="rId3"/>
          <a:srcRect/>
          <a:stretch>
            <a:fillRect/>
          </a:stretch>
        </p:blipFill>
        <p:spPr bwMode="auto">
          <a:xfrm>
            <a:off x="10769600" y="55563"/>
            <a:ext cx="1549400" cy="777875"/>
          </a:xfrm>
          <a:prstGeom prst="rect">
            <a:avLst/>
          </a:prstGeom>
          <a:noFill/>
          <a:ln w="9525">
            <a:noFill/>
            <a:miter lim="800000"/>
            <a:headEnd/>
            <a:tailEnd/>
          </a:ln>
        </p:spPr>
      </p:pic>
      <p:sp>
        <p:nvSpPr>
          <p:cNvPr id="37894" name="Прямоугольник 15"/>
          <p:cNvSpPr>
            <a:spLocks noChangeArrowheads="1"/>
          </p:cNvSpPr>
          <p:nvPr/>
        </p:nvSpPr>
        <p:spPr bwMode="auto">
          <a:xfrm>
            <a:off x="223838" y="965200"/>
            <a:ext cx="12153900" cy="877888"/>
          </a:xfrm>
          <a:prstGeom prst="rect">
            <a:avLst/>
          </a:prstGeom>
          <a:noFill/>
          <a:ln w="9525">
            <a:noFill/>
            <a:miter lim="800000"/>
            <a:headEnd/>
            <a:tailEnd/>
          </a:ln>
        </p:spPr>
        <p:txBody>
          <a:bodyPr>
            <a:spAutoFit/>
          </a:bodyPr>
          <a:lstStyle/>
          <a:p>
            <a:pPr algn="ctr"/>
            <a:r>
              <a:rPr lang="ru-RU" sz="1700" b="1">
                <a:solidFill>
                  <a:srgbClr val="002060"/>
                </a:solidFill>
                <a:latin typeface="Arial Narrow" pitchFamily="34" charset="0"/>
              </a:rPr>
              <a:t>В рамках сводного плана приоритетного проекта «Малый бизнес и поддержка индивидуальной предпринимательской инициативы»</a:t>
            </a:r>
            <a:r>
              <a:rPr lang="en-US" sz="1700" b="1">
                <a:solidFill>
                  <a:srgbClr val="002060"/>
                </a:solidFill>
                <a:latin typeface="Arial Narrow" pitchFamily="34" charset="0"/>
              </a:rPr>
              <a:t>*</a:t>
            </a:r>
            <a:r>
              <a:rPr lang="ru-RU" sz="1700" b="1">
                <a:solidFill>
                  <a:srgbClr val="002060"/>
                </a:solidFill>
                <a:latin typeface="Arial Narrow" pitchFamily="34" charset="0"/>
              </a:rPr>
              <a:t> создана первая в России региональная лизинговая компания – АО «РЛК Республики Татарстан» с уставным капиталом 2 млрд руб. Ведутся работы по учреждению второй региональной лизинговой компании в Республике Башкортостан</a:t>
            </a:r>
          </a:p>
        </p:txBody>
      </p:sp>
      <p:sp>
        <p:nvSpPr>
          <p:cNvPr id="37895" name="TextBox 18"/>
          <p:cNvSpPr txBox="1">
            <a:spLocks noChangeArrowheads="1"/>
          </p:cNvSpPr>
          <p:nvPr/>
        </p:nvSpPr>
        <p:spPr bwMode="auto">
          <a:xfrm>
            <a:off x="344488" y="1860550"/>
            <a:ext cx="4848225" cy="400050"/>
          </a:xfrm>
          <a:prstGeom prst="rect">
            <a:avLst/>
          </a:prstGeom>
          <a:solidFill>
            <a:srgbClr val="1F4E79"/>
          </a:solidFill>
          <a:ln w="9525">
            <a:noFill/>
            <a:miter lim="800000"/>
            <a:headEnd/>
            <a:tailEnd/>
          </a:ln>
        </p:spPr>
        <p:txBody>
          <a:bodyPr lIns="0" anchor="ctr"/>
          <a:lstStyle/>
          <a:p>
            <a:pPr algn="ctr"/>
            <a:r>
              <a:rPr lang="ru-RU" sz="2000" b="1">
                <a:solidFill>
                  <a:srgbClr val="ED7D31"/>
                </a:solidFill>
                <a:latin typeface="Arial Narrow" pitchFamily="34" charset="0"/>
              </a:rPr>
              <a:t>Предмет лизинга</a:t>
            </a:r>
          </a:p>
        </p:txBody>
      </p:sp>
      <p:graphicFrame>
        <p:nvGraphicFramePr>
          <p:cNvPr id="20" name="Таблица 19"/>
          <p:cNvGraphicFramePr>
            <a:graphicFrameLocks noGrp="1"/>
          </p:cNvGraphicFramePr>
          <p:nvPr/>
        </p:nvGraphicFramePr>
        <p:xfrm>
          <a:off x="5630863" y="2333625"/>
          <a:ext cx="6721475" cy="1789113"/>
        </p:xfrm>
        <a:graphic>
          <a:graphicData uri="http://schemas.openxmlformats.org/drawingml/2006/table">
            <a:tbl>
              <a:tblPr/>
              <a:tblGrid>
                <a:gridCol w="2041525"/>
                <a:gridCol w="4679950"/>
              </a:tblGrid>
              <a:tr h="517525">
                <a:tc>
                  <a:txBody>
                    <a:bodyPr/>
                    <a:lstStyle/>
                    <a:p>
                      <a:pPr marL="88900" marR="0" lvl="0" indent="0" algn="l" defTabSz="10922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Arial Narrow" pitchFamily="34" charset="0"/>
                          <a:cs typeface="Times New Roman" pitchFamily="18" charset="0"/>
                        </a:rPr>
                        <a:t>Процентная ставка </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7F5FE"/>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Arial Narrow" pitchFamily="34" charset="0"/>
                          <a:cs typeface="Arial" charset="0"/>
                        </a:rPr>
                        <a:t>6 % </a:t>
                      </a:r>
                      <a:r>
                        <a:rPr kumimoji="0" lang="ru-RU" sz="1600" b="0" i="0" u="none" strike="noStrike" cap="none" normalizeH="0" baseline="0" smtClean="0">
                          <a:ln>
                            <a:noFill/>
                          </a:ln>
                          <a:solidFill>
                            <a:srgbClr val="000000"/>
                          </a:solidFill>
                          <a:effectLst/>
                          <a:latin typeface="Arial Narrow" pitchFamily="34" charset="0"/>
                          <a:cs typeface="Arial" charset="0"/>
                        </a:rPr>
                        <a:t>годовых - для российского оборудования</a:t>
                      </a:r>
                    </a:p>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Arial Narrow" pitchFamily="34" charset="0"/>
                          <a:cs typeface="Arial" charset="0"/>
                        </a:rPr>
                        <a:t>8 % </a:t>
                      </a:r>
                      <a:r>
                        <a:rPr kumimoji="0" lang="ru-RU" sz="1600" b="0" i="0" u="none" strike="noStrike" cap="none" normalizeH="0" baseline="0" smtClean="0">
                          <a:ln>
                            <a:noFill/>
                          </a:ln>
                          <a:solidFill>
                            <a:srgbClr val="000000"/>
                          </a:solidFill>
                          <a:effectLst/>
                          <a:latin typeface="Arial Narrow" pitchFamily="34" charset="0"/>
                          <a:cs typeface="Arial" charset="0"/>
                        </a:rPr>
                        <a:t>годовых - для иностранного оборудования</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7F7F7F"/>
                      </a:solidFill>
                      <a:prstDash val="solid"/>
                      <a:round/>
                      <a:headEnd type="none" w="med" len="med"/>
                      <a:tailEnd type="none" w="med" len="med"/>
                    </a:lnB>
                    <a:lnTlToBr>
                      <a:noFill/>
                    </a:lnTlToBr>
                    <a:lnBlToTr>
                      <a:noFill/>
                    </a:lnBlToTr>
                    <a:solidFill>
                      <a:schemeClr val="bg1"/>
                    </a:solidFill>
                  </a:tcPr>
                </a:tc>
              </a:tr>
              <a:tr h="517525">
                <a:tc>
                  <a:txBody>
                    <a:bodyPr/>
                    <a:lstStyle/>
                    <a:p>
                      <a:pPr marL="88900" marR="0" lvl="0" indent="0" algn="l" defTabSz="10922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Arial Narrow" pitchFamily="34" charset="0"/>
                          <a:cs typeface="Times New Roman" pitchFamily="18" charset="0"/>
                        </a:rPr>
                        <a:t>Сумма финансирования</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7F5FE"/>
                    </a:solidFill>
                  </a:tcPr>
                </a:tc>
                <a:tc>
                  <a:txBody>
                    <a:bodyPr/>
                    <a:lstStyle/>
                    <a:p>
                      <a:pPr marL="0" marR="0" lvl="0" indent="0" algn="l" defTabSz="10922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Arial Narrow" pitchFamily="34" charset="0"/>
                          <a:cs typeface="Arial" charset="0"/>
                        </a:rPr>
                        <a:t>От </a:t>
                      </a:r>
                      <a:r>
                        <a:rPr kumimoji="0" lang="ru-RU" sz="1600" b="1" i="0" u="none" strike="noStrike" cap="none" normalizeH="0" baseline="0" smtClean="0">
                          <a:ln>
                            <a:noFill/>
                          </a:ln>
                          <a:solidFill>
                            <a:srgbClr val="000000"/>
                          </a:solidFill>
                          <a:effectLst/>
                          <a:latin typeface="Arial Narrow" pitchFamily="34" charset="0"/>
                          <a:cs typeface="Arial" charset="0"/>
                        </a:rPr>
                        <a:t>5 млн</a:t>
                      </a:r>
                      <a:r>
                        <a:rPr kumimoji="0" lang="ru-RU" sz="1600" b="0" i="0" u="none" strike="noStrike" cap="none" normalizeH="0" baseline="0" smtClean="0">
                          <a:ln>
                            <a:noFill/>
                          </a:ln>
                          <a:solidFill>
                            <a:srgbClr val="000000"/>
                          </a:solidFill>
                          <a:effectLst/>
                          <a:latin typeface="Arial Narrow" pitchFamily="34" charset="0"/>
                          <a:cs typeface="Arial" charset="0"/>
                        </a:rPr>
                        <a:t> рублей до </a:t>
                      </a:r>
                      <a:r>
                        <a:rPr kumimoji="0" lang="ru-RU" sz="1600" b="1" i="0" u="none" strike="noStrike" cap="none" normalizeH="0" baseline="0" smtClean="0">
                          <a:ln>
                            <a:noFill/>
                          </a:ln>
                          <a:solidFill>
                            <a:srgbClr val="000000"/>
                          </a:solidFill>
                          <a:effectLst/>
                          <a:latin typeface="Arial Narrow" pitchFamily="34" charset="0"/>
                          <a:cs typeface="Arial" charset="0"/>
                        </a:rPr>
                        <a:t>200 млн </a:t>
                      </a:r>
                      <a:r>
                        <a:rPr kumimoji="0" lang="ru-RU" sz="1600" b="0" i="0" u="none" strike="noStrike" cap="none" normalizeH="0" baseline="0" smtClean="0">
                          <a:ln>
                            <a:noFill/>
                          </a:ln>
                          <a:solidFill>
                            <a:srgbClr val="000000"/>
                          </a:solidFill>
                          <a:effectLst/>
                          <a:latin typeface="Arial Narrow" pitchFamily="34" charset="0"/>
                          <a:cs typeface="Arial" charset="0"/>
                        </a:rPr>
                        <a:t>рублей</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lnTlToBr>
                      <a:noFill/>
                    </a:lnTlToBr>
                    <a:lnBlToTr>
                      <a:noFill/>
                    </a:lnBlToTr>
                    <a:solidFill>
                      <a:schemeClr val="bg1"/>
                    </a:solidFill>
                  </a:tcPr>
                </a:tc>
              </a:tr>
              <a:tr h="309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Arial Narrow" pitchFamily="34" charset="0"/>
                          <a:cs typeface="Times New Roman" pitchFamily="18" charset="0"/>
                        </a:rPr>
                        <a:t>Авансовый платеж</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7F5FE"/>
                    </a:solidFill>
                  </a:tcPr>
                </a:tc>
                <a:tc>
                  <a:txBody>
                    <a:bodyPr/>
                    <a:lstStyle/>
                    <a:p>
                      <a:pPr marL="0" marR="0" lvl="0" indent="0" algn="l" defTabSz="10922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Arial Narrow" pitchFamily="34" charset="0"/>
                          <a:cs typeface="Arial" charset="0"/>
                        </a:rPr>
                        <a:t>От </a:t>
                      </a:r>
                      <a:r>
                        <a:rPr kumimoji="0" lang="ru-RU" sz="1600" b="1" i="0" u="none" strike="noStrike" cap="none" normalizeH="0" baseline="0" smtClean="0">
                          <a:ln>
                            <a:noFill/>
                          </a:ln>
                          <a:solidFill>
                            <a:srgbClr val="000000"/>
                          </a:solidFill>
                          <a:effectLst/>
                          <a:latin typeface="Arial Narrow" pitchFamily="34" charset="0"/>
                          <a:cs typeface="Arial" charset="0"/>
                        </a:rPr>
                        <a:t>15%</a:t>
                      </a:r>
                      <a:r>
                        <a:rPr kumimoji="0" lang="ru-RU" sz="1600" b="0" i="0" u="none" strike="noStrike" cap="none" normalizeH="0" baseline="0" smtClean="0">
                          <a:ln>
                            <a:noFill/>
                          </a:ln>
                          <a:solidFill>
                            <a:srgbClr val="000000"/>
                          </a:solidFill>
                          <a:effectLst/>
                          <a:latin typeface="Arial Narrow" pitchFamily="34" charset="0"/>
                          <a:cs typeface="Arial" charset="0"/>
                        </a:rPr>
                        <a:t> от стоимости предмета лизинга</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lnTlToBr>
                      <a:noFill/>
                    </a:lnTlToBr>
                    <a:lnBlToTr>
                      <a:noFill/>
                    </a:lnBlToTr>
                    <a:solidFill>
                      <a:schemeClr val="bg1"/>
                    </a:solidFill>
                  </a:tcPr>
                </a:tc>
              </a:tr>
              <a:tr h="309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Arial Narrow" pitchFamily="34" charset="0"/>
                          <a:cs typeface="Times New Roman" pitchFamily="18" charset="0"/>
                        </a:rPr>
                        <a:t>Срок лизинга</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7F5FE"/>
                    </a:solidFill>
                  </a:tcPr>
                </a:tc>
                <a:tc>
                  <a:txBody>
                    <a:bodyPr/>
                    <a:lstStyle/>
                    <a:p>
                      <a:pPr marL="0" marR="0" lvl="0" indent="0" algn="l" defTabSz="10922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Arial Narrow" pitchFamily="34" charset="0"/>
                          <a:cs typeface="Arial" charset="0"/>
                        </a:rPr>
                        <a:t>До </a:t>
                      </a:r>
                      <a:r>
                        <a:rPr kumimoji="0" lang="ru-RU" sz="1600" b="1" i="0" u="none" strike="noStrike" cap="none" normalizeH="0" baseline="0" smtClean="0">
                          <a:ln>
                            <a:noFill/>
                          </a:ln>
                          <a:solidFill>
                            <a:srgbClr val="000000"/>
                          </a:solidFill>
                          <a:effectLst/>
                          <a:latin typeface="Arial Narrow" pitchFamily="34" charset="0"/>
                          <a:cs typeface="Arial" charset="0"/>
                        </a:rPr>
                        <a:t>60</a:t>
                      </a:r>
                      <a:r>
                        <a:rPr kumimoji="0" lang="ru-RU" sz="1600" b="0" i="0" u="none" strike="noStrike" cap="none" normalizeH="0" baseline="0" smtClean="0">
                          <a:ln>
                            <a:noFill/>
                          </a:ln>
                          <a:solidFill>
                            <a:srgbClr val="000000"/>
                          </a:solidFill>
                          <a:effectLst/>
                          <a:latin typeface="Arial Narrow" pitchFamily="34" charset="0"/>
                          <a:cs typeface="Arial" charset="0"/>
                        </a:rPr>
                        <a:t> месяцев </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rgbClr val="7F7F7F"/>
                      </a:solidFill>
                      <a:prstDash val="solid"/>
                      <a:round/>
                      <a:headEnd type="none" w="med" len="med"/>
                      <a:tailEnd type="none" w="med" len="med"/>
                    </a:lnT>
                    <a:lnB w="3175" cap="flat" cmpd="sng" algn="ctr">
                      <a:solidFill>
                        <a:srgbClr val="7F7F7F"/>
                      </a:solidFill>
                      <a:prstDash val="solid"/>
                      <a:round/>
                      <a:headEnd type="none" w="med" len="med"/>
                      <a:tailEnd type="none" w="med" len="med"/>
                    </a:lnB>
                    <a:lnTlToBr>
                      <a:noFill/>
                    </a:lnTlToBr>
                    <a:lnBlToTr>
                      <a:noFill/>
                    </a:lnBlToTr>
                    <a:solidFill>
                      <a:schemeClr val="bg1"/>
                    </a:solidFill>
                  </a:tcPr>
                </a:tc>
              </a:tr>
            </a:tbl>
          </a:graphicData>
        </a:graphic>
      </p:graphicFrame>
      <p:sp>
        <p:nvSpPr>
          <p:cNvPr id="37917" name="TextBox 20"/>
          <p:cNvSpPr txBox="1">
            <a:spLocks noChangeArrowheads="1"/>
          </p:cNvSpPr>
          <p:nvPr/>
        </p:nvSpPr>
        <p:spPr bwMode="auto">
          <a:xfrm>
            <a:off x="5630863" y="1860550"/>
            <a:ext cx="6688137" cy="400050"/>
          </a:xfrm>
          <a:prstGeom prst="rect">
            <a:avLst/>
          </a:prstGeom>
          <a:solidFill>
            <a:srgbClr val="1F4E79"/>
          </a:solidFill>
          <a:ln w="9525">
            <a:noFill/>
            <a:miter lim="800000"/>
            <a:headEnd/>
            <a:tailEnd/>
          </a:ln>
        </p:spPr>
        <p:txBody>
          <a:bodyPr lIns="0" anchor="ctr"/>
          <a:lstStyle/>
          <a:p>
            <a:pPr algn="ctr"/>
            <a:r>
              <a:rPr lang="ru-RU" sz="2000" b="1">
                <a:solidFill>
                  <a:srgbClr val="ED7D31"/>
                </a:solidFill>
                <a:latin typeface="Arial Narrow" pitchFamily="34" charset="0"/>
              </a:rPr>
              <a:t>Параметры продукта*</a:t>
            </a:r>
          </a:p>
        </p:txBody>
      </p:sp>
      <p:sp>
        <p:nvSpPr>
          <p:cNvPr id="37918" name="Прямоугольник 25"/>
          <p:cNvSpPr>
            <a:spLocks noChangeArrowheads="1"/>
          </p:cNvSpPr>
          <p:nvPr/>
        </p:nvSpPr>
        <p:spPr bwMode="auto">
          <a:xfrm>
            <a:off x="452438" y="5815013"/>
            <a:ext cx="4662487" cy="1336675"/>
          </a:xfrm>
          <a:prstGeom prst="rect">
            <a:avLst/>
          </a:prstGeom>
          <a:noFill/>
          <a:ln w="9525">
            <a:noFill/>
            <a:miter lim="800000"/>
            <a:headEnd/>
            <a:tailEnd/>
          </a:ln>
        </p:spPr>
        <p:txBody>
          <a:bodyPr lIns="72000" tIns="108000" rIns="36000" bIns="0"/>
          <a:lstStyle/>
          <a:p>
            <a:pPr marL="171450" indent="-171450">
              <a:buClr>
                <a:srgbClr val="F5750B"/>
              </a:buClr>
              <a:buFont typeface="Arial" charset="0"/>
              <a:buChar char="•"/>
            </a:pPr>
            <a:r>
              <a:rPr lang="ru-RU" sz="1600">
                <a:latin typeface="Arial Narrow" pitchFamily="34" charset="0"/>
              </a:rPr>
              <a:t>оборудование, предназначенное для осуществления оптовой и розничной торговой деятельности</a:t>
            </a:r>
          </a:p>
          <a:p>
            <a:pPr marL="171450" indent="-171450">
              <a:buClr>
                <a:srgbClr val="F5750B"/>
              </a:buClr>
              <a:buFont typeface="Arial" charset="0"/>
              <a:buChar char="•"/>
            </a:pPr>
            <a:r>
              <a:rPr lang="ru-RU" sz="1600">
                <a:latin typeface="Arial Narrow" pitchFamily="34" charset="0"/>
              </a:rPr>
              <a:t>легковые, грузовые и пассажирские транспортные средства (транспортные средства, на которые выдаются ПТС или ПСМ)</a:t>
            </a:r>
          </a:p>
          <a:p>
            <a:pPr marL="171450" indent="-171450">
              <a:buClr>
                <a:srgbClr val="F5750B"/>
              </a:buClr>
              <a:buFont typeface="Arial" charset="0"/>
              <a:buChar char="•"/>
            </a:pPr>
            <a:r>
              <a:rPr lang="ru-RU" sz="1600">
                <a:latin typeface="Arial Narrow" pitchFamily="34" charset="0"/>
              </a:rPr>
              <a:t>водные суда </a:t>
            </a:r>
          </a:p>
          <a:p>
            <a:pPr marL="171450" indent="-171450">
              <a:buClr>
                <a:srgbClr val="F5750B"/>
              </a:buClr>
              <a:buFont typeface="Arial" charset="0"/>
              <a:buChar char="•"/>
            </a:pPr>
            <a:r>
              <a:rPr lang="ru-RU" sz="1600">
                <a:latin typeface="Arial Narrow" pitchFamily="34" charset="0"/>
              </a:rPr>
              <a:t>воздушные суда и другая авиационная техника</a:t>
            </a:r>
          </a:p>
          <a:p>
            <a:pPr marL="171450" indent="-171450">
              <a:buClr>
                <a:srgbClr val="F5750B"/>
              </a:buClr>
              <a:buFont typeface="Arial" charset="0"/>
              <a:buChar char="•"/>
            </a:pPr>
            <a:r>
              <a:rPr lang="ru-RU" sz="1600">
                <a:latin typeface="Arial Narrow" pitchFamily="34" charset="0"/>
              </a:rPr>
              <a:t>подвижной состав железнодорожного транспорта</a:t>
            </a:r>
          </a:p>
        </p:txBody>
      </p:sp>
      <p:sp>
        <p:nvSpPr>
          <p:cNvPr id="37919" name="TextBox 26"/>
          <p:cNvSpPr txBox="1">
            <a:spLocks noChangeArrowheads="1"/>
          </p:cNvSpPr>
          <p:nvPr/>
        </p:nvSpPr>
        <p:spPr bwMode="auto">
          <a:xfrm>
            <a:off x="1055688" y="5183188"/>
            <a:ext cx="4732337" cy="646112"/>
          </a:xfrm>
          <a:prstGeom prst="rect">
            <a:avLst/>
          </a:prstGeom>
          <a:noFill/>
          <a:ln w="9525">
            <a:noFill/>
            <a:miter lim="800000"/>
            <a:headEnd/>
            <a:tailEnd/>
          </a:ln>
        </p:spPr>
        <p:txBody>
          <a:bodyPr>
            <a:spAutoFit/>
          </a:bodyPr>
          <a:lstStyle/>
          <a:p>
            <a:r>
              <a:rPr lang="ru-RU" sz="1800" b="1">
                <a:solidFill>
                  <a:srgbClr val="F5750B"/>
                </a:solidFill>
                <a:latin typeface="Arial Narrow" pitchFamily="34" charset="0"/>
              </a:rPr>
              <a:t>Виды имущества вне рамок программы (финансирование не осуществляется)</a:t>
            </a:r>
          </a:p>
        </p:txBody>
      </p:sp>
      <p:grpSp>
        <p:nvGrpSpPr>
          <p:cNvPr id="37920" name="Группа 4"/>
          <p:cNvGrpSpPr>
            <a:grpSpLocks/>
          </p:cNvGrpSpPr>
          <p:nvPr/>
        </p:nvGrpSpPr>
        <p:grpSpPr bwMode="auto">
          <a:xfrm>
            <a:off x="411163" y="5243513"/>
            <a:ext cx="560387" cy="525462"/>
            <a:chOff x="490441" y="5638826"/>
            <a:chExt cx="560554" cy="526713"/>
          </a:xfrm>
        </p:grpSpPr>
        <p:sp>
          <p:nvSpPr>
            <p:cNvPr id="29" name="Равнобедренный треугольник 28"/>
            <p:cNvSpPr/>
            <p:nvPr/>
          </p:nvSpPr>
          <p:spPr>
            <a:xfrm>
              <a:off x="490441" y="5638826"/>
              <a:ext cx="555791" cy="478975"/>
            </a:xfrm>
            <a:prstGeom prst="triangle">
              <a:avLst/>
            </a:prstGeom>
            <a:solidFill>
              <a:schemeClr val="bg1"/>
            </a:solidFill>
            <a:ln w="38100">
              <a:solidFill>
                <a:srgbClr val="F5750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400" dirty="0">
                <a:latin typeface="Arial Narrow" panose="020B0606020202030204" pitchFamily="34" charset="0"/>
              </a:endParaRPr>
            </a:p>
          </p:txBody>
        </p:sp>
        <p:sp>
          <p:nvSpPr>
            <p:cNvPr id="37952" name="TextBox 30"/>
            <p:cNvSpPr txBox="1">
              <a:spLocks noChangeArrowheads="1"/>
            </p:cNvSpPr>
            <p:nvPr/>
          </p:nvSpPr>
          <p:spPr bwMode="auto">
            <a:xfrm>
              <a:off x="494898" y="5642319"/>
              <a:ext cx="556097" cy="523220"/>
            </a:xfrm>
            <a:prstGeom prst="rect">
              <a:avLst/>
            </a:prstGeom>
            <a:noFill/>
            <a:ln w="9525">
              <a:noFill/>
              <a:miter lim="800000"/>
              <a:headEnd/>
              <a:tailEnd/>
            </a:ln>
          </p:spPr>
          <p:txBody>
            <a:bodyPr>
              <a:spAutoFit/>
            </a:bodyPr>
            <a:lstStyle/>
            <a:p>
              <a:pPr algn="ctr"/>
              <a:r>
                <a:rPr lang="ru-RU" sz="2800" b="1">
                  <a:solidFill>
                    <a:srgbClr val="F5750B"/>
                  </a:solidFill>
                  <a:latin typeface="Arial Narrow" pitchFamily="34" charset="0"/>
                </a:rPr>
                <a:t>!</a:t>
              </a:r>
              <a:endParaRPr lang="ru-RU" sz="2400" b="1">
                <a:solidFill>
                  <a:srgbClr val="F5750B"/>
                </a:solidFill>
                <a:latin typeface="Arial Narrow" pitchFamily="34" charset="0"/>
              </a:endParaRPr>
            </a:p>
          </p:txBody>
        </p:sp>
      </p:grpSp>
      <p:cxnSp>
        <p:nvCxnSpPr>
          <p:cNvPr id="33" name="Прямая соединительная линия 32"/>
          <p:cNvCxnSpPr/>
          <p:nvPr/>
        </p:nvCxnSpPr>
        <p:spPr>
          <a:xfrm>
            <a:off x="411163" y="5813425"/>
            <a:ext cx="4679950" cy="0"/>
          </a:xfrm>
          <a:prstGeom prst="line">
            <a:avLst/>
          </a:prstGeom>
          <a:ln>
            <a:solidFill>
              <a:srgbClr val="F5750B"/>
            </a:solidFill>
          </a:ln>
        </p:spPr>
        <p:style>
          <a:lnRef idx="1">
            <a:schemeClr val="accent1"/>
          </a:lnRef>
          <a:fillRef idx="0">
            <a:schemeClr val="accent1"/>
          </a:fillRef>
          <a:effectRef idx="0">
            <a:schemeClr val="accent1"/>
          </a:effectRef>
          <a:fontRef idx="minor">
            <a:schemeClr val="tx1"/>
          </a:fontRef>
        </p:style>
      </p:cxnSp>
      <p:grpSp>
        <p:nvGrpSpPr>
          <p:cNvPr id="37922" name="Группа 10"/>
          <p:cNvGrpSpPr>
            <a:grpSpLocks/>
          </p:cNvGrpSpPr>
          <p:nvPr/>
        </p:nvGrpSpPr>
        <p:grpSpPr bwMode="auto">
          <a:xfrm>
            <a:off x="344488" y="2184400"/>
            <a:ext cx="4803775" cy="2970213"/>
            <a:chOff x="344603" y="2183934"/>
            <a:chExt cx="4803837" cy="2970747"/>
          </a:xfrm>
        </p:grpSpPr>
        <p:grpSp>
          <p:nvGrpSpPr>
            <p:cNvPr id="37942" name="Группа 8"/>
            <p:cNvGrpSpPr>
              <a:grpSpLocks/>
            </p:cNvGrpSpPr>
            <p:nvPr/>
          </p:nvGrpSpPr>
          <p:grpSpPr bwMode="auto">
            <a:xfrm>
              <a:off x="344603" y="2183934"/>
              <a:ext cx="4803837" cy="705483"/>
              <a:chOff x="467999" y="2183934"/>
              <a:chExt cx="5280556" cy="705483"/>
            </a:xfrm>
          </p:grpSpPr>
          <p:sp>
            <p:nvSpPr>
              <p:cNvPr id="25" name="TextBox 24"/>
              <p:cNvSpPr txBox="1"/>
              <p:nvPr/>
            </p:nvSpPr>
            <p:spPr>
              <a:xfrm>
                <a:off x="490684" y="2183934"/>
                <a:ext cx="5235184" cy="646229"/>
              </a:xfrm>
              <a:prstGeom prst="rect">
                <a:avLst/>
              </a:prstGeom>
              <a:noFill/>
            </p:spPr>
            <p:txBody>
              <a:bodyPr>
                <a:spAutoFit/>
              </a:bodyPr>
              <a:lstStyle/>
              <a:p>
                <a:pPr algn="ctr">
                  <a:defRPr/>
                </a:pPr>
                <a:r>
                  <a:rPr lang="ru-RU" sz="1800" b="1" dirty="0">
                    <a:solidFill>
                      <a:schemeClr val="accent1">
                        <a:lumMod val="50000"/>
                      </a:schemeClr>
                    </a:solidFill>
                    <a:latin typeface="Arial Narrow" panose="020B0606020202030204" pitchFamily="34" charset="0"/>
                    <a:cs typeface="Arial" pitchFamily="34" charset="0"/>
                  </a:rPr>
                  <a:t>Новое, ранее не использованное или не введенное в эксплуатацию оборудование</a:t>
                </a:r>
                <a:endParaRPr lang="ru-RU" sz="1800" b="1" dirty="0">
                  <a:solidFill>
                    <a:schemeClr val="accent1">
                      <a:lumMod val="50000"/>
                    </a:schemeClr>
                  </a:solidFill>
                  <a:latin typeface="Arial Narrow" panose="020B0606020202030204" pitchFamily="34" charset="0"/>
                  <a:cs typeface="Arial" pitchFamily="34" charset="0"/>
                </a:endParaRPr>
              </a:p>
            </p:txBody>
          </p:sp>
          <p:sp>
            <p:nvSpPr>
              <p:cNvPr id="32" name="Правая круглая скобка 31"/>
              <p:cNvSpPr/>
              <p:nvPr/>
            </p:nvSpPr>
            <p:spPr>
              <a:xfrm rot="16200000">
                <a:off x="3055880" y="196236"/>
                <a:ext cx="104794" cy="5280556"/>
              </a:xfrm>
              <a:prstGeom prst="rightBracket">
                <a:avLst>
                  <a:gd name="adj" fmla="val 89321"/>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sz="2400" dirty="0">
                  <a:latin typeface="Arial Narrow" panose="020B0606020202030204" pitchFamily="34" charset="0"/>
                </a:endParaRPr>
              </a:p>
            </p:txBody>
          </p:sp>
        </p:grpSp>
        <p:sp>
          <p:nvSpPr>
            <p:cNvPr id="35" name="Прямоугольник 34"/>
            <p:cNvSpPr/>
            <p:nvPr/>
          </p:nvSpPr>
          <p:spPr>
            <a:xfrm>
              <a:off x="3643471" y="2900026"/>
              <a:ext cx="1504969" cy="2254655"/>
            </a:xfrm>
            <a:prstGeom prst="rect">
              <a:avLst/>
            </a:prstGeom>
            <a:solidFill>
              <a:srgbClr val="CCECFF"/>
            </a:solidFill>
            <a:ln w="635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600" b="1" dirty="0">
                <a:solidFill>
                  <a:schemeClr val="tx1"/>
                </a:solidFill>
                <a:latin typeface="Arial Narrow" panose="020B0606020202030204" pitchFamily="34" charset="0"/>
              </a:endParaRPr>
            </a:p>
            <a:p>
              <a:pPr algn="ctr">
                <a:defRPr/>
              </a:pPr>
              <a:endParaRPr lang="en-US" sz="1600" b="1" dirty="0">
                <a:solidFill>
                  <a:schemeClr val="tx1"/>
                </a:solidFill>
                <a:latin typeface="Arial Narrow" panose="020B0606020202030204" pitchFamily="34" charset="0"/>
              </a:endParaRPr>
            </a:p>
            <a:p>
              <a:pPr algn="ctr">
                <a:defRPr/>
              </a:pPr>
              <a:endParaRPr lang="en-US" sz="1600" b="1" dirty="0">
                <a:solidFill>
                  <a:schemeClr val="tx1"/>
                </a:solidFill>
                <a:latin typeface="Arial Narrow" panose="020B0606020202030204" pitchFamily="34" charset="0"/>
              </a:endParaRPr>
            </a:p>
            <a:p>
              <a:pPr algn="ctr">
                <a:defRPr/>
              </a:pPr>
              <a:r>
                <a:rPr lang="ru-RU" sz="1600" b="1" dirty="0">
                  <a:solidFill>
                    <a:schemeClr val="tx1"/>
                  </a:solidFill>
                  <a:latin typeface="Arial Narrow" panose="020B0606020202030204" pitchFamily="34" charset="0"/>
                </a:rPr>
                <a:t>Оборудование </a:t>
              </a:r>
              <a:r>
                <a:rPr lang="ru-RU" sz="1600" b="1" dirty="0">
                  <a:solidFill>
                    <a:schemeClr val="tx1"/>
                  </a:solidFill>
                  <a:latin typeface="Arial Narrow" panose="020B0606020202030204" pitchFamily="34" charset="0"/>
                </a:rPr>
                <a:t>в сфере переработки и хранения с</a:t>
              </a:r>
              <a:r>
                <a:rPr lang="en-US" sz="1600" b="1" dirty="0">
                  <a:solidFill>
                    <a:schemeClr val="tx1"/>
                  </a:solidFill>
                  <a:latin typeface="Arial Narrow" panose="020B0606020202030204" pitchFamily="34" charset="0"/>
                </a:rPr>
                <a:t>/</a:t>
              </a:r>
              <a:r>
                <a:rPr lang="ru-RU" sz="1600" b="1" dirty="0">
                  <a:solidFill>
                    <a:schemeClr val="tx1"/>
                  </a:solidFill>
                  <a:latin typeface="Arial Narrow" panose="020B0606020202030204" pitchFamily="34" charset="0"/>
                </a:rPr>
                <a:t>х продукции</a:t>
              </a:r>
              <a:endParaRPr lang="ru-RU" sz="1600" dirty="0">
                <a:solidFill>
                  <a:schemeClr val="tx1"/>
                </a:solidFill>
                <a:latin typeface="Arial Narrow" panose="020B0606020202030204" pitchFamily="34" charset="0"/>
              </a:endParaRPr>
            </a:p>
          </p:txBody>
        </p:sp>
        <p:sp>
          <p:nvSpPr>
            <p:cNvPr id="39" name="Прямоугольник 38"/>
            <p:cNvSpPr/>
            <p:nvPr/>
          </p:nvSpPr>
          <p:spPr>
            <a:xfrm>
              <a:off x="384291" y="2900026"/>
              <a:ext cx="1600221" cy="2254655"/>
            </a:xfrm>
            <a:prstGeom prst="rect">
              <a:avLst/>
            </a:prstGeom>
            <a:solidFill>
              <a:srgbClr val="CCECFF"/>
            </a:solidFill>
            <a:ln w="635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b="1" dirty="0">
                <a:solidFill>
                  <a:schemeClr val="tx1"/>
                </a:solidFill>
                <a:latin typeface="Arial Narrow" panose="020B0606020202030204" pitchFamily="34" charset="0"/>
              </a:endParaRPr>
            </a:p>
            <a:p>
              <a:pPr algn="ctr">
                <a:defRPr/>
              </a:pPr>
              <a:endParaRPr lang="en-US" sz="1600" b="1" dirty="0">
                <a:solidFill>
                  <a:schemeClr val="tx1"/>
                </a:solidFill>
                <a:latin typeface="Arial Narrow" panose="020B0606020202030204" pitchFamily="34" charset="0"/>
              </a:endParaRPr>
            </a:p>
            <a:p>
              <a:pPr algn="ctr">
                <a:defRPr/>
              </a:pPr>
              <a:endParaRPr lang="en-US" sz="1600" b="1" dirty="0">
                <a:solidFill>
                  <a:schemeClr val="tx1"/>
                </a:solidFill>
                <a:latin typeface="Arial Narrow" panose="020B0606020202030204" pitchFamily="34" charset="0"/>
              </a:endParaRPr>
            </a:p>
            <a:p>
              <a:pPr algn="ctr">
                <a:defRPr/>
              </a:pPr>
              <a:r>
                <a:rPr lang="ru-RU" sz="1600" b="1" dirty="0">
                  <a:solidFill>
                    <a:schemeClr val="tx1"/>
                  </a:solidFill>
                  <a:latin typeface="Arial Narrow" panose="020B0606020202030204" pitchFamily="34" charset="0"/>
                </a:rPr>
                <a:t>Высоко-</a:t>
              </a:r>
              <a:r>
                <a:rPr lang="ru-RU" sz="1600" b="1" dirty="0">
                  <a:solidFill>
                    <a:schemeClr val="tx1"/>
                  </a:solidFill>
                  <a:latin typeface="Arial Narrow" panose="020B0606020202030204" pitchFamily="34" charset="0"/>
                </a:rPr>
                <a:t/>
              </a:r>
              <a:br>
                <a:rPr lang="ru-RU" sz="1600" b="1" dirty="0">
                  <a:solidFill>
                    <a:schemeClr val="tx1"/>
                  </a:solidFill>
                  <a:latin typeface="Arial Narrow" panose="020B0606020202030204" pitchFamily="34" charset="0"/>
                </a:rPr>
              </a:br>
              <a:r>
                <a:rPr lang="ru-RU" sz="1600" b="1" dirty="0">
                  <a:solidFill>
                    <a:schemeClr val="tx1"/>
                  </a:solidFill>
                  <a:latin typeface="Arial Narrow" panose="020B0606020202030204" pitchFamily="34" charset="0"/>
                </a:rPr>
                <a:t>технологичное и инновационное оборудование</a:t>
              </a:r>
            </a:p>
          </p:txBody>
        </p:sp>
        <p:sp>
          <p:nvSpPr>
            <p:cNvPr id="42" name="Прямоугольник 41"/>
            <p:cNvSpPr/>
            <p:nvPr/>
          </p:nvSpPr>
          <p:spPr>
            <a:xfrm>
              <a:off x="2052775" y="2900026"/>
              <a:ext cx="1524020" cy="2254655"/>
            </a:xfrm>
            <a:prstGeom prst="rect">
              <a:avLst/>
            </a:prstGeom>
            <a:solidFill>
              <a:srgbClr val="CCECFF"/>
            </a:solidFill>
            <a:ln w="63500" cmpd="thickThi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b="1" dirty="0">
                <a:solidFill>
                  <a:schemeClr val="tx1"/>
                </a:solidFill>
                <a:latin typeface="Arial Narrow" panose="020B0606020202030204" pitchFamily="34" charset="0"/>
              </a:endParaRPr>
            </a:p>
            <a:p>
              <a:pPr algn="ctr">
                <a:defRPr/>
              </a:pPr>
              <a:r>
                <a:rPr lang="ru-RU" sz="1600" b="1" dirty="0">
                  <a:solidFill>
                    <a:schemeClr val="tx1"/>
                  </a:solidFill>
                  <a:latin typeface="Arial Narrow" panose="020B0606020202030204" pitchFamily="34" charset="0"/>
                </a:rPr>
                <a:t>Промышленное </a:t>
              </a:r>
              <a:r>
                <a:rPr lang="ru-RU" sz="1600" b="1" dirty="0">
                  <a:solidFill>
                    <a:schemeClr val="tx1"/>
                  </a:solidFill>
                  <a:latin typeface="Arial Narrow" panose="020B0606020202030204" pitchFamily="34" charset="0"/>
                </a:rPr>
                <a:t>оборудование </a:t>
              </a:r>
            </a:p>
          </p:txBody>
        </p:sp>
        <p:grpSp>
          <p:nvGrpSpPr>
            <p:cNvPr id="44" name="Group 1136"/>
            <p:cNvGrpSpPr/>
            <p:nvPr/>
          </p:nvGrpSpPr>
          <p:grpSpPr>
            <a:xfrm>
              <a:off x="873285" y="3238684"/>
              <a:ext cx="622984" cy="420171"/>
              <a:chOff x="6375401" y="5816600"/>
              <a:chExt cx="652463" cy="400050"/>
            </a:xfrm>
            <a:solidFill>
              <a:schemeClr val="tx1"/>
            </a:solidFill>
          </p:grpSpPr>
          <p:sp>
            <p:nvSpPr>
              <p:cNvPr id="45" name="Freeform 142"/>
              <p:cNvSpPr>
                <a:spLocks noEditPoints="1"/>
              </p:cNvSpPr>
              <p:nvPr/>
            </p:nvSpPr>
            <p:spPr bwMode="auto">
              <a:xfrm>
                <a:off x="6499226" y="5816600"/>
                <a:ext cx="406400" cy="400050"/>
              </a:xfrm>
              <a:custGeom>
                <a:avLst/>
                <a:gdLst>
                  <a:gd name="T0" fmla="*/ 123 w 139"/>
                  <a:gd name="T1" fmla="*/ 137 h 137"/>
                  <a:gd name="T2" fmla="*/ 16 w 139"/>
                  <a:gd name="T3" fmla="*/ 137 h 137"/>
                  <a:gd name="T4" fmla="*/ 0 w 139"/>
                  <a:gd name="T5" fmla="*/ 121 h 137"/>
                  <a:gd name="T6" fmla="*/ 0 w 139"/>
                  <a:gd name="T7" fmla="*/ 17 h 137"/>
                  <a:gd name="T8" fmla="*/ 16 w 139"/>
                  <a:gd name="T9" fmla="*/ 0 h 137"/>
                  <a:gd name="T10" fmla="*/ 123 w 139"/>
                  <a:gd name="T11" fmla="*/ 0 h 137"/>
                  <a:gd name="T12" fmla="*/ 139 w 139"/>
                  <a:gd name="T13" fmla="*/ 17 h 137"/>
                  <a:gd name="T14" fmla="*/ 139 w 139"/>
                  <a:gd name="T15" fmla="*/ 121 h 137"/>
                  <a:gd name="T16" fmla="*/ 123 w 139"/>
                  <a:gd name="T17" fmla="*/ 137 h 137"/>
                  <a:gd name="T18" fmla="*/ 16 w 139"/>
                  <a:gd name="T19" fmla="*/ 12 h 137"/>
                  <a:gd name="T20" fmla="*/ 12 w 139"/>
                  <a:gd name="T21" fmla="*/ 17 h 137"/>
                  <a:gd name="T22" fmla="*/ 12 w 139"/>
                  <a:gd name="T23" fmla="*/ 121 h 137"/>
                  <a:gd name="T24" fmla="*/ 16 w 139"/>
                  <a:gd name="T25" fmla="*/ 125 h 137"/>
                  <a:gd name="T26" fmla="*/ 123 w 139"/>
                  <a:gd name="T27" fmla="*/ 125 h 137"/>
                  <a:gd name="T28" fmla="*/ 127 w 139"/>
                  <a:gd name="T29" fmla="*/ 121 h 137"/>
                  <a:gd name="T30" fmla="*/ 127 w 139"/>
                  <a:gd name="T31" fmla="*/ 17 h 137"/>
                  <a:gd name="T32" fmla="*/ 123 w 139"/>
                  <a:gd name="T33" fmla="*/ 12 h 137"/>
                  <a:gd name="T34" fmla="*/ 16 w 139"/>
                  <a:gd name="T35"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37">
                    <a:moveTo>
                      <a:pt x="123" y="137"/>
                    </a:moveTo>
                    <a:cubicBezTo>
                      <a:pt x="16" y="137"/>
                      <a:pt x="16" y="137"/>
                      <a:pt x="16" y="137"/>
                    </a:cubicBezTo>
                    <a:cubicBezTo>
                      <a:pt x="7" y="137"/>
                      <a:pt x="0" y="130"/>
                      <a:pt x="0" y="121"/>
                    </a:cubicBezTo>
                    <a:cubicBezTo>
                      <a:pt x="0" y="17"/>
                      <a:pt x="0" y="17"/>
                      <a:pt x="0" y="17"/>
                    </a:cubicBezTo>
                    <a:cubicBezTo>
                      <a:pt x="0" y="8"/>
                      <a:pt x="7" y="0"/>
                      <a:pt x="16" y="0"/>
                    </a:cubicBezTo>
                    <a:cubicBezTo>
                      <a:pt x="123" y="0"/>
                      <a:pt x="123" y="0"/>
                      <a:pt x="123" y="0"/>
                    </a:cubicBezTo>
                    <a:cubicBezTo>
                      <a:pt x="132" y="0"/>
                      <a:pt x="139" y="8"/>
                      <a:pt x="139" y="17"/>
                    </a:cubicBezTo>
                    <a:cubicBezTo>
                      <a:pt x="139" y="121"/>
                      <a:pt x="139" y="121"/>
                      <a:pt x="139" y="121"/>
                    </a:cubicBezTo>
                    <a:cubicBezTo>
                      <a:pt x="139" y="130"/>
                      <a:pt x="132" y="137"/>
                      <a:pt x="123" y="137"/>
                    </a:cubicBezTo>
                    <a:close/>
                    <a:moveTo>
                      <a:pt x="16" y="12"/>
                    </a:moveTo>
                    <a:cubicBezTo>
                      <a:pt x="14" y="12"/>
                      <a:pt x="12" y="14"/>
                      <a:pt x="12" y="17"/>
                    </a:cubicBezTo>
                    <a:cubicBezTo>
                      <a:pt x="12" y="121"/>
                      <a:pt x="12" y="121"/>
                      <a:pt x="12" y="121"/>
                    </a:cubicBezTo>
                    <a:cubicBezTo>
                      <a:pt x="12" y="123"/>
                      <a:pt x="14" y="125"/>
                      <a:pt x="16" y="125"/>
                    </a:cubicBezTo>
                    <a:cubicBezTo>
                      <a:pt x="123" y="125"/>
                      <a:pt x="123" y="125"/>
                      <a:pt x="123" y="125"/>
                    </a:cubicBezTo>
                    <a:cubicBezTo>
                      <a:pt x="125" y="125"/>
                      <a:pt x="127" y="123"/>
                      <a:pt x="127" y="121"/>
                    </a:cubicBezTo>
                    <a:cubicBezTo>
                      <a:pt x="127" y="17"/>
                      <a:pt x="127" y="17"/>
                      <a:pt x="127" y="17"/>
                    </a:cubicBezTo>
                    <a:cubicBezTo>
                      <a:pt x="127" y="14"/>
                      <a:pt x="125" y="12"/>
                      <a:pt x="123" y="12"/>
                    </a:cubicBezTo>
                    <a:lnTo>
                      <a:pt x="16" y="12"/>
                    </a:lnTo>
                    <a:close/>
                  </a:path>
                </a:pathLst>
              </a:custGeom>
              <a:grpFill/>
              <a:ln>
                <a:noFill/>
              </a:ln>
              <a:extLst>
                <a:ext uri="{91240B29-F687-4F45-9708-019B960494DF}"/>
              </a:extLst>
            </p:spPr>
            <p:txBody>
              <a:bodyPr lIns="89533" tIns="44766" rIns="89533" bIns="44766"/>
              <a:lstStyle/>
              <a:p>
                <a:pPr defTabSz="1020833">
                  <a:defRPr/>
                </a:pPr>
                <a:endParaRPr lang="en-US" sz="2800" dirty="0">
                  <a:solidFill>
                    <a:prstClr val="black"/>
                  </a:solidFill>
                  <a:latin typeface="Arial Narrow" panose="020B0606020202030204" pitchFamily="34" charset="0"/>
                  <a:cs typeface="Arial" pitchFamily="34" charset="0"/>
                </a:endParaRPr>
              </a:p>
            </p:txBody>
          </p:sp>
          <p:sp>
            <p:nvSpPr>
              <p:cNvPr id="46" name="Freeform 143"/>
              <p:cNvSpPr>
                <a:spLocks noEditPoints="1"/>
              </p:cNvSpPr>
              <p:nvPr/>
            </p:nvSpPr>
            <p:spPr bwMode="auto">
              <a:xfrm>
                <a:off x="6375401" y="5842000"/>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7" y="33"/>
                      <a:pt x="0" y="26"/>
                      <a:pt x="0" y="16"/>
                    </a:cubicBezTo>
                    <a:cubicBezTo>
                      <a:pt x="0" y="7"/>
                      <a:pt x="7"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extLst>
            </p:spPr>
            <p:txBody>
              <a:bodyPr lIns="89533" tIns="44766" rIns="89533" bIns="44766"/>
              <a:lstStyle/>
              <a:p>
                <a:pPr defTabSz="1020833">
                  <a:defRPr/>
                </a:pPr>
                <a:endParaRPr lang="en-US" sz="2800" dirty="0">
                  <a:solidFill>
                    <a:prstClr val="black"/>
                  </a:solidFill>
                  <a:latin typeface="Arial Narrow" panose="020B0606020202030204" pitchFamily="34" charset="0"/>
                  <a:cs typeface="Arial" pitchFamily="34" charset="0"/>
                </a:endParaRPr>
              </a:p>
            </p:txBody>
          </p:sp>
          <p:sp>
            <p:nvSpPr>
              <p:cNvPr id="47" name="Freeform 144"/>
              <p:cNvSpPr>
                <a:spLocks noEditPoints="1"/>
              </p:cNvSpPr>
              <p:nvPr/>
            </p:nvSpPr>
            <p:spPr bwMode="auto">
              <a:xfrm>
                <a:off x="6375401" y="5967413"/>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7" y="33"/>
                      <a:pt x="0" y="26"/>
                      <a:pt x="0" y="16"/>
                    </a:cubicBezTo>
                    <a:cubicBezTo>
                      <a:pt x="0" y="7"/>
                      <a:pt x="7"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extLst>
            </p:spPr>
            <p:txBody>
              <a:bodyPr lIns="89533" tIns="44766" rIns="89533" bIns="44766"/>
              <a:lstStyle/>
              <a:p>
                <a:pPr defTabSz="1020833">
                  <a:defRPr/>
                </a:pPr>
                <a:endParaRPr lang="en-US" sz="2800" dirty="0">
                  <a:solidFill>
                    <a:prstClr val="black"/>
                  </a:solidFill>
                  <a:latin typeface="Arial Narrow" panose="020B0606020202030204" pitchFamily="34" charset="0"/>
                  <a:cs typeface="Arial" pitchFamily="34" charset="0"/>
                </a:endParaRPr>
              </a:p>
            </p:txBody>
          </p:sp>
          <p:sp>
            <p:nvSpPr>
              <p:cNvPr id="48" name="Freeform 145"/>
              <p:cNvSpPr>
                <a:spLocks noEditPoints="1"/>
              </p:cNvSpPr>
              <p:nvPr/>
            </p:nvSpPr>
            <p:spPr bwMode="auto">
              <a:xfrm>
                <a:off x="6375401" y="6091238"/>
                <a:ext cx="100013" cy="98425"/>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2 h 34"/>
                  <a:gd name="T12" fmla="*/ 12 w 34"/>
                  <a:gd name="T13" fmla="*/ 17 h 34"/>
                  <a:gd name="T14" fmla="*/ 17 w 34"/>
                  <a:gd name="T15" fmla="*/ 22 h 34"/>
                  <a:gd name="T16" fmla="*/ 22 w 34"/>
                  <a:gd name="T17" fmla="*/ 17 h 34"/>
                  <a:gd name="T18" fmla="*/ 17 w 34"/>
                  <a:gd name="T1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7" y="34"/>
                      <a:pt x="0" y="27"/>
                      <a:pt x="0" y="17"/>
                    </a:cubicBezTo>
                    <a:cubicBezTo>
                      <a:pt x="0" y="8"/>
                      <a:pt x="7" y="0"/>
                      <a:pt x="17" y="0"/>
                    </a:cubicBezTo>
                    <a:cubicBezTo>
                      <a:pt x="26" y="0"/>
                      <a:pt x="34" y="8"/>
                      <a:pt x="34" y="17"/>
                    </a:cubicBezTo>
                    <a:cubicBezTo>
                      <a:pt x="34" y="27"/>
                      <a:pt x="26" y="34"/>
                      <a:pt x="17" y="34"/>
                    </a:cubicBezTo>
                    <a:close/>
                    <a:moveTo>
                      <a:pt x="17" y="12"/>
                    </a:moveTo>
                    <a:cubicBezTo>
                      <a:pt x="14" y="12"/>
                      <a:pt x="12" y="15"/>
                      <a:pt x="12" y="17"/>
                    </a:cubicBezTo>
                    <a:cubicBezTo>
                      <a:pt x="12" y="20"/>
                      <a:pt x="14" y="22"/>
                      <a:pt x="17" y="22"/>
                    </a:cubicBezTo>
                    <a:cubicBezTo>
                      <a:pt x="19" y="22"/>
                      <a:pt x="22" y="20"/>
                      <a:pt x="22" y="17"/>
                    </a:cubicBezTo>
                    <a:cubicBezTo>
                      <a:pt x="22" y="15"/>
                      <a:pt x="19" y="12"/>
                      <a:pt x="17" y="12"/>
                    </a:cubicBezTo>
                    <a:close/>
                  </a:path>
                </a:pathLst>
              </a:custGeom>
              <a:grpFill/>
              <a:ln>
                <a:noFill/>
              </a:ln>
              <a:extLst>
                <a:ext uri="{91240B29-F687-4F45-9708-019B960494DF}"/>
              </a:extLst>
            </p:spPr>
            <p:txBody>
              <a:bodyPr lIns="89533" tIns="44766" rIns="89533" bIns="44766"/>
              <a:lstStyle/>
              <a:p>
                <a:pPr defTabSz="1020833">
                  <a:defRPr/>
                </a:pPr>
                <a:endParaRPr lang="en-US" sz="2800" dirty="0">
                  <a:solidFill>
                    <a:prstClr val="black"/>
                  </a:solidFill>
                  <a:latin typeface="Arial Narrow" panose="020B0606020202030204" pitchFamily="34" charset="0"/>
                  <a:cs typeface="Arial" pitchFamily="34" charset="0"/>
                </a:endParaRPr>
              </a:p>
            </p:txBody>
          </p:sp>
          <p:sp>
            <p:nvSpPr>
              <p:cNvPr id="50" name="Freeform 146"/>
              <p:cNvSpPr>
                <a:spLocks/>
              </p:cNvSpPr>
              <p:nvPr/>
            </p:nvSpPr>
            <p:spPr bwMode="auto">
              <a:xfrm>
                <a:off x="6440488" y="5872163"/>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10"/>
                      <a:pt x="0" y="6"/>
                    </a:cubicBezTo>
                    <a:cubicBezTo>
                      <a:pt x="0" y="3"/>
                      <a:pt x="2"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extLst>
            </p:spPr>
            <p:txBody>
              <a:bodyPr lIns="89533" tIns="44766" rIns="89533" bIns="44766"/>
              <a:lstStyle/>
              <a:p>
                <a:pPr defTabSz="1020833">
                  <a:defRPr/>
                </a:pPr>
                <a:endParaRPr lang="en-US" sz="2800" dirty="0">
                  <a:solidFill>
                    <a:prstClr val="black"/>
                  </a:solidFill>
                  <a:latin typeface="Arial Narrow" panose="020B0606020202030204" pitchFamily="34" charset="0"/>
                  <a:cs typeface="Arial" pitchFamily="34" charset="0"/>
                </a:endParaRPr>
              </a:p>
            </p:txBody>
          </p:sp>
          <p:sp>
            <p:nvSpPr>
              <p:cNvPr id="51" name="Freeform 147"/>
              <p:cNvSpPr>
                <a:spLocks/>
              </p:cNvSpPr>
              <p:nvPr/>
            </p:nvSpPr>
            <p:spPr bwMode="auto">
              <a:xfrm>
                <a:off x="6440488" y="6000750"/>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9"/>
                      <a:pt x="0" y="6"/>
                    </a:cubicBezTo>
                    <a:cubicBezTo>
                      <a:pt x="0" y="2"/>
                      <a:pt x="2" y="0"/>
                      <a:pt x="6" y="0"/>
                    </a:cubicBezTo>
                    <a:cubicBezTo>
                      <a:pt x="26" y="0"/>
                      <a:pt x="26" y="0"/>
                      <a:pt x="26" y="0"/>
                    </a:cubicBezTo>
                    <a:cubicBezTo>
                      <a:pt x="29" y="0"/>
                      <a:pt x="32" y="2"/>
                      <a:pt x="32" y="6"/>
                    </a:cubicBezTo>
                    <a:cubicBezTo>
                      <a:pt x="32" y="9"/>
                      <a:pt x="29" y="12"/>
                      <a:pt x="26" y="12"/>
                    </a:cubicBezTo>
                    <a:close/>
                  </a:path>
                </a:pathLst>
              </a:custGeom>
              <a:grpFill/>
              <a:ln>
                <a:noFill/>
              </a:ln>
              <a:extLst>
                <a:ext uri="{91240B29-F687-4F45-9708-019B960494DF}"/>
              </a:extLst>
            </p:spPr>
            <p:txBody>
              <a:bodyPr lIns="89533" tIns="44766" rIns="89533" bIns="44766"/>
              <a:lstStyle/>
              <a:p>
                <a:pPr defTabSz="1020833">
                  <a:defRPr/>
                </a:pPr>
                <a:endParaRPr lang="en-US" sz="2800" dirty="0">
                  <a:solidFill>
                    <a:prstClr val="black"/>
                  </a:solidFill>
                  <a:latin typeface="Arial Narrow" panose="020B0606020202030204" pitchFamily="34" charset="0"/>
                  <a:cs typeface="Arial" pitchFamily="34" charset="0"/>
                </a:endParaRPr>
              </a:p>
            </p:txBody>
          </p:sp>
          <p:sp>
            <p:nvSpPr>
              <p:cNvPr id="52" name="Freeform 148"/>
              <p:cNvSpPr>
                <a:spLocks/>
              </p:cNvSpPr>
              <p:nvPr/>
            </p:nvSpPr>
            <p:spPr bwMode="auto">
              <a:xfrm>
                <a:off x="6440488" y="6122988"/>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10"/>
                      <a:pt x="0" y="6"/>
                    </a:cubicBezTo>
                    <a:cubicBezTo>
                      <a:pt x="0" y="3"/>
                      <a:pt x="2"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extLst>
            </p:spPr>
            <p:txBody>
              <a:bodyPr lIns="89533" tIns="44766" rIns="89533" bIns="44766"/>
              <a:lstStyle/>
              <a:p>
                <a:pPr defTabSz="1020833">
                  <a:defRPr/>
                </a:pPr>
                <a:endParaRPr lang="en-US" sz="2800" dirty="0">
                  <a:solidFill>
                    <a:prstClr val="black"/>
                  </a:solidFill>
                  <a:latin typeface="Arial Narrow" panose="020B0606020202030204" pitchFamily="34" charset="0"/>
                  <a:cs typeface="Arial" pitchFamily="34" charset="0"/>
                </a:endParaRPr>
              </a:p>
            </p:txBody>
          </p:sp>
          <p:sp>
            <p:nvSpPr>
              <p:cNvPr id="53" name="Freeform 149"/>
              <p:cNvSpPr>
                <a:spLocks noEditPoints="1"/>
              </p:cNvSpPr>
              <p:nvPr/>
            </p:nvSpPr>
            <p:spPr bwMode="auto">
              <a:xfrm>
                <a:off x="6927851" y="6091238"/>
                <a:ext cx="100013" cy="98425"/>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2 h 34"/>
                  <a:gd name="T12" fmla="*/ 12 w 34"/>
                  <a:gd name="T13" fmla="*/ 17 h 34"/>
                  <a:gd name="T14" fmla="*/ 17 w 34"/>
                  <a:gd name="T15" fmla="*/ 22 h 34"/>
                  <a:gd name="T16" fmla="*/ 22 w 34"/>
                  <a:gd name="T17" fmla="*/ 17 h 34"/>
                  <a:gd name="T18" fmla="*/ 17 w 34"/>
                  <a:gd name="T1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8" y="34"/>
                      <a:pt x="0" y="27"/>
                      <a:pt x="0" y="17"/>
                    </a:cubicBezTo>
                    <a:cubicBezTo>
                      <a:pt x="0" y="8"/>
                      <a:pt x="8" y="0"/>
                      <a:pt x="17" y="0"/>
                    </a:cubicBezTo>
                    <a:cubicBezTo>
                      <a:pt x="26" y="0"/>
                      <a:pt x="34" y="8"/>
                      <a:pt x="34" y="17"/>
                    </a:cubicBezTo>
                    <a:cubicBezTo>
                      <a:pt x="34" y="27"/>
                      <a:pt x="26" y="34"/>
                      <a:pt x="17" y="34"/>
                    </a:cubicBezTo>
                    <a:close/>
                    <a:moveTo>
                      <a:pt x="17" y="12"/>
                    </a:moveTo>
                    <a:cubicBezTo>
                      <a:pt x="14" y="12"/>
                      <a:pt x="12" y="15"/>
                      <a:pt x="12" y="17"/>
                    </a:cubicBezTo>
                    <a:cubicBezTo>
                      <a:pt x="12" y="20"/>
                      <a:pt x="14" y="22"/>
                      <a:pt x="17" y="22"/>
                    </a:cubicBezTo>
                    <a:cubicBezTo>
                      <a:pt x="19" y="22"/>
                      <a:pt x="22" y="20"/>
                      <a:pt x="22" y="17"/>
                    </a:cubicBezTo>
                    <a:cubicBezTo>
                      <a:pt x="22" y="15"/>
                      <a:pt x="19" y="12"/>
                      <a:pt x="17" y="12"/>
                    </a:cubicBezTo>
                    <a:close/>
                  </a:path>
                </a:pathLst>
              </a:custGeom>
              <a:grpFill/>
              <a:ln>
                <a:noFill/>
              </a:ln>
              <a:extLst>
                <a:ext uri="{91240B29-F687-4F45-9708-019B960494DF}"/>
              </a:extLst>
            </p:spPr>
            <p:txBody>
              <a:bodyPr lIns="89533" tIns="44766" rIns="89533" bIns="44766"/>
              <a:lstStyle/>
              <a:p>
                <a:pPr defTabSz="1020833">
                  <a:defRPr/>
                </a:pPr>
                <a:endParaRPr lang="en-US" sz="2800" dirty="0">
                  <a:solidFill>
                    <a:prstClr val="black"/>
                  </a:solidFill>
                  <a:latin typeface="Arial Narrow" panose="020B0606020202030204" pitchFamily="34" charset="0"/>
                  <a:cs typeface="Arial" pitchFamily="34" charset="0"/>
                </a:endParaRPr>
              </a:p>
            </p:txBody>
          </p:sp>
          <p:sp>
            <p:nvSpPr>
              <p:cNvPr id="54" name="Freeform 150"/>
              <p:cNvSpPr>
                <a:spLocks noEditPoints="1"/>
              </p:cNvSpPr>
              <p:nvPr/>
            </p:nvSpPr>
            <p:spPr bwMode="auto">
              <a:xfrm>
                <a:off x="6927851" y="5967413"/>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6"/>
                    </a:cubicBezTo>
                    <a:cubicBezTo>
                      <a:pt x="0" y="7"/>
                      <a:pt x="8"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extLst>
            </p:spPr>
            <p:txBody>
              <a:bodyPr lIns="89533" tIns="44766" rIns="89533" bIns="44766"/>
              <a:lstStyle/>
              <a:p>
                <a:pPr defTabSz="1020833">
                  <a:defRPr/>
                </a:pPr>
                <a:endParaRPr lang="en-US" sz="2800" dirty="0">
                  <a:solidFill>
                    <a:prstClr val="black"/>
                  </a:solidFill>
                  <a:latin typeface="Arial Narrow" panose="020B0606020202030204" pitchFamily="34" charset="0"/>
                  <a:cs typeface="Arial" pitchFamily="34" charset="0"/>
                </a:endParaRPr>
              </a:p>
            </p:txBody>
          </p:sp>
          <p:sp>
            <p:nvSpPr>
              <p:cNvPr id="55" name="Freeform 151"/>
              <p:cNvSpPr>
                <a:spLocks noEditPoints="1"/>
              </p:cNvSpPr>
              <p:nvPr/>
            </p:nvSpPr>
            <p:spPr bwMode="auto">
              <a:xfrm>
                <a:off x="6927851" y="5842000"/>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6"/>
                    </a:cubicBezTo>
                    <a:cubicBezTo>
                      <a:pt x="0" y="7"/>
                      <a:pt x="8"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extLst>
            </p:spPr>
            <p:txBody>
              <a:bodyPr lIns="89533" tIns="44766" rIns="89533" bIns="44766"/>
              <a:lstStyle/>
              <a:p>
                <a:pPr defTabSz="1020833">
                  <a:defRPr/>
                </a:pPr>
                <a:endParaRPr lang="en-US" sz="2800" dirty="0">
                  <a:solidFill>
                    <a:prstClr val="black"/>
                  </a:solidFill>
                  <a:latin typeface="Arial Narrow" panose="020B0606020202030204" pitchFamily="34" charset="0"/>
                  <a:cs typeface="Arial" pitchFamily="34" charset="0"/>
                </a:endParaRPr>
              </a:p>
            </p:txBody>
          </p:sp>
          <p:sp>
            <p:nvSpPr>
              <p:cNvPr id="56" name="Freeform 152"/>
              <p:cNvSpPr>
                <a:spLocks/>
              </p:cNvSpPr>
              <p:nvPr/>
            </p:nvSpPr>
            <p:spPr bwMode="auto">
              <a:xfrm>
                <a:off x="6870701" y="6122988"/>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10"/>
                      <a:pt x="0" y="6"/>
                    </a:cubicBezTo>
                    <a:cubicBezTo>
                      <a:pt x="0" y="3"/>
                      <a:pt x="3"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extLst>
            </p:spPr>
            <p:txBody>
              <a:bodyPr lIns="89533" tIns="44766" rIns="89533" bIns="44766"/>
              <a:lstStyle/>
              <a:p>
                <a:pPr defTabSz="1020833">
                  <a:defRPr/>
                </a:pPr>
                <a:endParaRPr lang="en-US" sz="2800" dirty="0">
                  <a:solidFill>
                    <a:prstClr val="black"/>
                  </a:solidFill>
                  <a:latin typeface="Arial Narrow" panose="020B0606020202030204" pitchFamily="34" charset="0"/>
                  <a:cs typeface="Arial" pitchFamily="34" charset="0"/>
                </a:endParaRPr>
              </a:p>
            </p:txBody>
          </p:sp>
          <p:sp>
            <p:nvSpPr>
              <p:cNvPr id="57" name="Freeform 153"/>
              <p:cNvSpPr>
                <a:spLocks/>
              </p:cNvSpPr>
              <p:nvPr/>
            </p:nvSpPr>
            <p:spPr bwMode="auto">
              <a:xfrm>
                <a:off x="6870701" y="5997575"/>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9"/>
                      <a:pt x="0" y="6"/>
                    </a:cubicBezTo>
                    <a:cubicBezTo>
                      <a:pt x="0" y="3"/>
                      <a:pt x="3" y="0"/>
                      <a:pt x="6" y="0"/>
                    </a:cubicBezTo>
                    <a:cubicBezTo>
                      <a:pt x="26" y="0"/>
                      <a:pt x="26" y="0"/>
                      <a:pt x="26" y="0"/>
                    </a:cubicBezTo>
                    <a:cubicBezTo>
                      <a:pt x="29" y="0"/>
                      <a:pt x="32" y="3"/>
                      <a:pt x="32" y="6"/>
                    </a:cubicBezTo>
                    <a:cubicBezTo>
                      <a:pt x="32" y="9"/>
                      <a:pt x="29" y="12"/>
                      <a:pt x="26" y="12"/>
                    </a:cubicBezTo>
                    <a:close/>
                  </a:path>
                </a:pathLst>
              </a:custGeom>
              <a:grpFill/>
              <a:ln>
                <a:noFill/>
              </a:ln>
              <a:extLst>
                <a:ext uri="{91240B29-F687-4F45-9708-019B960494DF}"/>
              </a:extLst>
            </p:spPr>
            <p:txBody>
              <a:bodyPr lIns="89533" tIns="44766" rIns="89533" bIns="44766"/>
              <a:lstStyle/>
              <a:p>
                <a:pPr defTabSz="1020833">
                  <a:defRPr/>
                </a:pPr>
                <a:endParaRPr lang="en-US" sz="2800" dirty="0">
                  <a:solidFill>
                    <a:prstClr val="black"/>
                  </a:solidFill>
                  <a:latin typeface="Arial Narrow" panose="020B0606020202030204" pitchFamily="34" charset="0"/>
                  <a:cs typeface="Arial" pitchFamily="34" charset="0"/>
                </a:endParaRPr>
              </a:p>
            </p:txBody>
          </p:sp>
          <p:sp>
            <p:nvSpPr>
              <p:cNvPr id="58" name="Freeform 154"/>
              <p:cNvSpPr>
                <a:spLocks/>
              </p:cNvSpPr>
              <p:nvPr/>
            </p:nvSpPr>
            <p:spPr bwMode="auto">
              <a:xfrm>
                <a:off x="6870701" y="5872163"/>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10"/>
                      <a:pt x="0" y="6"/>
                    </a:cubicBezTo>
                    <a:cubicBezTo>
                      <a:pt x="0" y="3"/>
                      <a:pt x="3"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extLst>
            </p:spPr>
            <p:txBody>
              <a:bodyPr lIns="89533" tIns="44766" rIns="89533" bIns="44766"/>
              <a:lstStyle/>
              <a:p>
                <a:pPr defTabSz="1020833">
                  <a:defRPr/>
                </a:pPr>
                <a:endParaRPr lang="en-US" sz="2800" dirty="0">
                  <a:solidFill>
                    <a:prstClr val="black"/>
                  </a:solidFill>
                  <a:latin typeface="Arial Narrow" panose="020B0606020202030204" pitchFamily="34" charset="0"/>
                  <a:cs typeface="Arial" pitchFamily="34" charset="0"/>
                </a:endParaRPr>
              </a:p>
            </p:txBody>
          </p:sp>
          <p:sp>
            <p:nvSpPr>
              <p:cNvPr id="59" name="Freeform 155"/>
              <p:cNvSpPr>
                <a:spLocks/>
              </p:cNvSpPr>
              <p:nvPr/>
            </p:nvSpPr>
            <p:spPr bwMode="auto">
              <a:xfrm>
                <a:off x="6503988" y="6053138"/>
                <a:ext cx="158750" cy="153988"/>
              </a:xfrm>
              <a:custGeom>
                <a:avLst/>
                <a:gdLst>
                  <a:gd name="T0" fmla="*/ 7 w 54"/>
                  <a:gd name="T1" fmla="*/ 53 h 53"/>
                  <a:gd name="T2" fmla="*/ 3 w 54"/>
                  <a:gd name="T3" fmla="*/ 52 h 53"/>
                  <a:gd name="T4" fmla="*/ 3 w 54"/>
                  <a:gd name="T5" fmla="*/ 43 h 53"/>
                  <a:gd name="T6" fmla="*/ 44 w 54"/>
                  <a:gd name="T7" fmla="*/ 2 h 53"/>
                  <a:gd name="T8" fmla="*/ 52 w 54"/>
                  <a:gd name="T9" fmla="*/ 2 h 53"/>
                  <a:gd name="T10" fmla="*/ 52 w 54"/>
                  <a:gd name="T11" fmla="*/ 11 h 53"/>
                  <a:gd name="T12" fmla="*/ 11 w 54"/>
                  <a:gd name="T13" fmla="*/ 52 h 53"/>
                  <a:gd name="T14" fmla="*/ 7 w 54"/>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3">
                    <a:moveTo>
                      <a:pt x="7" y="53"/>
                    </a:moveTo>
                    <a:cubicBezTo>
                      <a:pt x="6" y="53"/>
                      <a:pt x="4" y="53"/>
                      <a:pt x="3" y="52"/>
                    </a:cubicBezTo>
                    <a:cubicBezTo>
                      <a:pt x="0" y="49"/>
                      <a:pt x="0" y="46"/>
                      <a:pt x="3" y="43"/>
                    </a:cubicBezTo>
                    <a:cubicBezTo>
                      <a:pt x="44" y="2"/>
                      <a:pt x="44" y="2"/>
                      <a:pt x="44" y="2"/>
                    </a:cubicBezTo>
                    <a:cubicBezTo>
                      <a:pt x="46" y="0"/>
                      <a:pt x="50" y="0"/>
                      <a:pt x="52" y="2"/>
                    </a:cubicBezTo>
                    <a:cubicBezTo>
                      <a:pt x="54" y="5"/>
                      <a:pt x="54" y="9"/>
                      <a:pt x="52" y="11"/>
                    </a:cubicBezTo>
                    <a:cubicBezTo>
                      <a:pt x="11" y="52"/>
                      <a:pt x="11" y="52"/>
                      <a:pt x="11" y="52"/>
                    </a:cubicBezTo>
                    <a:cubicBezTo>
                      <a:pt x="10" y="53"/>
                      <a:pt x="9" y="53"/>
                      <a:pt x="7" y="53"/>
                    </a:cubicBezTo>
                    <a:close/>
                  </a:path>
                </a:pathLst>
              </a:custGeom>
              <a:grpFill/>
              <a:ln>
                <a:noFill/>
              </a:ln>
              <a:extLst>
                <a:ext uri="{91240B29-F687-4F45-9708-019B960494DF}"/>
              </a:extLst>
            </p:spPr>
            <p:txBody>
              <a:bodyPr lIns="89533" tIns="44766" rIns="89533" bIns="44766"/>
              <a:lstStyle/>
              <a:p>
                <a:pPr defTabSz="1020833">
                  <a:defRPr/>
                </a:pPr>
                <a:endParaRPr lang="en-US" sz="2800" dirty="0">
                  <a:solidFill>
                    <a:prstClr val="black"/>
                  </a:solidFill>
                  <a:latin typeface="Arial Narrow" panose="020B0606020202030204" pitchFamily="34" charset="0"/>
                  <a:cs typeface="Arial" pitchFamily="34" charset="0"/>
                </a:endParaRPr>
              </a:p>
            </p:txBody>
          </p:sp>
          <p:sp>
            <p:nvSpPr>
              <p:cNvPr id="60" name="Freeform 156"/>
              <p:cNvSpPr>
                <a:spLocks noEditPoints="1"/>
              </p:cNvSpPr>
              <p:nvPr/>
            </p:nvSpPr>
            <p:spPr bwMode="auto">
              <a:xfrm>
                <a:off x="6618288" y="5935663"/>
                <a:ext cx="166688" cy="163513"/>
              </a:xfrm>
              <a:custGeom>
                <a:avLst/>
                <a:gdLst>
                  <a:gd name="T0" fmla="*/ 40 w 57"/>
                  <a:gd name="T1" fmla="*/ 56 h 56"/>
                  <a:gd name="T2" fmla="*/ 16 w 57"/>
                  <a:gd name="T3" fmla="*/ 56 h 56"/>
                  <a:gd name="T4" fmla="*/ 0 w 57"/>
                  <a:gd name="T5" fmla="*/ 39 h 56"/>
                  <a:gd name="T6" fmla="*/ 0 w 57"/>
                  <a:gd name="T7" fmla="*/ 16 h 56"/>
                  <a:gd name="T8" fmla="*/ 16 w 57"/>
                  <a:gd name="T9" fmla="*/ 0 h 56"/>
                  <a:gd name="T10" fmla="*/ 40 w 57"/>
                  <a:gd name="T11" fmla="*/ 0 h 56"/>
                  <a:gd name="T12" fmla="*/ 57 w 57"/>
                  <a:gd name="T13" fmla="*/ 16 h 56"/>
                  <a:gd name="T14" fmla="*/ 57 w 57"/>
                  <a:gd name="T15" fmla="*/ 39 h 56"/>
                  <a:gd name="T16" fmla="*/ 40 w 57"/>
                  <a:gd name="T17" fmla="*/ 56 h 56"/>
                  <a:gd name="T18" fmla="*/ 16 w 57"/>
                  <a:gd name="T19" fmla="*/ 12 h 56"/>
                  <a:gd name="T20" fmla="*/ 12 w 57"/>
                  <a:gd name="T21" fmla="*/ 16 h 56"/>
                  <a:gd name="T22" fmla="*/ 12 w 57"/>
                  <a:gd name="T23" fmla="*/ 39 h 56"/>
                  <a:gd name="T24" fmla="*/ 16 w 57"/>
                  <a:gd name="T25" fmla="*/ 44 h 56"/>
                  <a:gd name="T26" fmla="*/ 40 w 57"/>
                  <a:gd name="T27" fmla="*/ 44 h 56"/>
                  <a:gd name="T28" fmla="*/ 45 w 57"/>
                  <a:gd name="T29" fmla="*/ 39 h 56"/>
                  <a:gd name="T30" fmla="*/ 45 w 57"/>
                  <a:gd name="T31" fmla="*/ 16 h 56"/>
                  <a:gd name="T32" fmla="*/ 40 w 57"/>
                  <a:gd name="T33" fmla="*/ 12 h 56"/>
                  <a:gd name="T34" fmla="*/ 16 w 57"/>
                  <a:gd name="T35"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56">
                    <a:moveTo>
                      <a:pt x="40" y="56"/>
                    </a:moveTo>
                    <a:cubicBezTo>
                      <a:pt x="16" y="56"/>
                      <a:pt x="16" y="56"/>
                      <a:pt x="16" y="56"/>
                    </a:cubicBezTo>
                    <a:cubicBezTo>
                      <a:pt x="7" y="56"/>
                      <a:pt x="0" y="48"/>
                      <a:pt x="0" y="39"/>
                    </a:cubicBezTo>
                    <a:cubicBezTo>
                      <a:pt x="0" y="16"/>
                      <a:pt x="0" y="16"/>
                      <a:pt x="0" y="16"/>
                    </a:cubicBezTo>
                    <a:cubicBezTo>
                      <a:pt x="0" y="7"/>
                      <a:pt x="7" y="0"/>
                      <a:pt x="16" y="0"/>
                    </a:cubicBezTo>
                    <a:cubicBezTo>
                      <a:pt x="40" y="0"/>
                      <a:pt x="40" y="0"/>
                      <a:pt x="40" y="0"/>
                    </a:cubicBezTo>
                    <a:cubicBezTo>
                      <a:pt x="49" y="0"/>
                      <a:pt x="57" y="7"/>
                      <a:pt x="57" y="16"/>
                    </a:cubicBezTo>
                    <a:cubicBezTo>
                      <a:pt x="57" y="39"/>
                      <a:pt x="57" y="39"/>
                      <a:pt x="57" y="39"/>
                    </a:cubicBezTo>
                    <a:cubicBezTo>
                      <a:pt x="57" y="48"/>
                      <a:pt x="49" y="56"/>
                      <a:pt x="40" y="56"/>
                    </a:cubicBezTo>
                    <a:close/>
                    <a:moveTo>
                      <a:pt x="16" y="12"/>
                    </a:moveTo>
                    <a:cubicBezTo>
                      <a:pt x="14" y="12"/>
                      <a:pt x="12" y="14"/>
                      <a:pt x="12" y="16"/>
                    </a:cubicBezTo>
                    <a:cubicBezTo>
                      <a:pt x="12" y="39"/>
                      <a:pt x="12" y="39"/>
                      <a:pt x="12" y="39"/>
                    </a:cubicBezTo>
                    <a:cubicBezTo>
                      <a:pt x="12" y="42"/>
                      <a:pt x="14" y="44"/>
                      <a:pt x="16" y="44"/>
                    </a:cubicBezTo>
                    <a:cubicBezTo>
                      <a:pt x="40" y="44"/>
                      <a:pt x="40" y="44"/>
                      <a:pt x="40" y="44"/>
                    </a:cubicBezTo>
                    <a:cubicBezTo>
                      <a:pt x="43" y="44"/>
                      <a:pt x="45" y="42"/>
                      <a:pt x="45" y="39"/>
                    </a:cubicBezTo>
                    <a:cubicBezTo>
                      <a:pt x="45" y="16"/>
                      <a:pt x="45" y="16"/>
                      <a:pt x="45" y="16"/>
                    </a:cubicBezTo>
                    <a:cubicBezTo>
                      <a:pt x="45" y="14"/>
                      <a:pt x="43" y="12"/>
                      <a:pt x="40" y="12"/>
                    </a:cubicBezTo>
                    <a:lnTo>
                      <a:pt x="16" y="12"/>
                    </a:lnTo>
                    <a:close/>
                  </a:path>
                </a:pathLst>
              </a:custGeom>
              <a:grpFill/>
              <a:ln>
                <a:noFill/>
              </a:ln>
              <a:extLst>
                <a:ext uri="{91240B29-F687-4F45-9708-019B960494DF}"/>
              </a:extLst>
            </p:spPr>
            <p:txBody>
              <a:bodyPr lIns="89533" tIns="44766" rIns="89533" bIns="44766"/>
              <a:lstStyle/>
              <a:p>
                <a:pPr defTabSz="1020833">
                  <a:defRPr/>
                </a:pPr>
                <a:endParaRPr lang="en-US" sz="2800" dirty="0">
                  <a:solidFill>
                    <a:prstClr val="black"/>
                  </a:solidFill>
                  <a:latin typeface="Arial Narrow" panose="020B0606020202030204" pitchFamily="34" charset="0"/>
                  <a:cs typeface="Arial" pitchFamily="34" charset="0"/>
                </a:endParaRPr>
              </a:p>
            </p:txBody>
          </p:sp>
        </p:grpSp>
        <p:grpSp>
          <p:nvGrpSpPr>
            <p:cNvPr id="62" name="Group 1007"/>
            <p:cNvGrpSpPr/>
            <p:nvPr/>
          </p:nvGrpSpPr>
          <p:grpSpPr>
            <a:xfrm>
              <a:off x="2505213" y="3051656"/>
              <a:ext cx="617942" cy="664897"/>
              <a:chOff x="6081713" y="3184525"/>
              <a:chExt cx="1044575" cy="1123950"/>
            </a:xfrm>
            <a:solidFill>
              <a:schemeClr val="tx1"/>
            </a:solidFill>
          </p:grpSpPr>
          <p:sp>
            <p:nvSpPr>
              <p:cNvPr id="63" name="Freeform 1183"/>
              <p:cNvSpPr>
                <a:spLocks/>
              </p:cNvSpPr>
              <p:nvPr/>
            </p:nvSpPr>
            <p:spPr bwMode="auto">
              <a:xfrm>
                <a:off x="6289675" y="3530600"/>
                <a:ext cx="196850" cy="38100"/>
              </a:xfrm>
              <a:custGeom>
                <a:avLst/>
                <a:gdLst>
                  <a:gd name="T0" fmla="*/ 55 w 61"/>
                  <a:gd name="T1" fmla="*/ 12 h 12"/>
                  <a:gd name="T2" fmla="*/ 6 w 61"/>
                  <a:gd name="T3" fmla="*/ 12 h 12"/>
                  <a:gd name="T4" fmla="*/ 0 w 61"/>
                  <a:gd name="T5" fmla="*/ 6 h 12"/>
                  <a:gd name="T6" fmla="*/ 6 w 61"/>
                  <a:gd name="T7" fmla="*/ 0 h 12"/>
                  <a:gd name="T8" fmla="*/ 55 w 61"/>
                  <a:gd name="T9" fmla="*/ 0 h 12"/>
                  <a:gd name="T10" fmla="*/ 61 w 61"/>
                  <a:gd name="T11" fmla="*/ 6 h 12"/>
                  <a:gd name="T12" fmla="*/ 55 w 6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1" h="12">
                    <a:moveTo>
                      <a:pt x="55" y="12"/>
                    </a:moveTo>
                    <a:cubicBezTo>
                      <a:pt x="6" y="12"/>
                      <a:pt x="6" y="12"/>
                      <a:pt x="6" y="12"/>
                    </a:cubicBezTo>
                    <a:cubicBezTo>
                      <a:pt x="2" y="12"/>
                      <a:pt x="0" y="10"/>
                      <a:pt x="0" y="6"/>
                    </a:cubicBezTo>
                    <a:cubicBezTo>
                      <a:pt x="0" y="3"/>
                      <a:pt x="2" y="0"/>
                      <a:pt x="6" y="0"/>
                    </a:cubicBezTo>
                    <a:cubicBezTo>
                      <a:pt x="55" y="0"/>
                      <a:pt x="55" y="0"/>
                      <a:pt x="55" y="0"/>
                    </a:cubicBezTo>
                    <a:cubicBezTo>
                      <a:pt x="58" y="0"/>
                      <a:pt x="61" y="3"/>
                      <a:pt x="61" y="6"/>
                    </a:cubicBezTo>
                    <a:cubicBezTo>
                      <a:pt x="61" y="10"/>
                      <a:pt x="58" y="12"/>
                      <a:pt x="55" y="12"/>
                    </a:cubicBezTo>
                    <a:close/>
                  </a:path>
                </a:pathLst>
              </a:custGeom>
              <a:grpFill/>
              <a:ln w="9525">
                <a:solidFill>
                  <a:schemeClr val="tx1"/>
                </a:solidFill>
                <a:round/>
                <a:headEnd/>
                <a:tailEnd/>
              </a:ln>
              <a:extLst/>
            </p:spPr>
            <p:txBody>
              <a:bodyPr lIns="89533" tIns="44766" rIns="89533" bIns="44766"/>
              <a:lstStyle/>
              <a:p>
                <a:pPr defTabSz="1020833">
                  <a:defRPr/>
                </a:pPr>
                <a:endParaRPr lang="en-US" sz="2800" dirty="0">
                  <a:solidFill>
                    <a:schemeClr val="bg1"/>
                  </a:solidFill>
                  <a:latin typeface="Arial Narrow" panose="020B0606020202030204" pitchFamily="34" charset="0"/>
                  <a:cs typeface="Arial" pitchFamily="34" charset="0"/>
                </a:endParaRPr>
              </a:p>
            </p:txBody>
          </p:sp>
          <p:sp>
            <p:nvSpPr>
              <p:cNvPr id="64" name="Freeform 1184"/>
              <p:cNvSpPr>
                <a:spLocks/>
              </p:cNvSpPr>
              <p:nvPr/>
            </p:nvSpPr>
            <p:spPr bwMode="auto">
              <a:xfrm>
                <a:off x="6081713" y="4270375"/>
                <a:ext cx="923925" cy="38100"/>
              </a:xfrm>
              <a:custGeom>
                <a:avLst/>
                <a:gdLst>
                  <a:gd name="T0" fmla="*/ 280 w 286"/>
                  <a:gd name="T1" fmla="*/ 12 h 12"/>
                  <a:gd name="T2" fmla="*/ 6 w 286"/>
                  <a:gd name="T3" fmla="*/ 12 h 12"/>
                  <a:gd name="T4" fmla="*/ 0 w 286"/>
                  <a:gd name="T5" fmla="*/ 6 h 12"/>
                  <a:gd name="T6" fmla="*/ 6 w 286"/>
                  <a:gd name="T7" fmla="*/ 0 h 12"/>
                  <a:gd name="T8" fmla="*/ 280 w 286"/>
                  <a:gd name="T9" fmla="*/ 0 h 12"/>
                  <a:gd name="T10" fmla="*/ 286 w 286"/>
                  <a:gd name="T11" fmla="*/ 6 h 12"/>
                  <a:gd name="T12" fmla="*/ 280 w 28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6" h="12">
                    <a:moveTo>
                      <a:pt x="280" y="12"/>
                    </a:moveTo>
                    <a:cubicBezTo>
                      <a:pt x="6" y="12"/>
                      <a:pt x="6" y="12"/>
                      <a:pt x="6" y="12"/>
                    </a:cubicBezTo>
                    <a:cubicBezTo>
                      <a:pt x="3" y="12"/>
                      <a:pt x="0" y="10"/>
                      <a:pt x="0" y="6"/>
                    </a:cubicBezTo>
                    <a:cubicBezTo>
                      <a:pt x="0" y="3"/>
                      <a:pt x="3" y="0"/>
                      <a:pt x="6" y="0"/>
                    </a:cubicBezTo>
                    <a:cubicBezTo>
                      <a:pt x="280" y="0"/>
                      <a:pt x="280" y="0"/>
                      <a:pt x="280" y="0"/>
                    </a:cubicBezTo>
                    <a:cubicBezTo>
                      <a:pt x="283" y="0"/>
                      <a:pt x="286" y="3"/>
                      <a:pt x="286" y="6"/>
                    </a:cubicBezTo>
                    <a:cubicBezTo>
                      <a:pt x="286" y="10"/>
                      <a:pt x="283" y="12"/>
                      <a:pt x="280" y="12"/>
                    </a:cubicBezTo>
                    <a:close/>
                  </a:path>
                </a:pathLst>
              </a:custGeom>
              <a:grpFill/>
              <a:ln w="9525">
                <a:solidFill>
                  <a:schemeClr val="tx1"/>
                </a:solidFill>
                <a:round/>
                <a:headEnd/>
                <a:tailEnd/>
              </a:ln>
              <a:extLst/>
            </p:spPr>
            <p:txBody>
              <a:bodyPr lIns="89533" tIns="44766" rIns="89533" bIns="44766"/>
              <a:lstStyle/>
              <a:p>
                <a:pPr defTabSz="1020833">
                  <a:defRPr/>
                </a:pPr>
                <a:endParaRPr lang="en-US" sz="2800" dirty="0">
                  <a:solidFill>
                    <a:schemeClr val="bg1"/>
                  </a:solidFill>
                  <a:latin typeface="Arial Narrow" panose="020B0606020202030204" pitchFamily="34" charset="0"/>
                  <a:cs typeface="Arial" pitchFamily="34" charset="0"/>
                </a:endParaRPr>
              </a:p>
            </p:txBody>
          </p:sp>
          <p:sp>
            <p:nvSpPr>
              <p:cNvPr id="65" name="Freeform 1185"/>
              <p:cNvSpPr>
                <a:spLocks/>
              </p:cNvSpPr>
              <p:nvPr/>
            </p:nvSpPr>
            <p:spPr bwMode="auto">
              <a:xfrm>
                <a:off x="6365875" y="3184525"/>
                <a:ext cx="760413" cy="314325"/>
              </a:xfrm>
              <a:custGeom>
                <a:avLst/>
                <a:gdLst>
                  <a:gd name="T0" fmla="*/ 6 w 235"/>
                  <a:gd name="T1" fmla="*/ 97 h 97"/>
                  <a:gd name="T2" fmla="*/ 5 w 235"/>
                  <a:gd name="T3" fmla="*/ 97 h 97"/>
                  <a:gd name="T4" fmla="*/ 0 w 235"/>
                  <a:gd name="T5" fmla="*/ 90 h 97"/>
                  <a:gd name="T6" fmla="*/ 45 w 235"/>
                  <a:gd name="T7" fmla="*/ 52 h 97"/>
                  <a:gd name="T8" fmla="*/ 68 w 235"/>
                  <a:gd name="T9" fmla="*/ 59 h 97"/>
                  <a:gd name="T10" fmla="*/ 111 w 235"/>
                  <a:gd name="T11" fmla="*/ 36 h 97"/>
                  <a:gd name="T12" fmla="*/ 132 w 235"/>
                  <a:gd name="T13" fmla="*/ 40 h 97"/>
                  <a:gd name="T14" fmla="*/ 161 w 235"/>
                  <a:gd name="T15" fmla="*/ 27 h 97"/>
                  <a:gd name="T16" fmla="*/ 198 w 235"/>
                  <a:gd name="T17" fmla="*/ 0 h 97"/>
                  <a:gd name="T18" fmla="*/ 235 w 235"/>
                  <a:gd name="T19" fmla="*/ 28 h 97"/>
                  <a:gd name="T20" fmla="*/ 230 w 235"/>
                  <a:gd name="T21" fmla="*/ 36 h 97"/>
                  <a:gd name="T22" fmla="*/ 223 w 235"/>
                  <a:gd name="T23" fmla="*/ 31 h 97"/>
                  <a:gd name="T24" fmla="*/ 198 w 235"/>
                  <a:gd name="T25" fmla="*/ 12 h 97"/>
                  <a:gd name="T26" fmla="*/ 172 w 235"/>
                  <a:gd name="T27" fmla="*/ 35 h 97"/>
                  <a:gd name="T28" fmla="*/ 169 w 235"/>
                  <a:gd name="T29" fmla="*/ 39 h 97"/>
                  <a:gd name="T30" fmla="*/ 164 w 235"/>
                  <a:gd name="T31" fmla="*/ 40 h 97"/>
                  <a:gd name="T32" fmla="*/ 158 w 235"/>
                  <a:gd name="T33" fmla="*/ 39 h 97"/>
                  <a:gd name="T34" fmla="*/ 140 w 235"/>
                  <a:gd name="T35" fmla="*/ 51 h 97"/>
                  <a:gd name="T36" fmla="*/ 136 w 235"/>
                  <a:gd name="T37" fmla="*/ 54 h 97"/>
                  <a:gd name="T38" fmla="*/ 131 w 235"/>
                  <a:gd name="T39" fmla="*/ 53 h 97"/>
                  <a:gd name="T40" fmla="*/ 111 w 235"/>
                  <a:gd name="T41" fmla="*/ 48 h 97"/>
                  <a:gd name="T42" fmla="*/ 75 w 235"/>
                  <a:gd name="T43" fmla="*/ 70 h 97"/>
                  <a:gd name="T44" fmla="*/ 71 w 235"/>
                  <a:gd name="T45" fmla="*/ 73 h 97"/>
                  <a:gd name="T46" fmla="*/ 66 w 235"/>
                  <a:gd name="T47" fmla="*/ 72 h 97"/>
                  <a:gd name="T48" fmla="*/ 45 w 235"/>
                  <a:gd name="T49" fmla="*/ 64 h 97"/>
                  <a:gd name="T50" fmla="*/ 12 w 235"/>
                  <a:gd name="T51" fmla="*/ 92 h 97"/>
                  <a:gd name="T52" fmla="*/ 6 w 235"/>
                  <a:gd name="T53"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5" h="97">
                    <a:moveTo>
                      <a:pt x="6" y="97"/>
                    </a:moveTo>
                    <a:cubicBezTo>
                      <a:pt x="6" y="97"/>
                      <a:pt x="5" y="97"/>
                      <a:pt x="5" y="97"/>
                    </a:cubicBezTo>
                    <a:cubicBezTo>
                      <a:pt x="2" y="96"/>
                      <a:pt x="0" y="93"/>
                      <a:pt x="0" y="90"/>
                    </a:cubicBezTo>
                    <a:cubicBezTo>
                      <a:pt x="4" y="68"/>
                      <a:pt x="23" y="52"/>
                      <a:pt x="45" y="52"/>
                    </a:cubicBezTo>
                    <a:cubicBezTo>
                      <a:pt x="54" y="52"/>
                      <a:pt x="61" y="54"/>
                      <a:pt x="68" y="59"/>
                    </a:cubicBezTo>
                    <a:cubicBezTo>
                      <a:pt x="78" y="45"/>
                      <a:pt x="94" y="36"/>
                      <a:pt x="111" y="36"/>
                    </a:cubicBezTo>
                    <a:cubicBezTo>
                      <a:pt x="118" y="36"/>
                      <a:pt x="125" y="37"/>
                      <a:pt x="132" y="40"/>
                    </a:cubicBezTo>
                    <a:cubicBezTo>
                      <a:pt x="138" y="31"/>
                      <a:pt x="150" y="26"/>
                      <a:pt x="161" y="27"/>
                    </a:cubicBezTo>
                    <a:cubicBezTo>
                      <a:pt x="166" y="11"/>
                      <a:pt x="181" y="0"/>
                      <a:pt x="198" y="0"/>
                    </a:cubicBezTo>
                    <a:cubicBezTo>
                      <a:pt x="215" y="0"/>
                      <a:pt x="230" y="11"/>
                      <a:pt x="235" y="28"/>
                    </a:cubicBezTo>
                    <a:cubicBezTo>
                      <a:pt x="235" y="31"/>
                      <a:pt x="234" y="35"/>
                      <a:pt x="230" y="36"/>
                    </a:cubicBezTo>
                    <a:cubicBezTo>
                      <a:pt x="227" y="36"/>
                      <a:pt x="224" y="34"/>
                      <a:pt x="223" y="31"/>
                    </a:cubicBezTo>
                    <a:cubicBezTo>
                      <a:pt x="220" y="20"/>
                      <a:pt x="210" y="12"/>
                      <a:pt x="198" y="12"/>
                    </a:cubicBezTo>
                    <a:cubicBezTo>
                      <a:pt x="185" y="12"/>
                      <a:pt x="173" y="22"/>
                      <a:pt x="172" y="35"/>
                    </a:cubicBezTo>
                    <a:cubicBezTo>
                      <a:pt x="172" y="36"/>
                      <a:pt x="171" y="38"/>
                      <a:pt x="169" y="39"/>
                    </a:cubicBezTo>
                    <a:cubicBezTo>
                      <a:pt x="168" y="40"/>
                      <a:pt x="166" y="40"/>
                      <a:pt x="164" y="40"/>
                    </a:cubicBezTo>
                    <a:cubicBezTo>
                      <a:pt x="162" y="39"/>
                      <a:pt x="160" y="39"/>
                      <a:pt x="158" y="39"/>
                    </a:cubicBezTo>
                    <a:cubicBezTo>
                      <a:pt x="150" y="39"/>
                      <a:pt x="143" y="43"/>
                      <a:pt x="140" y="51"/>
                    </a:cubicBezTo>
                    <a:cubicBezTo>
                      <a:pt x="139" y="52"/>
                      <a:pt x="138" y="53"/>
                      <a:pt x="136" y="54"/>
                    </a:cubicBezTo>
                    <a:cubicBezTo>
                      <a:pt x="135" y="54"/>
                      <a:pt x="133" y="54"/>
                      <a:pt x="131" y="53"/>
                    </a:cubicBezTo>
                    <a:cubicBezTo>
                      <a:pt x="125" y="50"/>
                      <a:pt x="118" y="48"/>
                      <a:pt x="111" y="48"/>
                    </a:cubicBezTo>
                    <a:cubicBezTo>
                      <a:pt x="96" y="48"/>
                      <a:pt x="82" y="56"/>
                      <a:pt x="75" y="70"/>
                    </a:cubicBezTo>
                    <a:cubicBezTo>
                      <a:pt x="75" y="71"/>
                      <a:pt x="73" y="73"/>
                      <a:pt x="71" y="73"/>
                    </a:cubicBezTo>
                    <a:cubicBezTo>
                      <a:pt x="70" y="73"/>
                      <a:pt x="68" y="73"/>
                      <a:pt x="66" y="72"/>
                    </a:cubicBezTo>
                    <a:cubicBezTo>
                      <a:pt x="60" y="67"/>
                      <a:pt x="53" y="64"/>
                      <a:pt x="45" y="64"/>
                    </a:cubicBezTo>
                    <a:cubicBezTo>
                      <a:pt x="29" y="64"/>
                      <a:pt x="15" y="76"/>
                      <a:pt x="12" y="92"/>
                    </a:cubicBezTo>
                    <a:cubicBezTo>
                      <a:pt x="12" y="95"/>
                      <a:pt x="9" y="97"/>
                      <a:pt x="6" y="97"/>
                    </a:cubicBezTo>
                    <a:close/>
                  </a:path>
                </a:pathLst>
              </a:custGeom>
              <a:grpFill/>
              <a:ln w="9525">
                <a:solidFill>
                  <a:schemeClr val="tx1"/>
                </a:solidFill>
                <a:round/>
                <a:headEnd/>
                <a:tailEnd/>
              </a:ln>
              <a:extLst/>
            </p:spPr>
            <p:txBody>
              <a:bodyPr lIns="89533" tIns="44766" rIns="89533" bIns="44766"/>
              <a:lstStyle/>
              <a:p>
                <a:pPr defTabSz="1020833">
                  <a:defRPr/>
                </a:pPr>
                <a:endParaRPr lang="en-US" sz="2800" dirty="0">
                  <a:solidFill>
                    <a:schemeClr val="bg1"/>
                  </a:solidFill>
                  <a:latin typeface="Arial Narrow" panose="020B0606020202030204" pitchFamily="34" charset="0"/>
                  <a:cs typeface="Arial" pitchFamily="34" charset="0"/>
                </a:endParaRPr>
              </a:p>
            </p:txBody>
          </p:sp>
          <p:sp>
            <p:nvSpPr>
              <p:cNvPr id="66" name="Freeform 1186"/>
              <p:cNvSpPr>
                <a:spLocks/>
              </p:cNvSpPr>
              <p:nvPr/>
            </p:nvSpPr>
            <p:spPr bwMode="auto">
              <a:xfrm>
                <a:off x="6153150" y="3983038"/>
                <a:ext cx="180975" cy="258763"/>
              </a:xfrm>
              <a:custGeom>
                <a:avLst/>
                <a:gdLst>
                  <a:gd name="T0" fmla="*/ 6 w 56"/>
                  <a:gd name="T1" fmla="*/ 80 h 80"/>
                  <a:gd name="T2" fmla="*/ 0 w 56"/>
                  <a:gd name="T3" fmla="*/ 74 h 80"/>
                  <a:gd name="T4" fmla="*/ 0 w 56"/>
                  <a:gd name="T5" fmla="*/ 19 h 80"/>
                  <a:gd name="T6" fmla="*/ 13 w 56"/>
                  <a:gd name="T7" fmla="*/ 0 h 80"/>
                  <a:gd name="T8" fmla="*/ 50 w 56"/>
                  <a:gd name="T9" fmla="*/ 0 h 80"/>
                  <a:gd name="T10" fmla="*/ 56 w 56"/>
                  <a:gd name="T11" fmla="*/ 6 h 80"/>
                  <a:gd name="T12" fmla="*/ 50 w 56"/>
                  <a:gd name="T13" fmla="*/ 12 h 80"/>
                  <a:gd name="T14" fmla="*/ 14 w 56"/>
                  <a:gd name="T15" fmla="*/ 12 h 80"/>
                  <a:gd name="T16" fmla="*/ 12 w 56"/>
                  <a:gd name="T17" fmla="*/ 19 h 80"/>
                  <a:gd name="T18" fmla="*/ 12 w 56"/>
                  <a:gd name="T19" fmla="*/ 74 h 80"/>
                  <a:gd name="T20" fmla="*/ 6 w 56"/>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80">
                    <a:moveTo>
                      <a:pt x="6" y="80"/>
                    </a:moveTo>
                    <a:cubicBezTo>
                      <a:pt x="3" y="80"/>
                      <a:pt x="0" y="77"/>
                      <a:pt x="0" y="74"/>
                    </a:cubicBezTo>
                    <a:cubicBezTo>
                      <a:pt x="0" y="19"/>
                      <a:pt x="0" y="19"/>
                      <a:pt x="0" y="19"/>
                    </a:cubicBezTo>
                    <a:cubicBezTo>
                      <a:pt x="0" y="8"/>
                      <a:pt x="6" y="0"/>
                      <a:pt x="13" y="0"/>
                    </a:cubicBezTo>
                    <a:cubicBezTo>
                      <a:pt x="50" y="0"/>
                      <a:pt x="50" y="0"/>
                      <a:pt x="50" y="0"/>
                    </a:cubicBezTo>
                    <a:cubicBezTo>
                      <a:pt x="53" y="0"/>
                      <a:pt x="56" y="3"/>
                      <a:pt x="56" y="6"/>
                    </a:cubicBezTo>
                    <a:cubicBezTo>
                      <a:pt x="56" y="9"/>
                      <a:pt x="53" y="12"/>
                      <a:pt x="50" y="12"/>
                    </a:cubicBezTo>
                    <a:cubicBezTo>
                      <a:pt x="14" y="12"/>
                      <a:pt x="14" y="12"/>
                      <a:pt x="14" y="12"/>
                    </a:cubicBezTo>
                    <a:cubicBezTo>
                      <a:pt x="13" y="13"/>
                      <a:pt x="12" y="15"/>
                      <a:pt x="12" y="19"/>
                    </a:cubicBezTo>
                    <a:cubicBezTo>
                      <a:pt x="12" y="74"/>
                      <a:pt x="12" y="74"/>
                      <a:pt x="12" y="74"/>
                    </a:cubicBezTo>
                    <a:cubicBezTo>
                      <a:pt x="12" y="77"/>
                      <a:pt x="9" y="80"/>
                      <a:pt x="6" y="80"/>
                    </a:cubicBezTo>
                    <a:close/>
                  </a:path>
                </a:pathLst>
              </a:custGeom>
              <a:grpFill/>
              <a:ln w="9525">
                <a:solidFill>
                  <a:schemeClr val="tx1"/>
                </a:solidFill>
                <a:round/>
                <a:headEnd/>
                <a:tailEnd/>
              </a:ln>
              <a:extLst/>
            </p:spPr>
            <p:txBody>
              <a:bodyPr lIns="89533" tIns="44766" rIns="89533" bIns="44766"/>
              <a:lstStyle/>
              <a:p>
                <a:pPr defTabSz="1020833">
                  <a:defRPr/>
                </a:pPr>
                <a:endParaRPr lang="en-US" sz="2800" dirty="0">
                  <a:solidFill>
                    <a:schemeClr val="bg1"/>
                  </a:solidFill>
                  <a:latin typeface="Arial Narrow" panose="020B0606020202030204" pitchFamily="34" charset="0"/>
                  <a:cs typeface="Arial" pitchFamily="34" charset="0"/>
                </a:endParaRPr>
              </a:p>
            </p:txBody>
          </p:sp>
          <p:sp>
            <p:nvSpPr>
              <p:cNvPr id="67" name="Freeform 1187"/>
              <p:cNvSpPr>
                <a:spLocks/>
              </p:cNvSpPr>
              <p:nvPr/>
            </p:nvSpPr>
            <p:spPr bwMode="auto">
              <a:xfrm>
                <a:off x="6308725" y="3586163"/>
                <a:ext cx="147638" cy="652463"/>
              </a:xfrm>
              <a:custGeom>
                <a:avLst/>
                <a:gdLst>
                  <a:gd name="T0" fmla="*/ 40 w 46"/>
                  <a:gd name="T1" fmla="*/ 202 h 202"/>
                  <a:gd name="T2" fmla="*/ 34 w 46"/>
                  <a:gd name="T3" fmla="*/ 196 h 202"/>
                  <a:gd name="T4" fmla="*/ 34 w 46"/>
                  <a:gd name="T5" fmla="*/ 12 h 202"/>
                  <a:gd name="T6" fmla="*/ 12 w 46"/>
                  <a:gd name="T7" fmla="*/ 12 h 202"/>
                  <a:gd name="T8" fmla="*/ 12 w 46"/>
                  <a:gd name="T9" fmla="*/ 196 h 202"/>
                  <a:gd name="T10" fmla="*/ 6 w 46"/>
                  <a:gd name="T11" fmla="*/ 202 h 202"/>
                  <a:gd name="T12" fmla="*/ 0 w 46"/>
                  <a:gd name="T13" fmla="*/ 196 h 202"/>
                  <a:gd name="T14" fmla="*/ 0 w 46"/>
                  <a:gd name="T15" fmla="*/ 6 h 202"/>
                  <a:gd name="T16" fmla="*/ 6 w 46"/>
                  <a:gd name="T17" fmla="*/ 0 h 202"/>
                  <a:gd name="T18" fmla="*/ 40 w 46"/>
                  <a:gd name="T19" fmla="*/ 0 h 202"/>
                  <a:gd name="T20" fmla="*/ 46 w 46"/>
                  <a:gd name="T21" fmla="*/ 6 h 202"/>
                  <a:gd name="T22" fmla="*/ 46 w 46"/>
                  <a:gd name="T23" fmla="*/ 196 h 202"/>
                  <a:gd name="T24" fmla="*/ 40 w 46"/>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02">
                    <a:moveTo>
                      <a:pt x="40" y="202"/>
                    </a:moveTo>
                    <a:cubicBezTo>
                      <a:pt x="36" y="202"/>
                      <a:pt x="34" y="200"/>
                      <a:pt x="34" y="196"/>
                    </a:cubicBezTo>
                    <a:cubicBezTo>
                      <a:pt x="34" y="12"/>
                      <a:pt x="34" y="12"/>
                      <a:pt x="34" y="12"/>
                    </a:cubicBezTo>
                    <a:cubicBezTo>
                      <a:pt x="12" y="12"/>
                      <a:pt x="12" y="12"/>
                      <a:pt x="12" y="12"/>
                    </a:cubicBezTo>
                    <a:cubicBezTo>
                      <a:pt x="12" y="196"/>
                      <a:pt x="12" y="196"/>
                      <a:pt x="12" y="196"/>
                    </a:cubicBezTo>
                    <a:cubicBezTo>
                      <a:pt x="12" y="200"/>
                      <a:pt x="10" y="202"/>
                      <a:pt x="6" y="202"/>
                    </a:cubicBezTo>
                    <a:cubicBezTo>
                      <a:pt x="3" y="202"/>
                      <a:pt x="0" y="200"/>
                      <a:pt x="0" y="196"/>
                    </a:cubicBezTo>
                    <a:cubicBezTo>
                      <a:pt x="0" y="6"/>
                      <a:pt x="0" y="6"/>
                      <a:pt x="0" y="6"/>
                    </a:cubicBezTo>
                    <a:cubicBezTo>
                      <a:pt x="0" y="2"/>
                      <a:pt x="3" y="0"/>
                      <a:pt x="6" y="0"/>
                    </a:cubicBezTo>
                    <a:cubicBezTo>
                      <a:pt x="40" y="0"/>
                      <a:pt x="40" y="0"/>
                      <a:pt x="40" y="0"/>
                    </a:cubicBezTo>
                    <a:cubicBezTo>
                      <a:pt x="43" y="0"/>
                      <a:pt x="46" y="2"/>
                      <a:pt x="46" y="6"/>
                    </a:cubicBezTo>
                    <a:cubicBezTo>
                      <a:pt x="46" y="196"/>
                      <a:pt x="46" y="196"/>
                      <a:pt x="46" y="196"/>
                    </a:cubicBezTo>
                    <a:cubicBezTo>
                      <a:pt x="46" y="200"/>
                      <a:pt x="43" y="202"/>
                      <a:pt x="40" y="202"/>
                    </a:cubicBezTo>
                    <a:close/>
                  </a:path>
                </a:pathLst>
              </a:custGeom>
              <a:grpFill/>
              <a:ln w="9525">
                <a:solidFill>
                  <a:schemeClr val="tx1"/>
                </a:solidFill>
                <a:round/>
                <a:headEnd/>
                <a:tailEnd/>
              </a:ln>
              <a:extLst/>
            </p:spPr>
            <p:txBody>
              <a:bodyPr lIns="89533" tIns="44766" rIns="89533" bIns="44766"/>
              <a:lstStyle/>
              <a:p>
                <a:pPr defTabSz="1020833">
                  <a:defRPr/>
                </a:pPr>
                <a:endParaRPr lang="en-US" sz="2800" dirty="0">
                  <a:solidFill>
                    <a:schemeClr val="bg1"/>
                  </a:solidFill>
                  <a:latin typeface="Arial Narrow" panose="020B0606020202030204" pitchFamily="34" charset="0"/>
                  <a:cs typeface="Arial" pitchFamily="34" charset="0"/>
                </a:endParaRPr>
              </a:p>
            </p:txBody>
          </p:sp>
          <p:sp>
            <p:nvSpPr>
              <p:cNvPr id="69" name="Freeform 1188"/>
              <p:cNvSpPr>
                <a:spLocks/>
              </p:cNvSpPr>
              <p:nvPr/>
            </p:nvSpPr>
            <p:spPr bwMode="auto">
              <a:xfrm>
                <a:off x="6464300" y="3860800"/>
                <a:ext cx="496888" cy="374650"/>
              </a:xfrm>
              <a:custGeom>
                <a:avLst/>
                <a:gdLst>
                  <a:gd name="T0" fmla="*/ 148 w 154"/>
                  <a:gd name="T1" fmla="*/ 116 h 116"/>
                  <a:gd name="T2" fmla="*/ 142 w 154"/>
                  <a:gd name="T3" fmla="*/ 110 h 116"/>
                  <a:gd name="T4" fmla="*/ 142 w 154"/>
                  <a:gd name="T5" fmla="*/ 31 h 116"/>
                  <a:gd name="T6" fmla="*/ 129 w 154"/>
                  <a:gd name="T7" fmla="*/ 16 h 116"/>
                  <a:gd name="T8" fmla="*/ 108 w 154"/>
                  <a:gd name="T9" fmla="*/ 34 h 116"/>
                  <a:gd name="T10" fmla="*/ 100 w 154"/>
                  <a:gd name="T11" fmla="*/ 33 h 116"/>
                  <a:gd name="T12" fmla="*/ 79 w 154"/>
                  <a:gd name="T13" fmla="*/ 14 h 116"/>
                  <a:gd name="T14" fmla="*/ 58 w 154"/>
                  <a:gd name="T15" fmla="*/ 33 h 116"/>
                  <a:gd name="T16" fmla="*/ 50 w 154"/>
                  <a:gd name="T17" fmla="*/ 33 h 116"/>
                  <a:gd name="T18" fmla="*/ 31 w 154"/>
                  <a:gd name="T19" fmla="*/ 15 h 116"/>
                  <a:gd name="T20" fmla="*/ 10 w 154"/>
                  <a:gd name="T21" fmla="*/ 33 h 116"/>
                  <a:gd name="T22" fmla="*/ 2 w 154"/>
                  <a:gd name="T23" fmla="*/ 33 h 116"/>
                  <a:gd name="T24" fmla="*/ 2 w 154"/>
                  <a:gd name="T25" fmla="*/ 24 h 116"/>
                  <a:gd name="T26" fmla="*/ 27 w 154"/>
                  <a:gd name="T27" fmla="*/ 3 h 116"/>
                  <a:gd name="T28" fmla="*/ 35 w 154"/>
                  <a:gd name="T29" fmla="*/ 3 h 116"/>
                  <a:gd name="T30" fmla="*/ 54 w 154"/>
                  <a:gd name="T31" fmla="*/ 21 h 116"/>
                  <a:gd name="T32" fmla="*/ 75 w 154"/>
                  <a:gd name="T33" fmla="*/ 2 h 116"/>
                  <a:gd name="T34" fmla="*/ 83 w 154"/>
                  <a:gd name="T35" fmla="*/ 2 h 116"/>
                  <a:gd name="T36" fmla="*/ 104 w 154"/>
                  <a:gd name="T37" fmla="*/ 21 h 116"/>
                  <a:gd name="T38" fmla="*/ 126 w 154"/>
                  <a:gd name="T39" fmla="*/ 2 h 116"/>
                  <a:gd name="T40" fmla="*/ 130 w 154"/>
                  <a:gd name="T41" fmla="*/ 1 h 116"/>
                  <a:gd name="T42" fmla="*/ 134 w 154"/>
                  <a:gd name="T43" fmla="*/ 3 h 116"/>
                  <a:gd name="T44" fmla="*/ 152 w 154"/>
                  <a:gd name="T45" fmla="*/ 25 h 116"/>
                  <a:gd name="T46" fmla="*/ 154 w 154"/>
                  <a:gd name="T47" fmla="*/ 29 h 116"/>
                  <a:gd name="T48" fmla="*/ 154 w 154"/>
                  <a:gd name="T49" fmla="*/ 110 h 116"/>
                  <a:gd name="T50" fmla="*/ 148 w 154"/>
                  <a:gd name="T5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16">
                    <a:moveTo>
                      <a:pt x="148" y="116"/>
                    </a:moveTo>
                    <a:cubicBezTo>
                      <a:pt x="145" y="116"/>
                      <a:pt x="142" y="114"/>
                      <a:pt x="142" y="110"/>
                    </a:cubicBezTo>
                    <a:cubicBezTo>
                      <a:pt x="142" y="31"/>
                      <a:pt x="142" y="31"/>
                      <a:pt x="142" y="31"/>
                    </a:cubicBezTo>
                    <a:cubicBezTo>
                      <a:pt x="129" y="16"/>
                      <a:pt x="129" y="16"/>
                      <a:pt x="129" y="16"/>
                    </a:cubicBezTo>
                    <a:cubicBezTo>
                      <a:pt x="108" y="34"/>
                      <a:pt x="108" y="34"/>
                      <a:pt x="108" y="34"/>
                    </a:cubicBezTo>
                    <a:cubicBezTo>
                      <a:pt x="105" y="35"/>
                      <a:pt x="102" y="35"/>
                      <a:pt x="100" y="33"/>
                    </a:cubicBezTo>
                    <a:cubicBezTo>
                      <a:pt x="79" y="14"/>
                      <a:pt x="79" y="14"/>
                      <a:pt x="79" y="14"/>
                    </a:cubicBezTo>
                    <a:cubicBezTo>
                      <a:pt x="58" y="33"/>
                      <a:pt x="58" y="33"/>
                      <a:pt x="58" y="33"/>
                    </a:cubicBezTo>
                    <a:cubicBezTo>
                      <a:pt x="55" y="35"/>
                      <a:pt x="52" y="35"/>
                      <a:pt x="50" y="33"/>
                    </a:cubicBezTo>
                    <a:cubicBezTo>
                      <a:pt x="31" y="15"/>
                      <a:pt x="31" y="15"/>
                      <a:pt x="31" y="15"/>
                    </a:cubicBezTo>
                    <a:cubicBezTo>
                      <a:pt x="10" y="33"/>
                      <a:pt x="10" y="33"/>
                      <a:pt x="10" y="33"/>
                    </a:cubicBezTo>
                    <a:cubicBezTo>
                      <a:pt x="8" y="36"/>
                      <a:pt x="4" y="35"/>
                      <a:pt x="2" y="33"/>
                    </a:cubicBezTo>
                    <a:cubicBezTo>
                      <a:pt x="0" y="30"/>
                      <a:pt x="0" y="27"/>
                      <a:pt x="2" y="24"/>
                    </a:cubicBezTo>
                    <a:cubicBezTo>
                      <a:pt x="27" y="3"/>
                      <a:pt x="27" y="3"/>
                      <a:pt x="27" y="3"/>
                    </a:cubicBezTo>
                    <a:cubicBezTo>
                      <a:pt x="29" y="1"/>
                      <a:pt x="33" y="1"/>
                      <a:pt x="35" y="3"/>
                    </a:cubicBezTo>
                    <a:cubicBezTo>
                      <a:pt x="54" y="21"/>
                      <a:pt x="54" y="21"/>
                      <a:pt x="54" y="21"/>
                    </a:cubicBezTo>
                    <a:cubicBezTo>
                      <a:pt x="75" y="2"/>
                      <a:pt x="75" y="2"/>
                      <a:pt x="75" y="2"/>
                    </a:cubicBezTo>
                    <a:cubicBezTo>
                      <a:pt x="77" y="0"/>
                      <a:pt x="81" y="0"/>
                      <a:pt x="83" y="2"/>
                    </a:cubicBezTo>
                    <a:cubicBezTo>
                      <a:pt x="104" y="21"/>
                      <a:pt x="104" y="21"/>
                      <a:pt x="104" y="21"/>
                    </a:cubicBezTo>
                    <a:cubicBezTo>
                      <a:pt x="126" y="2"/>
                      <a:pt x="126" y="2"/>
                      <a:pt x="126" y="2"/>
                    </a:cubicBezTo>
                    <a:cubicBezTo>
                      <a:pt x="127" y="1"/>
                      <a:pt x="129" y="1"/>
                      <a:pt x="130" y="1"/>
                    </a:cubicBezTo>
                    <a:cubicBezTo>
                      <a:pt x="132" y="1"/>
                      <a:pt x="133" y="2"/>
                      <a:pt x="134" y="3"/>
                    </a:cubicBezTo>
                    <a:cubicBezTo>
                      <a:pt x="152" y="25"/>
                      <a:pt x="152" y="25"/>
                      <a:pt x="152" y="25"/>
                    </a:cubicBezTo>
                    <a:cubicBezTo>
                      <a:pt x="153" y="26"/>
                      <a:pt x="154" y="28"/>
                      <a:pt x="154" y="29"/>
                    </a:cubicBezTo>
                    <a:cubicBezTo>
                      <a:pt x="154" y="110"/>
                      <a:pt x="154" y="110"/>
                      <a:pt x="154" y="110"/>
                    </a:cubicBezTo>
                    <a:cubicBezTo>
                      <a:pt x="154" y="114"/>
                      <a:pt x="151" y="116"/>
                      <a:pt x="148" y="116"/>
                    </a:cubicBezTo>
                    <a:close/>
                  </a:path>
                </a:pathLst>
              </a:custGeom>
              <a:grpFill/>
              <a:ln w="9525">
                <a:solidFill>
                  <a:schemeClr val="tx1"/>
                </a:solidFill>
                <a:round/>
                <a:headEnd/>
                <a:tailEnd/>
              </a:ln>
              <a:extLst/>
            </p:spPr>
            <p:txBody>
              <a:bodyPr lIns="89533" tIns="44766" rIns="89533" bIns="44766"/>
              <a:lstStyle/>
              <a:p>
                <a:pPr defTabSz="1020833">
                  <a:defRPr/>
                </a:pPr>
                <a:endParaRPr lang="en-US" sz="2800" dirty="0">
                  <a:solidFill>
                    <a:schemeClr val="bg1"/>
                  </a:solidFill>
                  <a:latin typeface="Arial Narrow" panose="020B0606020202030204" pitchFamily="34" charset="0"/>
                  <a:cs typeface="Arial" pitchFamily="34" charset="0"/>
                </a:endParaRPr>
              </a:p>
            </p:txBody>
          </p:sp>
          <p:sp>
            <p:nvSpPr>
              <p:cNvPr id="71" name="Freeform 1189"/>
              <p:cNvSpPr>
                <a:spLocks/>
              </p:cNvSpPr>
              <p:nvPr/>
            </p:nvSpPr>
            <p:spPr bwMode="auto">
              <a:xfrm>
                <a:off x="6489700" y="4027488"/>
                <a:ext cx="390525" cy="39688"/>
              </a:xfrm>
              <a:custGeom>
                <a:avLst/>
                <a:gdLst>
                  <a:gd name="T0" fmla="*/ 115 w 121"/>
                  <a:gd name="T1" fmla="*/ 12 h 12"/>
                  <a:gd name="T2" fmla="*/ 6 w 121"/>
                  <a:gd name="T3" fmla="*/ 12 h 12"/>
                  <a:gd name="T4" fmla="*/ 0 w 121"/>
                  <a:gd name="T5" fmla="*/ 6 h 12"/>
                  <a:gd name="T6" fmla="*/ 6 w 121"/>
                  <a:gd name="T7" fmla="*/ 0 h 12"/>
                  <a:gd name="T8" fmla="*/ 115 w 121"/>
                  <a:gd name="T9" fmla="*/ 0 h 12"/>
                  <a:gd name="T10" fmla="*/ 121 w 121"/>
                  <a:gd name="T11" fmla="*/ 6 h 12"/>
                  <a:gd name="T12" fmla="*/ 115 w 12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1" h="12">
                    <a:moveTo>
                      <a:pt x="115" y="12"/>
                    </a:moveTo>
                    <a:cubicBezTo>
                      <a:pt x="6" y="12"/>
                      <a:pt x="6" y="12"/>
                      <a:pt x="6" y="12"/>
                    </a:cubicBezTo>
                    <a:cubicBezTo>
                      <a:pt x="2" y="12"/>
                      <a:pt x="0" y="10"/>
                      <a:pt x="0" y="6"/>
                    </a:cubicBezTo>
                    <a:cubicBezTo>
                      <a:pt x="0" y="3"/>
                      <a:pt x="2" y="0"/>
                      <a:pt x="6" y="0"/>
                    </a:cubicBezTo>
                    <a:cubicBezTo>
                      <a:pt x="115" y="0"/>
                      <a:pt x="115" y="0"/>
                      <a:pt x="115" y="0"/>
                    </a:cubicBezTo>
                    <a:cubicBezTo>
                      <a:pt x="119" y="0"/>
                      <a:pt x="121" y="3"/>
                      <a:pt x="121" y="6"/>
                    </a:cubicBezTo>
                    <a:cubicBezTo>
                      <a:pt x="121" y="10"/>
                      <a:pt x="119" y="12"/>
                      <a:pt x="115" y="12"/>
                    </a:cubicBezTo>
                    <a:close/>
                  </a:path>
                </a:pathLst>
              </a:custGeom>
              <a:grpFill/>
              <a:ln w="9525">
                <a:solidFill>
                  <a:schemeClr val="tx1"/>
                </a:solidFill>
                <a:round/>
                <a:headEnd/>
                <a:tailEnd/>
              </a:ln>
              <a:extLst/>
            </p:spPr>
            <p:txBody>
              <a:bodyPr lIns="89533" tIns="44766" rIns="89533" bIns="44766"/>
              <a:lstStyle/>
              <a:p>
                <a:pPr defTabSz="1020833">
                  <a:defRPr/>
                </a:pPr>
                <a:endParaRPr lang="en-US" sz="2800" dirty="0">
                  <a:solidFill>
                    <a:schemeClr val="bg1"/>
                  </a:solidFill>
                  <a:latin typeface="Arial Narrow" panose="020B0606020202030204" pitchFamily="34" charset="0"/>
                  <a:cs typeface="Arial" pitchFamily="34" charset="0"/>
                </a:endParaRPr>
              </a:p>
            </p:txBody>
          </p:sp>
        </p:grpSp>
        <p:grpSp>
          <p:nvGrpSpPr>
            <p:cNvPr id="74" name="Group 1064"/>
            <p:cNvGrpSpPr/>
            <p:nvPr/>
          </p:nvGrpSpPr>
          <p:grpSpPr>
            <a:xfrm>
              <a:off x="4137743" y="3143218"/>
              <a:ext cx="440200" cy="594062"/>
              <a:chOff x="9929813" y="3343275"/>
              <a:chExt cx="400050" cy="962025"/>
            </a:xfrm>
            <a:solidFill>
              <a:schemeClr val="tx1"/>
            </a:solidFill>
          </p:grpSpPr>
          <p:sp>
            <p:nvSpPr>
              <p:cNvPr id="75" name="Freeform 1250"/>
              <p:cNvSpPr>
                <a:spLocks/>
              </p:cNvSpPr>
              <p:nvPr/>
            </p:nvSpPr>
            <p:spPr bwMode="auto">
              <a:xfrm>
                <a:off x="10013950" y="4273550"/>
                <a:ext cx="234950" cy="31750"/>
              </a:xfrm>
              <a:custGeom>
                <a:avLst/>
                <a:gdLst>
                  <a:gd name="T0" fmla="*/ 68 w 73"/>
                  <a:gd name="T1" fmla="*/ 10 h 10"/>
                  <a:gd name="T2" fmla="*/ 5 w 73"/>
                  <a:gd name="T3" fmla="*/ 10 h 10"/>
                  <a:gd name="T4" fmla="*/ 0 w 73"/>
                  <a:gd name="T5" fmla="*/ 5 h 10"/>
                  <a:gd name="T6" fmla="*/ 5 w 73"/>
                  <a:gd name="T7" fmla="*/ 0 h 10"/>
                  <a:gd name="T8" fmla="*/ 68 w 73"/>
                  <a:gd name="T9" fmla="*/ 0 h 10"/>
                  <a:gd name="T10" fmla="*/ 73 w 73"/>
                  <a:gd name="T11" fmla="*/ 5 h 10"/>
                  <a:gd name="T12" fmla="*/ 68 w 7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3" h="10">
                    <a:moveTo>
                      <a:pt x="68" y="10"/>
                    </a:moveTo>
                    <a:cubicBezTo>
                      <a:pt x="5" y="10"/>
                      <a:pt x="5" y="10"/>
                      <a:pt x="5" y="10"/>
                    </a:cubicBezTo>
                    <a:cubicBezTo>
                      <a:pt x="2" y="10"/>
                      <a:pt x="0" y="8"/>
                      <a:pt x="0" y="5"/>
                    </a:cubicBezTo>
                    <a:cubicBezTo>
                      <a:pt x="0" y="3"/>
                      <a:pt x="2" y="0"/>
                      <a:pt x="5" y="0"/>
                    </a:cubicBezTo>
                    <a:cubicBezTo>
                      <a:pt x="68" y="0"/>
                      <a:pt x="68" y="0"/>
                      <a:pt x="68" y="0"/>
                    </a:cubicBezTo>
                    <a:cubicBezTo>
                      <a:pt x="70" y="0"/>
                      <a:pt x="73" y="3"/>
                      <a:pt x="73" y="5"/>
                    </a:cubicBezTo>
                    <a:cubicBezTo>
                      <a:pt x="73" y="8"/>
                      <a:pt x="70" y="10"/>
                      <a:pt x="68" y="10"/>
                    </a:cubicBezTo>
                    <a:close/>
                  </a:path>
                </a:pathLst>
              </a:custGeom>
              <a:grpFill/>
              <a:ln>
                <a:noFill/>
              </a:ln>
              <a:extLst>
                <a:ext uri="{91240B29-F687-4F45-9708-019B960494DF}"/>
              </a:extLst>
            </p:spPr>
            <p:txBody>
              <a:bodyPr lIns="89533" tIns="44766" rIns="89533" bIns="44766"/>
              <a:lstStyle/>
              <a:p>
                <a:pPr defTabSz="1020833">
                  <a:defRPr/>
                </a:pPr>
                <a:endParaRPr lang="en-US" sz="2800" dirty="0">
                  <a:solidFill>
                    <a:prstClr val="black"/>
                  </a:solidFill>
                  <a:latin typeface="Arial Narrow" panose="020B0606020202030204" pitchFamily="34" charset="0"/>
                  <a:cs typeface="Arial" pitchFamily="34" charset="0"/>
                </a:endParaRPr>
              </a:p>
            </p:txBody>
          </p:sp>
          <p:sp>
            <p:nvSpPr>
              <p:cNvPr id="76" name="Freeform 1251"/>
              <p:cNvSpPr>
                <a:spLocks/>
              </p:cNvSpPr>
              <p:nvPr/>
            </p:nvSpPr>
            <p:spPr bwMode="auto">
              <a:xfrm>
                <a:off x="10117138" y="4073525"/>
                <a:ext cx="31750" cy="196850"/>
              </a:xfrm>
              <a:custGeom>
                <a:avLst/>
                <a:gdLst>
                  <a:gd name="T0" fmla="*/ 5 w 10"/>
                  <a:gd name="T1" fmla="*/ 61 h 61"/>
                  <a:gd name="T2" fmla="*/ 0 w 10"/>
                  <a:gd name="T3" fmla="*/ 56 h 61"/>
                  <a:gd name="T4" fmla="*/ 0 w 10"/>
                  <a:gd name="T5" fmla="*/ 5 h 61"/>
                  <a:gd name="T6" fmla="*/ 5 w 10"/>
                  <a:gd name="T7" fmla="*/ 0 h 61"/>
                  <a:gd name="T8" fmla="*/ 10 w 10"/>
                  <a:gd name="T9" fmla="*/ 5 h 61"/>
                  <a:gd name="T10" fmla="*/ 10 w 10"/>
                  <a:gd name="T11" fmla="*/ 56 h 61"/>
                  <a:gd name="T12" fmla="*/ 5 w 10"/>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0" h="61">
                    <a:moveTo>
                      <a:pt x="5" y="61"/>
                    </a:moveTo>
                    <a:cubicBezTo>
                      <a:pt x="2" y="61"/>
                      <a:pt x="0" y="59"/>
                      <a:pt x="0" y="56"/>
                    </a:cubicBezTo>
                    <a:cubicBezTo>
                      <a:pt x="0" y="5"/>
                      <a:pt x="0" y="5"/>
                      <a:pt x="0" y="5"/>
                    </a:cubicBezTo>
                    <a:cubicBezTo>
                      <a:pt x="0" y="2"/>
                      <a:pt x="2" y="0"/>
                      <a:pt x="5" y="0"/>
                    </a:cubicBezTo>
                    <a:cubicBezTo>
                      <a:pt x="8" y="0"/>
                      <a:pt x="10" y="2"/>
                      <a:pt x="10" y="5"/>
                    </a:cubicBezTo>
                    <a:cubicBezTo>
                      <a:pt x="10" y="56"/>
                      <a:pt x="10" y="56"/>
                      <a:pt x="10" y="56"/>
                    </a:cubicBezTo>
                    <a:cubicBezTo>
                      <a:pt x="10" y="59"/>
                      <a:pt x="8" y="61"/>
                      <a:pt x="5" y="61"/>
                    </a:cubicBezTo>
                    <a:close/>
                  </a:path>
                </a:pathLst>
              </a:custGeom>
              <a:grpFill/>
              <a:ln>
                <a:noFill/>
              </a:ln>
              <a:extLst>
                <a:ext uri="{91240B29-F687-4F45-9708-019B960494DF}"/>
              </a:extLst>
            </p:spPr>
            <p:txBody>
              <a:bodyPr lIns="89533" tIns="44766" rIns="89533" bIns="44766"/>
              <a:lstStyle/>
              <a:p>
                <a:pPr defTabSz="1020833">
                  <a:defRPr/>
                </a:pPr>
                <a:endParaRPr lang="en-US" sz="2800" dirty="0">
                  <a:solidFill>
                    <a:prstClr val="black"/>
                  </a:solidFill>
                  <a:latin typeface="Arial Narrow" panose="020B0606020202030204" pitchFamily="34" charset="0"/>
                  <a:cs typeface="Arial" pitchFamily="34" charset="0"/>
                </a:endParaRPr>
              </a:p>
            </p:txBody>
          </p:sp>
          <p:sp>
            <p:nvSpPr>
              <p:cNvPr id="77" name="Freeform 1252"/>
              <p:cNvSpPr>
                <a:spLocks noEditPoints="1"/>
              </p:cNvSpPr>
              <p:nvPr/>
            </p:nvSpPr>
            <p:spPr bwMode="auto">
              <a:xfrm>
                <a:off x="9929813" y="3860800"/>
                <a:ext cx="200025" cy="203200"/>
              </a:xfrm>
              <a:custGeom>
                <a:avLst/>
                <a:gdLst>
                  <a:gd name="T0" fmla="*/ 56 w 62"/>
                  <a:gd name="T1" fmla="*/ 63 h 63"/>
                  <a:gd name="T2" fmla="*/ 56 w 62"/>
                  <a:gd name="T3" fmla="*/ 63 h 63"/>
                  <a:gd name="T4" fmla="*/ 16 w 62"/>
                  <a:gd name="T5" fmla="*/ 46 h 63"/>
                  <a:gd name="T6" fmla="*/ 1 w 62"/>
                  <a:gd name="T7" fmla="*/ 5 h 63"/>
                  <a:gd name="T8" fmla="*/ 2 w 62"/>
                  <a:gd name="T9" fmla="*/ 2 h 63"/>
                  <a:gd name="T10" fmla="*/ 6 w 62"/>
                  <a:gd name="T11" fmla="*/ 0 h 63"/>
                  <a:gd name="T12" fmla="*/ 61 w 62"/>
                  <a:gd name="T13" fmla="*/ 58 h 63"/>
                  <a:gd name="T14" fmla="*/ 56 w 62"/>
                  <a:gd name="T15" fmla="*/ 63 h 63"/>
                  <a:gd name="T16" fmla="*/ 11 w 62"/>
                  <a:gd name="T17" fmla="*/ 11 h 63"/>
                  <a:gd name="T18" fmla="*/ 24 w 62"/>
                  <a:gd name="T19" fmla="*/ 39 h 63"/>
                  <a:gd name="T20" fmla="*/ 51 w 62"/>
                  <a:gd name="T21" fmla="*/ 53 h 63"/>
                  <a:gd name="T22" fmla="*/ 11 w 62"/>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3">
                    <a:moveTo>
                      <a:pt x="56" y="63"/>
                    </a:moveTo>
                    <a:cubicBezTo>
                      <a:pt x="56" y="63"/>
                      <a:pt x="56" y="63"/>
                      <a:pt x="56" y="63"/>
                    </a:cubicBezTo>
                    <a:cubicBezTo>
                      <a:pt x="41" y="63"/>
                      <a:pt x="27" y="56"/>
                      <a:pt x="16" y="46"/>
                    </a:cubicBezTo>
                    <a:cubicBezTo>
                      <a:pt x="6" y="35"/>
                      <a:pt x="0" y="20"/>
                      <a:pt x="1" y="5"/>
                    </a:cubicBezTo>
                    <a:cubicBezTo>
                      <a:pt x="1" y="4"/>
                      <a:pt x="1" y="2"/>
                      <a:pt x="2" y="2"/>
                    </a:cubicBezTo>
                    <a:cubicBezTo>
                      <a:pt x="3" y="1"/>
                      <a:pt x="4" y="0"/>
                      <a:pt x="6" y="0"/>
                    </a:cubicBezTo>
                    <a:cubicBezTo>
                      <a:pt x="37" y="1"/>
                      <a:pt x="62" y="27"/>
                      <a:pt x="61" y="58"/>
                    </a:cubicBezTo>
                    <a:cubicBezTo>
                      <a:pt x="61" y="61"/>
                      <a:pt x="59" y="63"/>
                      <a:pt x="56" y="63"/>
                    </a:cubicBezTo>
                    <a:close/>
                    <a:moveTo>
                      <a:pt x="11" y="11"/>
                    </a:moveTo>
                    <a:cubicBezTo>
                      <a:pt x="12" y="21"/>
                      <a:pt x="16" y="31"/>
                      <a:pt x="24" y="39"/>
                    </a:cubicBezTo>
                    <a:cubicBezTo>
                      <a:pt x="31" y="46"/>
                      <a:pt x="41" y="51"/>
                      <a:pt x="51" y="53"/>
                    </a:cubicBezTo>
                    <a:cubicBezTo>
                      <a:pt x="49" y="31"/>
                      <a:pt x="32" y="14"/>
                      <a:pt x="11" y="11"/>
                    </a:cubicBezTo>
                    <a:close/>
                  </a:path>
                </a:pathLst>
              </a:custGeom>
              <a:grpFill/>
              <a:ln>
                <a:noFill/>
              </a:ln>
              <a:extLst>
                <a:ext uri="{91240B29-F687-4F45-9708-019B960494DF}"/>
              </a:extLst>
            </p:spPr>
            <p:txBody>
              <a:bodyPr lIns="89533" tIns="44766" rIns="89533" bIns="44766"/>
              <a:lstStyle/>
              <a:p>
                <a:pPr defTabSz="1020833">
                  <a:defRPr/>
                </a:pPr>
                <a:endParaRPr lang="en-US" sz="2800" dirty="0">
                  <a:solidFill>
                    <a:prstClr val="black"/>
                  </a:solidFill>
                  <a:latin typeface="Arial Narrow" panose="020B0606020202030204" pitchFamily="34" charset="0"/>
                  <a:cs typeface="Arial" pitchFamily="34" charset="0"/>
                </a:endParaRPr>
              </a:p>
            </p:txBody>
          </p:sp>
          <p:sp>
            <p:nvSpPr>
              <p:cNvPr id="78" name="Freeform 1253"/>
              <p:cNvSpPr>
                <a:spLocks noEditPoints="1"/>
              </p:cNvSpPr>
              <p:nvPr/>
            </p:nvSpPr>
            <p:spPr bwMode="auto">
              <a:xfrm>
                <a:off x="10133013" y="3860800"/>
                <a:ext cx="196850" cy="203200"/>
              </a:xfrm>
              <a:custGeom>
                <a:avLst/>
                <a:gdLst>
                  <a:gd name="T0" fmla="*/ 5 w 61"/>
                  <a:gd name="T1" fmla="*/ 63 h 63"/>
                  <a:gd name="T2" fmla="*/ 0 w 61"/>
                  <a:gd name="T3" fmla="*/ 58 h 63"/>
                  <a:gd name="T4" fmla="*/ 56 w 61"/>
                  <a:gd name="T5" fmla="*/ 0 h 63"/>
                  <a:gd name="T6" fmla="*/ 59 w 61"/>
                  <a:gd name="T7" fmla="*/ 2 h 63"/>
                  <a:gd name="T8" fmla="*/ 61 w 61"/>
                  <a:gd name="T9" fmla="*/ 5 h 63"/>
                  <a:gd name="T10" fmla="*/ 45 w 61"/>
                  <a:gd name="T11" fmla="*/ 46 h 63"/>
                  <a:gd name="T12" fmla="*/ 5 w 61"/>
                  <a:gd name="T13" fmla="*/ 63 h 63"/>
                  <a:gd name="T14" fmla="*/ 5 w 61"/>
                  <a:gd name="T15" fmla="*/ 63 h 63"/>
                  <a:gd name="T16" fmla="*/ 51 w 61"/>
                  <a:gd name="T17" fmla="*/ 11 h 63"/>
                  <a:gd name="T18" fmla="*/ 10 w 61"/>
                  <a:gd name="T19" fmla="*/ 53 h 63"/>
                  <a:gd name="T20" fmla="*/ 38 w 61"/>
                  <a:gd name="T21" fmla="*/ 39 h 63"/>
                  <a:gd name="T22" fmla="*/ 51 w 61"/>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3">
                    <a:moveTo>
                      <a:pt x="5" y="63"/>
                    </a:moveTo>
                    <a:cubicBezTo>
                      <a:pt x="3" y="63"/>
                      <a:pt x="0" y="61"/>
                      <a:pt x="0" y="58"/>
                    </a:cubicBezTo>
                    <a:cubicBezTo>
                      <a:pt x="0" y="27"/>
                      <a:pt x="24" y="1"/>
                      <a:pt x="56" y="0"/>
                    </a:cubicBezTo>
                    <a:cubicBezTo>
                      <a:pt x="57" y="0"/>
                      <a:pt x="58" y="1"/>
                      <a:pt x="59" y="2"/>
                    </a:cubicBezTo>
                    <a:cubicBezTo>
                      <a:pt x="60" y="2"/>
                      <a:pt x="61" y="4"/>
                      <a:pt x="61" y="5"/>
                    </a:cubicBezTo>
                    <a:cubicBezTo>
                      <a:pt x="61" y="20"/>
                      <a:pt x="56" y="35"/>
                      <a:pt x="45" y="46"/>
                    </a:cubicBezTo>
                    <a:cubicBezTo>
                      <a:pt x="35" y="56"/>
                      <a:pt x="21" y="63"/>
                      <a:pt x="5" y="63"/>
                    </a:cubicBezTo>
                    <a:cubicBezTo>
                      <a:pt x="5" y="63"/>
                      <a:pt x="5" y="63"/>
                      <a:pt x="5" y="63"/>
                    </a:cubicBezTo>
                    <a:close/>
                    <a:moveTo>
                      <a:pt x="51" y="11"/>
                    </a:moveTo>
                    <a:cubicBezTo>
                      <a:pt x="29" y="14"/>
                      <a:pt x="12" y="31"/>
                      <a:pt x="10" y="53"/>
                    </a:cubicBezTo>
                    <a:cubicBezTo>
                      <a:pt x="21" y="51"/>
                      <a:pt x="30" y="46"/>
                      <a:pt x="38" y="39"/>
                    </a:cubicBezTo>
                    <a:cubicBezTo>
                      <a:pt x="45" y="31"/>
                      <a:pt x="50" y="21"/>
                      <a:pt x="51" y="11"/>
                    </a:cubicBezTo>
                    <a:close/>
                  </a:path>
                </a:pathLst>
              </a:custGeom>
              <a:grpFill/>
              <a:ln>
                <a:noFill/>
              </a:ln>
              <a:extLst>
                <a:ext uri="{91240B29-F687-4F45-9708-019B960494DF}"/>
              </a:extLst>
            </p:spPr>
            <p:txBody>
              <a:bodyPr lIns="89533" tIns="44766" rIns="89533" bIns="44766"/>
              <a:lstStyle/>
              <a:p>
                <a:pPr defTabSz="1020833">
                  <a:defRPr/>
                </a:pPr>
                <a:endParaRPr lang="en-US" sz="2800" dirty="0">
                  <a:solidFill>
                    <a:prstClr val="black"/>
                  </a:solidFill>
                  <a:latin typeface="Arial Narrow" panose="020B0606020202030204" pitchFamily="34" charset="0"/>
                  <a:cs typeface="Arial" pitchFamily="34" charset="0"/>
                </a:endParaRPr>
              </a:p>
            </p:txBody>
          </p:sp>
          <p:sp>
            <p:nvSpPr>
              <p:cNvPr id="79" name="Freeform 1254"/>
              <p:cNvSpPr>
                <a:spLocks noEditPoints="1"/>
              </p:cNvSpPr>
              <p:nvPr/>
            </p:nvSpPr>
            <p:spPr bwMode="auto">
              <a:xfrm>
                <a:off x="9929813" y="3692525"/>
                <a:ext cx="196850" cy="203200"/>
              </a:xfrm>
              <a:custGeom>
                <a:avLst/>
                <a:gdLst>
                  <a:gd name="T0" fmla="*/ 56 w 61"/>
                  <a:gd name="T1" fmla="*/ 63 h 63"/>
                  <a:gd name="T2" fmla="*/ 56 w 61"/>
                  <a:gd name="T3" fmla="*/ 63 h 63"/>
                  <a:gd name="T4" fmla="*/ 16 w 61"/>
                  <a:gd name="T5" fmla="*/ 45 h 63"/>
                  <a:gd name="T6" fmla="*/ 1 w 61"/>
                  <a:gd name="T7" fmla="*/ 5 h 63"/>
                  <a:gd name="T8" fmla="*/ 6 w 61"/>
                  <a:gd name="T9" fmla="*/ 0 h 63"/>
                  <a:gd name="T10" fmla="*/ 45 w 61"/>
                  <a:gd name="T11" fmla="*/ 17 h 63"/>
                  <a:gd name="T12" fmla="*/ 61 w 61"/>
                  <a:gd name="T13" fmla="*/ 58 h 63"/>
                  <a:gd name="T14" fmla="*/ 56 w 61"/>
                  <a:gd name="T15" fmla="*/ 63 h 63"/>
                  <a:gd name="T16" fmla="*/ 11 w 61"/>
                  <a:gd name="T17" fmla="*/ 10 h 63"/>
                  <a:gd name="T18" fmla="*/ 24 w 61"/>
                  <a:gd name="T19" fmla="*/ 38 h 63"/>
                  <a:gd name="T20" fmla="*/ 51 w 61"/>
                  <a:gd name="T21" fmla="*/ 52 h 63"/>
                  <a:gd name="T22" fmla="*/ 38 w 61"/>
                  <a:gd name="T23" fmla="*/ 24 h 63"/>
                  <a:gd name="T24" fmla="*/ 11 w 61"/>
                  <a:gd name="T25"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3">
                    <a:moveTo>
                      <a:pt x="56" y="63"/>
                    </a:moveTo>
                    <a:cubicBezTo>
                      <a:pt x="56" y="63"/>
                      <a:pt x="56" y="63"/>
                      <a:pt x="56" y="63"/>
                    </a:cubicBezTo>
                    <a:cubicBezTo>
                      <a:pt x="41" y="62"/>
                      <a:pt x="27" y="56"/>
                      <a:pt x="16" y="45"/>
                    </a:cubicBezTo>
                    <a:cubicBezTo>
                      <a:pt x="6" y="34"/>
                      <a:pt x="0" y="20"/>
                      <a:pt x="1" y="5"/>
                    </a:cubicBezTo>
                    <a:cubicBezTo>
                      <a:pt x="1" y="2"/>
                      <a:pt x="3" y="0"/>
                      <a:pt x="6" y="0"/>
                    </a:cubicBezTo>
                    <a:cubicBezTo>
                      <a:pt x="21" y="0"/>
                      <a:pt x="35" y="6"/>
                      <a:pt x="45" y="17"/>
                    </a:cubicBezTo>
                    <a:cubicBezTo>
                      <a:pt x="56" y="28"/>
                      <a:pt x="61" y="43"/>
                      <a:pt x="61" y="58"/>
                    </a:cubicBezTo>
                    <a:cubicBezTo>
                      <a:pt x="61" y="60"/>
                      <a:pt x="59" y="63"/>
                      <a:pt x="56" y="63"/>
                    </a:cubicBezTo>
                    <a:close/>
                    <a:moveTo>
                      <a:pt x="11" y="10"/>
                    </a:moveTo>
                    <a:cubicBezTo>
                      <a:pt x="12" y="21"/>
                      <a:pt x="16" y="30"/>
                      <a:pt x="24" y="38"/>
                    </a:cubicBezTo>
                    <a:cubicBezTo>
                      <a:pt x="31" y="46"/>
                      <a:pt x="41" y="51"/>
                      <a:pt x="51" y="52"/>
                    </a:cubicBezTo>
                    <a:cubicBezTo>
                      <a:pt x="50" y="42"/>
                      <a:pt x="46" y="32"/>
                      <a:pt x="38" y="24"/>
                    </a:cubicBezTo>
                    <a:cubicBezTo>
                      <a:pt x="31" y="16"/>
                      <a:pt x="21" y="12"/>
                      <a:pt x="11" y="10"/>
                    </a:cubicBezTo>
                    <a:close/>
                  </a:path>
                </a:pathLst>
              </a:custGeom>
              <a:grpFill/>
              <a:ln>
                <a:noFill/>
              </a:ln>
              <a:extLst>
                <a:ext uri="{91240B29-F687-4F45-9708-019B960494DF}"/>
              </a:extLst>
            </p:spPr>
            <p:txBody>
              <a:bodyPr lIns="89533" tIns="44766" rIns="89533" bIns="44766"/>
              <a:lstStyle/>
              <a:p>
                <a:pPr defTabSz="1020833">
                  <a:defRPr/>
                </a:pPr>
                <a:endParaRPr lang="en-US" sz="2800" dirty="0">
                  <a:solidFill>
                    <a:prstClr val="black"/>
                  </a:solidFill>
                  <a:latin typeface="Arial Narrow" panose="020B0606020202030204" pitchFamily="34" charset="0"/>
                  <a:cs typeface="Arial" pitchFamily="34" charset="0"/>
                </a:endParaRPr>
              </a:p>
            </p:txBody>
          </p:sp>
          <p:sp>
            <p:nvSpPr>
              <p:cNvPr id="80" name="Freeform 1255"/>
              <p:cNvSpPr>
                <a:spLocks noEditPoints="1"/>
              </p:cNvSpPr>
              <p:nvPr/>
            </p:nvSpPr>
            <p:spPr bwMode="auto">
              <a:xfrm>
                <a:off x="10133013" y="3692525"/>
                <a:ext cx="196850" cy="203200"/>
              </a:xfrm>
              <a:custGeom>
                <a:avLst/>
                <a:gdLst>
                  <a:gd name="T0" fmla="*/ 5 w 61"/>
                  <a:gd name="T1" fmla="*/ 63 h 63"/>
                  <a:gd name="T2" fmla="*/ 0 w 61"/>
                  <a:gd name="T3" fmla="*/ 58 h 63"/>
                  <a:gd name="T4" fmla="*/ 16 w 61"/>
                  <a:gd name="T5" fmla="*/ 17 h 63"/>
                  <a:gd name="T6" fmla="*/ 56 w 61"/>
                  <a:gd name="T7" fmla="*/ 0 h 63"/>
                  <a:gd name="T8" fmla="*/ 61 w 61"/>
                  <a:gd name="T9" fmla="*/ 5 h 63"/>
                  <a:gd name="T10" fmla="*/ 45 w 61"/>
                  <a:gd name="T11" fmla="*/ 45 h 63"/>
                  <a:gd name="T12" fmla="*/ 5 w 61"/>
                  <a:gd name="T13" fmla="*/ 63 h 63"/>
                  <a:gd name="T14" fmla="*/ 5 w 61"/>
                  <a:gd name="T15" fmla="*/ 63 h 63"/>
                  <a:gd name="T16" fmla="*/ 51 w 61"/>
                  <a:gd name="T17" fmla="*/ 10 h 63"/>
                  <a:gd name="T18" fmla="*/ 23 w 61"/>
                  <a:gd name="T19" fmla="*/ 24 h 63"/>
                  <a:gd name="T20" fmla="*/ 10 w 61"/>
                  <a:gd name="T21" fmla="*/ 52 h 63"/>
                  <a:gd name="T22" fmla="*/ 38 w 61"/>
                  <a:gd name="T23" fmla="*/ 38 h 63"/>
                  <a:gd name="T24" fmla="*/ 51 w 61"/>
                  <a:gd name="T25"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3">
                    <a:moveTo>
                      <a:pt x="5" y="63"/>
                    </a:moveTo>
                    <a:cubicBezTo>
                      <a:pt x="3" y="63"/>
                      <a:pt x="0" y="60"/>
                      <a:pt x="0" y="58"/>
                    </a:cubicBezTo>
                    <a:cubicBezTo>
                      <a:pt x="0" y="43"/>
                      <a:pt x="6" y="28"/>
                      <a:pt x="16" y="17"/>
                    </a:cubicBezTo>
                    <a:cubicBezTo>
                      <a:pt x="26" y="6"/>
                      <a:pt x="41" y="0"/>
                      <a:pt x="56" y="0"/>
                    </a:cubicBezTo>
                    <a:cubicBezTo>
                      <a:pt x="59" y="0"/>
                      <a:pt x="61" y="2"/>
                      <a:pt x="61" y="5"/>
                    </a:cubicBezTo>
                    <a:cubicBezTo>
                      <a:pt x="61" y="20"/>
                      <a:pt x="56" y="34"/>
                      <a:pt x="45" y="45"/>
                    </a:cubicBezTo>
                    <a:cubicBezTo>
                      <a:pt x="35" y="56"/>
                      <a:pt x="21" y="62"/>
                      <a:pt x="5" y="63"/>
                    </a:cubicBezTo>
                    <a:cubicBezTo>
                      <a:pt x="5" y="63"/>
                      <a:pt x="5" y="63"/>
                      <a:pt x="5" y="63"/>
                    </a:cubicBezTo>
                    <a:close/>
                    <a:moveTo>
                      <a:pt x="51" y="10"/>
                    </a:moveTo>
                    <a:cubicBezTo>
                      <a:pt x="40" y="12"/>
                      <a:pt x="31" y="16"/>
                      <a:pt x="23" y="24"/>
                    </a:cubicBezTo>
                    <a:cubicBezTo>
                      <a:pt x="16" y="32"/>
                      <a:pt x="11" y="42"/>
                      <a:pt x="10" y="52"/>
                    </a:cubicBezTo>
                    <a:cubicBezTo>
                      <a:pt x="21" y="51"/>
                      <a:pt x="30" y="46"/>
                      <a:pt x="38" y="38"/>
                    </a:cubicBezTo>
                    <a:cubicBezTo>
                      <a:pt x="45" y="30"/>
                      <a:pt x="50" y="21"/>
                      <a:pt x="51" y="10"/>
                    </a:cubicBezTo>
                    <a:close/>
                  </a:path>
                </a:pathLst>
              </a:custGeom>
              <a:grpFill/>
              <a:ln>
                <a:noFill/>
              </a:ln>
              <a:extLst>
                <a:ext uri="{91240B29-F687-4F45-9708-019B960494DF}"/>
              </a:extLst>
            </p:spPr>
            <p:txBody>
              <a:bodyPr lIns="89533" tIns="44766" rIns="89533" bIns="44766"/>
              <a:lstStyle/>
              <a:p>
                <a:pPr defTabSz="1020833">
                  <a:defRPr/>
                </a:pPr>
                <a:endParaRPr lang="en-US" sz="2800" dirty="0">
                  <a:solidFill>
                    <a:prstClr val="black"/>
                  </a:solidFill>
                  <a:latin typeface="Arial Narrow" panose="020B0606020202030204" pitchFamily="34" charset="0"/>
                  <a:cs typeface="Arial" pitchFamily="34" charset="0"/>
                </a:endParaRPr>
              </a:p>
            </p:txBody>
          </p:sp>
          <p:sp>
            <p:nvSpPr>
              <p:cNvPr id="81" name="Freeform 1256"/>
              <p:cNvSpPr>
                <a:spLocks noEditPoints="1"/>
              </p:cNvSpPr>
              <p:nvPr/>
            </p:nvSpPr>
            <p:spPr bwMode="auto">
              <a:xfrm>
                <a:off x="9929813" y="3521075"/>
                <a:ext cx="200025" cy="203200"/>
              </a:xfrm>
              <a:custGeom>
                <a:avLst/>
                <a:gdLst>
                  <a:gd name="T0" fmla="*/ 56 w 62"/>
                  <a:gd name="T1" fmla="*/ 63 h 63"/>
                  <a:gd name="T2" fmla="*/ 56 w 62"/>
                  <a:gd name="T3" fmla="*/ 63 h 63"/>
                  <a:gd name="T4" fmla="*/ 1 w 62"/>
                  <a:gd name="T5" fmla="*/ 5 h 63"/>
                  <a:gd name="T6" fmla="*/ 2 w 62"/>
                  <a:gd name="T7" fmla="*/ 2 h 63"/>
                  <a:gd name="T8" fmla="*/ 6 w 62"/>
                  <a:gd name="T9" fmla="*/ 0 h 63"/>
                  <a:gd name="T10" fmla="*/ 61 w 62"/>
                  <a:gd name="T11" fmla="*/ 58 h 63"/>
                  <a:gd name="T12" fmla="*/ 60 w 62"/>
                  <a:gd name="T13" fmla="*/ 62 h 63"/>
                  <a:gd name="T14" fmla="*/ 56 w 62"/>
                  <a:gd name="T15" fmla="*/ 63 h 63"/>
                  <a:gd name="T16" fmla="*/ 11 w 62"/>
                  <a:gd name="T17" fmla="*/ 11 h 63"/>
                  <a:gd name="T18" fmla="*/ 51 w 62"/>
                  <a:gd name="T19" fmla="*/ 53 h 63"/>
                  <a:gd name="T20" fmla="*/ 11 w 62"/>
                  <a:gd name="T21"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3">
                    <a:moveTo>
                      <a:pt x="56" y="63"/>
                    </a:moveTo>
                    <a:cubicBezTo>
                      <a:pt x="56" y="63"/>
                      <a:pt x="56" y="63"/>
                      <a:pt x="56" y="63"/>
                    </a:cubicBezTo>
                    <a:cubicBezTo>
                      <a:pt x="25" y="62"/>
                      <a:pt x="0" y="36"/>
                      <a:pt x="1" y="5"/>
                    </a:cubicBezTo>
                    <a:cubicBezTo>
                      <a:pt x="1" y="4"/>
                      <a:pt x="1" y="3"/>
                      <a:pt x="2" y="2"/>
                    </a:cubicBezTo>
                    <a:cubicBezTo>
                      <a:pt x="3" y="1"/>
                      <a:pt x="4" y="0"/>
                      <a:pt x="6" y="0"/>
                    </a:cubicBezTo>
                    <a:cubicBezTo>
                      <a:pt x="37" y="1"/>
                      <a:pt x="62" y="27"/>
                      <a:pt x="61" y="58"/>
                    </a:cubicBezTo>
                    <a:cubicBezTo>
                      <a:pt x="61" y="60"/>
                      <a:pt x="61" y="61"/>
                      <a:pt x="60" y="62"/>
                    </a:cubicBezTo>
                    <a:cubicBezTo>
                      <a:pt x="59" y="63"/>
                      <a:pt x="57" y="63"/>
                      <a:pt x="56" y="63"/>
                    </a:cubicBezTo>
                    <a:close/>
                    <a:moveTo>
                      <a:pt x="11" y="11"/>
                    </a:moveTo>
                    <a:cubicBezTo>
                      <a:pt x="13" y="32"/>
                      <a:pt x="30" y="50"/>
                      <a:pt x="51" y="53"/>
                    </a:cubicBezTo>
                    <a:cubicBezTo>
                      <a:pt x="49" y="31"/>
                      <a:pt x="32" y="14"/>
                      <a:pt x="11" y="11"/>
                    </a:cubicBezTo>
                    <a:close/>
                  </a:path>
                </a:pathLst>
              </a:custGeom>
              <a:grpFill/>
              <a:ln>
                <a:noFill/>
              </a:ln>
              <a:extLst>
                <a:ext uri="{91240B29-F687-4F45-9708-019B960494DF}"/>
              </a:extLst>
            </p:spPr>
            <p:txBody>
              <a:bodyPr lIns="89533" tIns="44766" rIns="89533" bIns="44766"/>
              <a:lstStyle/>
              <a:p>
                <a:pPr defTabSz="1020833">
                  <a:defRPr/>
                </a:pPr>
                <a:endParaRPr lang="en-US" sz="2800" dirty="0">
                  <a:solidFill>
                    <a:prstClr val="black"/>
                  </a:solidFill>
                  <a:latin typeface="Arial Narrow" panose="020B0606020202030204" pitchFamily="34" charset="0"/>
                  <a:cs typeface="Arial" pitchFamily="34" charset="0"/>
                </a:endParaRPr>
              </a:p>
            </p:txBody>
          </p:sp>
          <p:sp>
            <p:nvSpPr>
              <p:cNvPr id="82" name="Freeform 1257"/>
              <p:cNvSpPr>
                <a:spLocks noEditPoints="1"/>
              </p:cNvSpPr>
              <p:nvPr/>
            </p:nvSpPr>
            <p:spPr bwMode="auto">
              <a:xfrm>
                <a:off x="10133013" y="3521075"/>
                <a:ext cx="196850" cy="203200"/>
              </a:xfrm>
              <a:custGeom>
                <a:avLst/>
                <a:gdLst>
                  <a:gd name="T0" fmla="*/ 5 w 61"/>
                  <a:gd name="T1" fmla="*/ 63 h 63"/>
                  <a:gd name="T2" fmla="*/ 2 w 61"/>
                  <a:gd name="T3" fmla="*/ 62 h 63"/>
                  <a:gd name="T4" fmla="*/ 0 w 61"/>
                  <a:gd name="T5" fmla="*/ 58 h 63"/>
                  <a:gd name="T6" fmla="*/ 56 w 61"/>
                  <a:gd name="T7" fmla="*/ 0 h 63"/>
                  <a:gd name="T8" fmla="*/ 59 w 61"/>
                  <a:gd name="T9" fmla="*/ 2 h 63"/>
                  <a:gd name="T10" fmla="*/ 61 w 61"/>
                  <a:gd name="T11" fmla="*/ 5 h 63"/>
                  <a:gd name="T12" fmla="*/ 5 w 61"/>
                  <a:gd name="T13" fmla="*/ 63 h 63"/>
                  <a:gd name="T14" fmla="*/ 5 w 61"/>
                  <a:gd name="T15" fmla="*/ 63 h 63"/>
                  <a:gd name="T16" fmla="*/ 51 w 61"/>
                  <a:gd name="T17" fmla="*/ 11 h 63"/>
                  <a:gd name="T18" fmla="*/ 10 w 61"/>
                  <a:gd name="T19" fmla="*/ 53 h 63"/>
                  <a:gd name="T20" fmla="*/ 51 w 61"/>
                  <a:gd name="T21"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3">
                    <a:moveTo>
                      <a:pt x="5" y="63"/>
                    </a:moveTo>
                    <a:cubicBezTo>
                      <a:pt x="4" y="63"/>
                      <a:pt x="3" y="63"/>
                      <a:pt x="2" y="62"/>
                    </a:cubicBezTo>
                    <a:cubicBezTo>
                      <a:pt x="1" y="61"/>
                      <a:pt x="0" y="60"/>
                      <a:pt x="0" y="58"/>
                    </a:cubicBezTo>
                    <a:cubicBezTo>
                      <a:pt x="0" y="27"/>
                      <a:pt x="24" y="1"/>
                      <a:pt x="56" y="0"/>
                    </a:cubicBezTo>
                    <a:cubicBezTo>
                      <a:pt x="57" y="0"/>
                      <a:pt x="58" y="1"/>
                      <a:pt x="59" y="2"/>
                    </a:cubicBezTo>
                    <a:cubicBezTo>
                      <a:pt x="60" y="3"/>
                      <a:pt x="61" y="4"/>
                      <a:pt x="61" y="5"/>
                    </a:cubicBezTo>
                    <a:cubicBezTo>
                      <a:pt x="61" y="36"/>
                      <a:pt x="37" y="62"/>
                      <a:pt x="5" y="63"/>
                    </a:cubicBezTo>
                    <a:cubicBezTo>
                      <a:pt x="5" y="63"/>
                      <a:pt x="5" y="63"/>
                      <a:pt x="5" y="63"/>
                    </a:cubicBezTo>
                    <a:close/>
                    <a:moveTo>
                      <a:pt x="51" y="11"/>
                    </a:moveTo>
                    <a:cubicBezTo>
                      <a:pt x="29" y="14"/>
                      <a:pt x="12" y="31"/>
                      <a:pt x="10" y="53"/>
                    </a:cubicBezTo>
                    <a:cubicBezTo>
                      <a:pt x="32" y="50"/>
                      <a:pt x="49" y="32"/>
                      <a:pt x="51" y="11"/>
                    </a:cubicBezTo>
                    <a:close/>
                  </a:path>
                </a:pathLst>
              </a:custGeom>
              <a:grpFill/>
              <a:ln>
                <a:noFill/>
              </a:ln>
              <a:extLst>
                <a:ext uri="{91240B29-F687-4F45-9708-019B960494DF}"/>
              </a:extLst>
            </p:spPr>
            <p:txBody>
              <a:bodyPr lIns="89533" tIns="44766" rIns="89533" bIns="44766"/>
              <a:lstStyle/>
              <a:p>
                <a:pPr defTabSz="1020833">
                  <a:defRPr/>
                </a:pPr>
                <a:endParaRPr lang="en-US" sz="2800" dirty="0">
                  <a:solidFill>
                    <a:prstClr val="black"/>
                  </a:solidFill>
                  <a:latin typeface="Arial Narrow" panose="020B0606020202030204" pitchFamily="34" charset="0"/>
                  <a:cs typeface="Arial" pitchFamily="34" charset="0"/>
                </a:endParaRPr>
              </a:p>
            </p:txBody>
          </p:sp>
          <p:sp>
            <p:nvSpPr>
              <p:cNvPr id="83" name="Freeform 1258"/>
              <p:cNvSpPr>
                <a:spLocks noEditPoints="1"/>
              </p:cNvSpPr>
              <p:nvPr/>
            </p:nvSpPr>
            <p:spPr bwMode="auto">
              <a:xfrm>
                <a:off x="10048875" y="3343275"/>
                <a:ext cx="168275" cy="268288"/>
              </a:xfrm>
              <a:custGeom>
                <a:avLst/>
                <a:gdLst>
                  <a:gd name="T0" fmla="*/ 27 w 52"/>
                  <a:gd name="T1" fmla="*/ 83 h 83"/>
                  <a:gd name="T2" fmla="*/ 24 w 52"/>
                  <a:gd name="T3" fmla="*/ 82 h 83"/>
                  <a:gd name="T4" fmla="*/ 22 w 52"/>
                  <a:gd name="T5" fmla="*/ 2 h 83"/>
                  <a:gd name="T6" fmla="*/ 25 w 52"/>
                  <a:gd name="T7" fmla="*/ 0 h 83"/>
                  <a:gd name="T8" fmla="*/ 29 w 52"/>
                  <a:gd name="T9" fmla="*/ 2 h 83"/>
                  <a:gd name="T10" fmla="*/ 31 w 52"/>
                  <a:gd name="T11" fmla="*/ 82 h 83"/>
                  <a:gd name="T12" fmla="*/ 27 w 52"/>
                  <a:gd name="T13" fmla="*/ 83 h 83"/>
                  <a:gd name="T14" fmla="*/ 27 w 52"/>
                  <a:gd name="T15" fmla="*/ 83 h 83"/>
                  <a:gd name="T16" fmla="*/ 26 w 52"/>
                  <a:gd name="T17" fmla="*/ 13 h 83"/>
                  <a:gd name="T18" fmla="*/ 27 w 52"/>
                  <a:gd name="T19" fmla="*/ 71 h 83"/>
                  <a:gd name="T20" fmla="*/ 26 w 52"/>
                  <a:gd name="T21" fmla="*/ 1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83">
                    <a:moveTo>
                      <a:pt x="27" y="83"/>
                    </a:moveTo>
                    <a:cubicBezTo>
                      <a:pt x="26" y="83"/>
                      <a:pt x="25" y="83"/>
                      <a:pt x="24" y="82"/>
                    </a:cubicBezTo>
                    <a:cubicBezTo>
                      <a:pt x="1" y="60"/>
                      <a:pt x="0" y="24"/>
                      <a:pt x="22" y="2"/>
                    </a:cubicBezTo>
                    <a:cubicBezTo>
                      <a:pt x="23" y="1"/>
                      <a:pt x="24" y="0"/>
                      <a:pt x="25" y="0"/>
                    </a:cubicBezTo>
                    <a:cubicBezTo>
                      <a:pt x="27" y="0"/>
                      <a:pt x="28" y="1"/>
                      <a:pt x="29" y="2"/>
                    </a:cubicBezTo>
                    <a:cubicBezTo>
                      <a:pt x="51" y="23"/>
                      <a:pt x="52" y="59"/>
                      <a:pt x="31" y="82"/>
                    </a:cubicBezTo>
                    <a:cubicBezTo>
                      <a:pt x="30" y="83"/>
                      <a:pt x="29" y="83"/>
                      <a:pt x="27" y="83"/>
                    </a:cubicBezTo>
                    <a:cubicBezTo>
                      <a:pt x="27" y="83"/>
                      <a:pt x="27" y="83"/>
                      <a:pt x="27" y="83"/>
                    </a:cubicBezTo>
                    <a:close/>
                    <a:moveTo>
                      <a:pt x="26" y="13"/>
                    </a:moveTo>
                    <a:cubicBezTo>
                      <a:pt x="12" y="30"/>
                      <a:pt x="13" y="54"/>
                      <a:pt x="27" y="71"/>
                    </a:cubicBezTo>
                    <a:cubicBezTo>
                      <a:pt x="40" y="54"/>
                      <a:pt x="39" y="29"/>
                      <a:pt x="26" y="13"/>
                    </a:cubicBezTo>
                    <a:close/>
                  </a:path>
                </a:pathLst>
              </a:custGeom>
              <a:grpFill/>
              <a:ln>
                <a:noFill/>
              </a:ln>
              <a:extLst>
                <a:ext uri="{91240B29-F687-4F45-9708-019B960494DF}"/>
              </a:extLst>
            </p:spPr>
            <p:txBody>
              <a:bodyPr lIns="89533" tIns="44766" rIns="89533" bIns="44766"/>
              <a:lstStyle/>
              <a:p>
                <a:pPr defTabSz="1020833">
                  <a:defRPr/>
                </a:pPr>
                <a:endParaRPr lang="en-US" sz="2800" dirty="0">
                  <a:solidFill>
                    <a:prstClr val="black"/>
                  </a:solidFill>
                  <a:latin typeface="Arial Narrow" panose="020B0606020202030204" pitchFamily="34" charset="0"/>
                  <a:cs typeface="Arial" pitchFamily="34" charset="0"/>
                </a:endParaRPr>
              </a:p>
            </p:txBody>
          </p:sp>
        </p:grpSp>
      </p:grpSp>
      <p:sp>
        <p:nvSpPr>
          <p:cNvPr id="84" name="Скругленный прямоугольник 83"/>
          <p:cNvSpPr/>
          <p:nvPr/>
        </p:nvSpPr>
        <p:spPr>
          <a:xfrm>
            <a:off x="5630863" y="4683125"/>
            <a:ext cx="6688137" cy="3200400"/>
          </a:xfrm>
          <a:prstGeom prst="roundRect">
            <a:avLst>
              <a:gd name="adj" fmla="val 2930"/>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119" dirty="0">
              <a:latin typeface="Arial Narrow" panose="020B0606020202030204" pitchFamily="34" charset="0"/>
            </a:endParaRPr>
          </a:p>
        </p:txBody>
      </p:sp>
      <p:sp>
        <p:nvSpPr>
          <p:cNvPr id="37924" name="Freeform 21"/>
          <p:cNvSpPr>
            <a:spLocks noChangeAspect="1"/>
          </p:cNvSpPr>
          <p:nvPr/>
        </p:nvSpPr>
        <p:spPr bwMode="auto">
          <a:xfrm>
            <a:off x="5910263" y="4818063"/>
            <a:ext cx="990600" cy="950912"/>
          </a:xfrm>
          <a:custGeom>
            <a:avLst/>
            <a:gdLst>
              <a:gd name="T0" fmla="*/ 60 w 77"/>
              <a:gd name="T1" fmla="*/ 55 h 74"/>
              <a:gd name="T2" fmla="*/ 47 w 77"/>
              <a:gd name="T3" fmla="*/ 42 h 74"/>
              <a:gd name="T4" fmla="*/ 52 w 77"/>
              <a:gd name="T5" fmla="*/ 32 h 74"/>
              <a:gd name="T6" fmla="*/ 55 w 77"/>
              <a:gd name="T7" fmla="*/ 25 h 74"/>
              <a:gd name="T8" fmla="*/ 54 w 77"/>
              <a:gd name="T9" fmla="*/ 21 h 74"/>
              <a:gd name="T10" fmla="*/ 55 w 77"/>
              <a:gd name="T11" fmla="*/ 14 h 74"/>
              <a:gd name="T12" fmla="*/ 39 w 77"/>
              <a:gd name="T13" fmla="*/ 0 h 74"/>
              <a:gd name="T14" fmla="*/ 22 w 77"/>
              <a:gd name="T15" fmla="*/ 14 h 74"/>
              <a:gd name="T16" fmla="*/ 23 w 77"/>
              <a:gd name="T17" fmla="*/ 21 h 74"/>
              <a:gd name="T18" fmla="*/ 22 w 77"/>
              <a:gd name="T19" fmla="*/ 25 h 74"/>
              <a:gd name="T20" fmla="*/ 26 w 77"/>
              <a:gd name="T21" fmla="*/ 32 h 74"/>
              <a:gd name="T22" fmla="*/ 30 w 77"/>
              <a:gd name="T23" fmla="*/ 42 h 74"/>
              <a:gd name="T24" fmla="*/ 17 w 77"/>
              <a:gd name="T25" fmla="*/ 55 h 74"/>
              <a:gd name="T26" fmla="*/ 0 w 77"/>
              <a:gd name="T27" fmla="*/ 65 h 74"/>
              <a:gd name="T28" fmla="*/ 0 w 77"/>
              <a:gd name="T29" fmla="*/ 74 h 74"/>
              <a:gd name="T30" fmla="*/ 39 w 77"/>
              <a:gd name="T31" fmla="*/ 74 h 74"/>
              <a:gd name="T32" fmla="*/ 77 w 77"/>
              <a:gd name="T33" fmla="*/ 74 h 74"/>
              <a:gd name="T34" fmla="*/ 77 w 77"/>
              <a:gd name="T35" fmla="*/ 65 h 74"/>
              <a:gd name="T36" fmla="*/ 60 w 77"/>
              <a:gd name="T37" fmla="*/ 55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7"/>
              <a:gd name="T58" fmla="*/ 0 h 74"/>
              <a:gd name="T59" fmla="*/ 77 w 77"/>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rgbClr val="1F4E79"/>
          </a:solidFill>
          <a:ln w="19050">
            <a:noFill/>
            <a:round/>
            <a:headEnd/>
            <a:tailEnd/>
          </a:ln>
        </p:spPr>
        <p:txBody>
          <a:bodyPr lIns="98694" tIns="49347" rIns="98694" bIns="49347"/>
          <a:lstStyle/>
          <a:p>
            <a:pPr defTabSz="985838"/>
            <a:endParaRPr lang="en-GB" sz="2800">
              <a:solidFill>
                <a:srgbClr val="000000"/>
              </a:solidFill>
              <a:latin typeface="Arial Narrow" pitchFamily="34" charset="0"/>
            </a:endParaRPr>
          </a:p>
        </p:txBody>
      </p:sp>
      <p:sp>
        <p:nvSpPr>
          <p:cNvPr id="37925" name="Прямоугольник 85"/>
          <p:cNvSpPr>
            <a:spLocks noChangeArrowheads="1"/>
          </p:cNvSpPr>
          <p:nvPr/>
        </p:nvSpPr>
        <p:spPr bwMode="auto">
          <a:xfrm>
            <a:off x="7034213" y="4751388"/>
            <a:ext cx="5260975" cy="1550987"/>
          </a:xfrm>
          <a:prstGeom prst="rect">
            <a:avLst/>
          </a:prstGeom>
          <a:noFill/>
          <a:ln w="9525">
            <a:noFill/>
            <a:miter lim="800000"/>
            <a:headEnd/>
            <a:tailEnd/>
          </a:ln>
        </p:spPr>
        <p:txBody>
          <a:bodyPr lIns="72000" tIns="108000" rIns="36000" bIns="0"/>
          <a:lstStyle/>
          <a:p>
            <a:pPr defTabSz="957263">
              <a:lnSpc>
                <a:spcPct val="106000"/>
              </a:lnSpc>
              <a:spcBef>
                <a:spcPts val="300"/>
              </a:spcBef>
            </a:pPr>
            <a:r>
              <a:rPr lang="ru-RU" sz="1600" b="1">
                <a:latin typeface="Arial Narrow" pitchFamily="34" charset="0"/>
              </a:rPr>
              <a:t>Субъекты индивидуального и малого предпринимательства </a:t>
            </a:r>
            <a:r>
              <a:rPr lang="ru-RU" sz="1600">
                <a:latin typeface="Arial Narrow" pitchFamily="34" charset="0"/>
              </a:rPr>
              <a:t>(ИМП)</a:t>
            </a:r>
            <a:r>
              <a:rPr lang="en-US" sz="1600">
                <a:latin typeface="Arial Narrow" pitchFamily="34" charset="0"/>
              </a:rPr>
              <a:t>*</a:t>
            </a:r>
            <a:r>
              <a:rPr lang="ru-RU" sz="1600">
                <a:latin typeface="Arial Narrow" pitchFamily="34" charset="0"/>
              </a:rPr>
              <a:t>*, в том числе поставщики крупнейших заказчиков, определяемых Правительством Российской Федерации, включенные в Единый реестр субъектов малого и среднего предпринимательства</a:t>
            </a:r>
          </a:p>
        </p:txBody>
      </p:sp>
      <p:sp>
        <p:nvSpPr>
          <p:cNvPr id="37926" name="TextBox 86"/>
          <p:cNvSpPr txBox="1">
            <a:spLocks noChangeArrowheads="1"/>
          </p:cNvSpPr>
          <p:nvPr/>
        </p:nvSpPr>
        <p:spPr bwMode="auto">
          <a:xfrm>
            <a:off x="5854700" y="5761038"/>
            <a:ext cx="1100138" cy="646112"/>
          </a:xfrm>
          <a:prstGeom prst="rect">
            <a:avLst/>
          </a:prstGeom>
          <a:noFill/>
          <a:ln w="9525">
            <a:noFill/>
            <a:miter lim="800000"/>
            <a:headEnd/>
            <a:tailEnd/>
          </a:ln>
        </p:spPr>
        <p:txBody>
          <a:bodyPr>
            <a:spAutoFit/>
          </a:bodyPr>
          <a:lstStyle/>
          <a:p>
            <a:pPr algn="ctr"/>
            <a:r>
              <a:rPr lang="ru-RU" sz="1800" b="1">
                <a:solidFill>
                  <a:srgbClr val="1F4E79"/>
                </a:solidFill>
                <a:latin typeface="Arial Narrow" pitchFamily="34" charset="0"/>
              </a:rPr>
              <a:t>Профиль клиента</a:t>
            </a:r>
          </a:p>
        </p:txBody>
      </p:sp>
      <p:sp>
        <p:nvSpPr>
          <p:cNvPr id="89" name="L-Shape 10"/>
          <p:cNvSpPr/>
          <p:nvPr/>
        </p:nvSpPr>
        <p:spPr>
          <a:xfrm rot="13701821">
            <a:off x="7356475" y="6619875"/>
            <a:ext cx="227013" cy="22701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Arial Narrow" panose="020B0606020202030204" pitchFamily="34" charset="0"/>
            </a:endParaRPr>
          </a:p>
        </p:txBody>
      </p:sp>
      <p:sp>
        <p:nvSpPr>
          <p:cNvPr id="37928" name="Прямоугольник 89"/>
          <p:cNvSpPr>
            <a:spLocks noChangeArrowheads="1"/>
          </p:cNvSpPr>
          <p:nvPr/>
        </p:nvSpPr>
        <p:spPr bwMode="auto">
          <a:xfrm>
            <a:off x="5622925" y="6564313"/>
            <a:ext cx="1800225" cy="338137"/>
          </a:xfrm>
          <a:prstGeom prst="rect">
            <a:avLst/>
          </a:prstGeom>
          <a:noFill/>
          <a:ln w="9525">
            <a:noFill/>
            <a:miter lim="800000"/>
            <a:headEnd/>
            <a:tailEnd/>
          </a:ln>
        </p:spPr>
        <p:txBody>
          <a:bodyPr>
            <a:spAutoFit/>
          </a:bodyPr>
          <a:lstStyle/>
          <a:p>
            <a:pPr algn="r" defTabSz="858838" fontAlgn="t">
              <a:spcBef>
                <a:spcPts val="200"/>
              </a:spcBef>
            </a:pPr>
            <a:r>
              <a:rPr lang="ru-RU" sz="1600" b="1">
                <a:solidFill>
                  <a:srgbClr val="1F4E79"/>
                </a:solidFill>
                <a:latin typeface="Arial Narrow" pitchFamily="34" charset="0"/>
              </a:rPr>
              <a:t>Величина дохода</a:t>
            </a:r>
            <a:endParaRPr lang="en-US" sz="1600" b="1">
              <a:solidFill>
                <a:srgbClr val="1F4E79"/>
              </a:solidFill>
              <a:latin typeface="Arial Narrow" pitchFamily="34" charset="0"/>
            </a:endParaRPr>
          </a:p>
        </p:txBody>
      </p:sp>
      <p:sp>
        <p:nvSpPr>
          <p:cNvPr id="37929" name="Прямоугольник 90"/>
          <p:cNvSpPr>
            <a:spLocks noChangeArrowheads="1"/>
          </p:cNvSpPr>
          <p:nvPr/>
        </p:nvSpPr>
        <p:spPr bwMode="auto">
          <a:xfrm>
            <a:off x="7631113" y="6564313"/>
            <a:ext cx="1436687" cy="338137"/>
          </a:xfrm>
          <a:prstGeom prst="rect">
            <a:avLst/>
          </a:prstGeom>
          <a:noFill/>
          <a:ln w="9525">
            <a:noFill/>
            <a:miter lim="800000"/>
            <a:headEnd/>
            <a:tailEnd/>
          </a:ln>
        </p:spPr>
        <p:txBody>
          <a:bodyPr wrap="none">
            <a:spAutoFit/>
          </a:bodyPr>
          <a:lstStyle/>
          <a:p>
            <a:pPr defTabSz="858838" fontAlgn="t">
              <a:spcBef>
                <a:spcPts val="200"/>
              </a:spcBef>
            </a:pPr>
            <a:r>
              <a:rPr lang="ru-RU" sz="1600">
                <a:solidFill>
                  <a:srgbClr val="000000"/>
                </a:solidFill>
                <a:latin typeface="Arial Narrow" pitchFamily="34" charset="0"/>
              </a:rPr>
              <a:t>До 800 млн руб.</a:t>
            </a:r>
          </a:p>
        </p:txBody>
      </p:sp>
      <p:sp>
        <p:nvSpPr>
          <p:cNvPr id="93" name="L-Shape 10"/>
          <p:cNvSpPr/>
          <p:nvPr/>
        </p:nvSpPr>
        <p:spPr>
          <a:xfrm rot="13701821">
            <a:off x="7345363" y="7145338"/>
            <a:ext cx="249237" cy="249237"/>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Arial Narrow" panose="020B0606020202030204" pitchFamily="34" charset="0"/>
            </a:endParaRPr>
          </a:p>
        </p:txBody>
      </p:sp>
      <p:sp>
        <p:nvSpPr>
          <p:cNvPr id="37931" name="Прямоугольник 93"/>
          <p:cNvSpPr>
            <a:spLocks noChangeArrowheads="1"/>
          </p:cNvSpPr>
          <p:nvPr/>
        </p:nvSpPr>
        <p:spPr bwMode="auto">
          <a:xfrm>
            <a:off x="5589588" y="6946900"/>
            <a:ext cx="1833562" cy="830263"/>
          </a:xfrm>
          <a:prstGeom prst="rect">
            <a:avLst/>
          </a:prstGeom>
          <a:noFill/>
          <a:ln w="9525">
            <a:noFill/>
            <a:miter lim="800000"/>
            <a:headEnd/>
            <a:tailEnd/>
          </a:ln>
        </p:spPr>
        <p:txBody>
          <a:bodyPr>
            <a:spAutoFit/>
          </a:bodyPr>
          <a:lstStyle/>
          <a:p>
            <a:pPr algn="r" defTabSz="858838" fontAlgn="t">
              <a:spcBef>
                <a:spcPts val="200"/>
              </a:spcBef>
            </a:pPr>
            <a:r>
              <a:rPr lang="ru-RU" sz="1600" b="1">
                <a:solidFill>
                  <a:srgbClr val="1F4E79"/>
                </a:solidFill>
                <a:latin typeface="Arial Narrow" pitchFamily="34" charset="0"/>
              </a:rPr>
              <a:t>Среднесписочная численность сотрудников</a:t>
            </a:r>
          </a:p>
        </p:txBody>
      </p:sp>
      <p:sp>
        <p:nvSpPr>
          <p:cNvPr id="37932" name="Прямоугольник 94"/>
          <p:cNvSpPr>
            <a:spLocks noChangeArrowheads="1"/>
          </p:cNvSpPr>
          <p:nvPr/>
        </p:nvSpPr>
        <p:spPr bwMode="auto">
          <a:xfrm>
            <a:off x="7631113" y="7131050"/>
            <a:ext cx="1390650" cy="338138"/>
          </a:xfrm>
          <a:prstGeom prst="rect">
            <a:avLst/>
          </a:prstGeom>
          <a:noFill/>
          <a:ln w="9525">
            <a:noFill/>
            <a:miter lim="800000"/>
            <a:headEnd/>
            <a:tailEnd/>
          </a:ln>
        </p:spPr>
        <p:txBody>
          <a:bodyPr wrap="none">
            <a:spAutoFit/>
          </a:bodyPr>
          <a:lstStyle/>
          <a:p>
            <a:pPr defTabSz="858838" fontAlgn="t">
              <a:spcBef>
                <a:spcPts val="200"/>
              </a:spcBef>
            </a:pPr>
            <a:r>
              <a:rPr lang="ru-RU" sz="1600">
                <a:solidFill>
                  <a:srgbClr val="000000"/>
                </a:solidFill>
                <a:latin typeface="Arial Narrow" pitchFamily="34" charset="0"/>
              </a:rPr>
              <a:t>До 100 человек</a:t>
            </a:r>
          </a:p>
        </p:txBody>
      </p:sp>
      <p:grpSp>
        <p:nvGrpSpPr>
          <p:cNvPr id="37933" name="Группа 9"/>
          <p:cNvGrpSpPr>
            <a:grpSpLocks/>
          </p:cNvGrpSpPr>
          <p:nvPr/>
        </p:nvGrpSpPr>
        <p:grpSpPr bwMode="auto">
          <a:xfrm>
            <a:off x="9359900" y="7148513"/>
            <a:ext cx="2962275" cy="584200"/>
            <a:chOff x="9643864" y="7042001"/>
            <a:chExt cx="2963303" cy="584775"/>
          </a:xfrm>
        </p:grpSpPr>
        <p:sp>
          <p:nvSpPr>
            <p:cNvPr id="97" name="L-Shape 10"/>
            <p:cNvSpPr/>
            <p:nvPr/>
          </p:nvSpPr>
          <p:spPr>
            <a:xfrm rot="13701821">
              <a:off x="10913431" y="7209726"/>
              <a:ext cx="251072" cy="249324"/>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Arial Narrow" panose="020B0606020202030204" pitchFamily="34" charset="0"/>
              </a:endParaRPr>
            </a:p>
          </p:txBody>
        </p:sp>
        <p:sp>
          <p:nvSpPr>
            <p:cNvPr id="37940" name="Прямоугольник 97"/>
            <p:cNvSpPr>
              <a:spLocks noChangeArrowheads="1"/>
            </p:cNvSpPr>
            <p:nvPr/>
          </p:nvSpPr>
          <p:spPr bwMode="auto">
            <a:xfrm>
              <a:off x="9643864" y="7042001"/>
              <a:ext cx="1318871" cy="584775"/>
            </a:xfrm>
            <a:prstGeom prst="rect">
              <a:avLst/>
            </a:prstGeom>
            <a:noFill/>
            <a:ln w="9525">
              <a:noFill/>
              <a:miter lim="800000"/>
              <a:headEnd/>
              <a:tailEnd/>
            </a:ln>
          </p:spPr>
          <p:txBody>
            <a:bodyPr>
              <a:spAutoFit/>
            </a:bodyPr>
            <a:lstStyle/>
            <a:p>
              <a:pPr algn="r" defTabSz="858838" fontAlgn="t">
                <a:spcBef>
                  <a:spcPts val="200"/>
                </a:spcBef>
              </a:pPr>
              <a:r>
                <a:rPr lang="ru-RU" sz="1600" b="1">
                  <a:solidFill>
                    <a:srgbClr val="1F4E79"/>
                  </a:solidFill>
                  <a:latin typeface="Arial Narrow" pitchFamily="34" charset="0"/>
                </a:rPr>
                <a:t>Место регистрации</a:t>
              </a:r>
            </a:p>
          </p:txBody>
        </p:sp>
        <p:sp>
          <p:nvSpPr>
            <p:cNvPr id="37941" name="Прямоугольник 98"/>
            <p:cNvSpPr>
              <a:spLocks noChangeArrowheads="1"/>
            </p:cNvSpPr>
            <p:nvPr/>
          </p:nvSpPr>
          <p:spPr bwMode="auto">
            <a:xfrm>
              <a:off x="11201013" y="7165111"/>
              <a:ext cx="1406154" cy="338554"/>
            </a:xfrm>
            <a:prstGeom prst="rect">
              <a:avLst/>
            </a:prstGeom>
            <a:noFill/>
            <a:ln w="9525">
              <a:noFill/>
              <a:miter lim="800000"/>
              <a:headEnd/>
              <a:tailEnd/>
            </a:ln>
          </p:spPr>
          <p:txBody>
            <a:bodyPr wrap="none">
              <a:spAutoFit/>
            </a:bodyPr>
            <a:lstStyle/>
            <a:p>
              <a:pPr defTabSz="858838" fontAlgn="t">
                <a:spcBef>
                  <a:spcPts val="200"/>
                </a:spcBef>
              </a:pPr>
              <a:r>
                <a:rPr lang="ru-RU" sz="1600">
                  <a:solidFill>
                    <a:srgbClr val="000000"/>
                  </a:solidFill>
                  <a:latin typeface="Arial Narrow" pitchFamily="34" charset="0"/>
                </a:rPr>
                <a:t>Резидент РФ*</a:t>
              </a:r>
              <a:r>
                <a:rPr lang="en-US" sz="1600">
                  <a:solidFill>
                    <a:srgbClr val="000000"/>
                  </a:solidFill>
                  <a:latin typeface="Arial Narrow" pitchFamily="34" charset="0"/>
                </a:rPr>
                <a:t>*</a:t>
              </a:r>
              <a:r>
                <a:rPr lang="ru-RU" sz="1600">
                  <a:solidFill>
                    <a:srgbClr val="000000"/>
                  </a:solidFill>
                  <a:latin typeface="Arial Narrow" pitchFamily="34" charset="0"/>
                </a:rPr>
                <a:t>*</a:t>
              </a:r>
            </a:p>
          </p:txBody>
        </p:sp>
      </p:grpSp>
      <p:sp>
        <p:nvSpPr>
          <p:cNvPr id="101" name="L-Shape 10"/>
          <p:cNvSpPr/>
          <p:nvPr/>
        </p:nvSpPr>
        <p:spPr>
          <a:xfrm rot="13701821">
            <a:off x="10628313" y="6643688"/>
            <a:ext cx="249237" cy="249237"/>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Arial Narrow" panose="020B0606020202030204" pitchFamily="34" charset="0"/>
            </a:endParaRPr>
          </a:p>
        </p:txBody>
      </p:sp>
      <p:sp>
        <p:nvSpPr>
          <p:cNvPr id="37935" name="Прямоугольник 101"/>
          <p:cNvSpPr>
            <a:spLocks noChangeArrowheads="1"/>
          </p:cNvSpPr>
          <p:nvPr/>
        </p:nvSpPr>
        <p:spPr bwMode="auto">
          <a:xfrm>
            <a:off x="8864600" y="6475413"/>
            <a:ext cx="1835150" cy="585787"/>
          </a:xfrm>
          <a:prstGeom prst="rect">
            <a:avLst/>
          </a:prstGeom>
          <a:noFill/>
          <a:ln w="9525">
            <a:noFill/>
            <a:miter lim="800000"/>
            <a:headEnd/>
            <a:tailEnd/>
          </a:ln>
        </p:spPr>
        <p:txBody>
          <a:bodyPr>
            <a:spAutoFit/>
          </a:bodyPr>
          <a:lstStyle/>
          <a:p>
            <a:pPr algn="r" defTabSz="858838" fontAlgn="t">
              <a:spcBef>
                <a:spcPts val="200"/>
              </a:spcBef>
            </a:pPr>
            <a:r>
              <a:rPr lang="ru-RU" sz="1600" b="1">
                <a:solidFill>
                  <a:srgbClr val="1F4E79"/>
                </a:solidFill>
                <a:latin typeface="Arial Narrow" pitchFamily="34" charset="0"/>
              </a:rPr>
              <a:t>Срок ведения бизнеса</a:t>
            </a:r>
          </a:p>
        </p:txBody>
      </p:sp>
      <p:sp>
        <p:nvSpPr>
          <p:cNvPr id="37936" name="Прямоугольник 102"/>
          <p:cNvSpPr>
            <a:spLocks noChangeArrowheads="1"/>
          </p:cNvSpPr>
          <p:nvPr/>
        </p:nvSpPr>
        <p:spPr bwMode="auto">
          <a:xfrm>
            <a:off x="11034713" y="6599238"/>
            <a:ext cx="1120775" cy="338137"/>
          </a:xfrm>
          <a:prstGeom prst="rect">
            <a:avLst/>
          </a:prstGeom>
          <a:noFill/>
          <a:ln w="9525">
            <a:noFill/>
            <a:miter lim="800000"/>
            <a:headEnd/>
            <a:tailEnd/>
          </a:ln>
        </p:spPr>
        <p:txBody>
          <a:bodyPr>
            <a:spAutoFit/>
          </a:bodyPr>
          <a:lstStyle/>
          <a:p>
            <a:pPr defTabSz="858838" fontAlgn="t">
              <a:spcBef>
                <a:spcPts val="200"/>
              </a:spcBef>
            </a:pPr>
            <a:r>
              <a:rPr lang="ru-RU" sz="1600">
                <a:solidFill>
                  <a:srgbClr val="000000"/>
                </a:solidFill>
                <a:latin typeface="Arial Narrow" pitchFamily="34" charset="0"/>
              </a:rPr>
              <a:t>От</a:t>
            </a:r>
            <a:r>
              <a:rPr lang="en-US" sz="1600">
                <a:solidFill>
                  <a:srgbClr val="000000"/>
                </a:solidFill>
                <a:latin typeface="Arial Narrow" pitchFamily="34" charset="0"/>
              </a:rPr>
              <a:t> </a:t>
            </a:r>
            <a:r>
              <a:rPr lang="ru-RU" sz="1600">
                <a:solidFill>
                  <a:srgbClr val="000000"/>
                </a:solidFill>
                <a:latin typeface="Arial Narrow" pitchFamily="34" charset="0"/>
              </a:rPr>
              <a:t>12 мес.</a:t>
            </a:r>
          </a:p>
        </p:txBody>
      </p:sp>
      <p:sp>
        <p:nvSpPr>
          <p:cNvPr id="37937" name="TextBox 104"/>
          <p:cNvSpPr txBox="1">
            <a:spLocks noChangeArrowheads="1"/>
          </p:cNvSpPr>
          <p:nvPr/>
        </p:nvSpPr>
        <p:spPr bwMode="auto">
          <a:xfrm>
            <a:off x="5630863" y="4171950"/>
            <a:ext cx="6688137" cy="400050"/>
          </a:xfrm>
          <a:prstGeom prst="rect">
            <a:avLst/>
          </a:prstGeom>
          <a:solidFill>
            <a:srgbClr val="1F4E79"/>
          </a:solidFill>
          <a:ln w="9525">
            <a:noFill/>
            <a:miter lim="800000"/>
            <a:headEnd/>
            <a:tailEnd/>
          </a:ln>
        </p:spPr>
        <p:txBody>
          <a:bodyPr lIns="0" anchor="ctr"/>
          <a:lstStyle/>
          <a:p>
            <a:pPr algn="ctr"/>
            <a:r>
              <a:rPr lang="ru-RU" sz="2000" b="1">
                <a:solidFill>
                  <a:srgbClr val="ED7D31"/>
                </a:solidFill>
                <a:latin typeface="Arial Narrow" pitchFamily="34" charset="0"/>
              </a:rPr>
              <a:t>Требования к лизингополучателю</a:t>
            </a:r>
          </a:p>
        </p:txBody>
      </p:sp>
      <p:sp>
        <p:nvSpPr>
          <p:cNvPr id="106" name="Прямоугольник 105"/>
          <p:cNvSpPr/>
          <p:nvPr/>
        </p:nvSpPr>
        <p:spPr>
          <a:xfrm>
            <a:off x="384175" y="7943850"/>
            <a:ext cx="12215813" cy="595313"/>
          </a:xfrm>
          <a:prstGeom prst="rect">
            <a:avLst/>
          </a:prstGeom>
        </p:spPr>
        <p:txBody>
          <a:bodyPr lIns="72000" tIns="108000" rIns="36000" bIns="0"/>
          <a:lstStyle/>
          <a:p>
            <a:pPr>
              <a:defRPr/>
            </a:pPr>
            <a:r>
              <a:rPr lang="en-US" sz="1000" dirty="0">
                <a:solidFill>
                  <a:schemeClr val="tx1">
                    <a:lumMod val="50000"/>
                    <a:lumOff val="50000"/>
                  </a:schemeClr>
                </a:solidFill>
                <a:latin typeface="Arial Narrow" panose="020B0606020202030204" pitchFamily="34" charset="0"/>
                <a:cs typeface="Arial" pitchFamily="34" charset="0"/>
              </a:rPr>
              <a:t>* </a:t>
            </a:r>
            <a:r>
              <a:rPr lang="ru-RU" sz="1000" dirty="0">
                <a:solidFill>
                  <a:schemeClr val="tx1">
                    <a:lumMod val="50000"/>
                    <a:lumOff val="50000"/>
                  </a:schemeClr>
                </a:solidFill>
                <a:latin typeface="Arial Narrow" panose="020B0606020202030204" pitchFamily="34" charset="0"/>
                <a:cs typeface="Arial" pitchFamily="34" charset="0"/>
              </a:rPr>
              <a:t>Приоритетный проект </a:t>
            </a:r>
            <a:r>
              <a:rPr lang="ru-RU" sz="1000" dirty="0">
                <a:solidFill>
                  <a:schemeClr val="tx1">
                    <a:lumMod val="50000"/>
                    <a:lumOff val="50000"/>
                  </a:schemeClr>
                </a:solidFill>
                <a:latin typeface="Arial Narrow" panose="020B0606020202030204" pitchFamily="34" charset="0"/>
                <a:cs typeface="Arial" pitchFamily="34" charset="0"/>
              </a:rPr>
              <a:t>«Малый бизнес и поддержка индивидуальной предпринимательской инициативы» (протокол от </a:t>
            </a:r>
            <a:r>
              <a:rPr lang="ru-RU" sz="1000" dirty="0">
                <a:solidFill>
                  <a:schemeClr val="tx1">
                    <a:lumMod val="50000"/>
                    <a:lumOff val="50000"/>
                  </a:schemeClr>
                </a:solidFill>
                <a:latin typeface="Arial Narrow" panose="020B0606020202030204" pitchFamily="34" charset="0"/>
                <a:cs typeface="Arial" pitchFamily="34" charset="0"/>
              </a:rPr>
              <a:t>27.12.2016 № </a:t>
            </a:r>
            <a:r>
              <a:rPr lang="ru-RU" sz="1000" dirty="0">
                <a:solidFill>
                  <a:schemeClr val="tx1">
                    <a:lumMod val="50000"/>
                    <a:lumOff val="50000"/>
                  </a:schemeClr>
                </a:solidFill>
                <a:latin typeface="Arial Narrow" panose="020B0606020202030204" pitchFamily="34" charset="0"/>
                <a:cs typeface="Arial" pitchFamily="34" charset="0"/>
              </a:rPr>
              <a:t>15)</a:t>
            </a:r>
            <a:endParaRPr lang="en-US" sz="1000" dirty="0">
              <a:solidFill>
                <a:schemeClr val="tx1">
                  <a:lumMod val="50000"/>
                  <a:lumOff val="50000"/>
                </a:schemeClr>
              </a:solidFill>
              <a:latin typeface="Arial Narrow" panose="020B0606020202030204" pitchFamily="34" charset="0"/>
              <a:cs typeface="Arial" pitchFamily="34" charset="0"/>
            </a:endParaRPr>
          </a:p>
          <a:p>
            <a:pPr>
              <a:defRPr/>
            </a:pPr>
            <a:r>
              <a:rPr lang="en-US" sz="1000" dirty="0">
                <a:solidFill>
                  <a:schemeClr val="tx1">
                    <a:lumMod val="50000"/>
                    <a:lumOff val="50000"/>
                  </a:schemeClr>
                </a:solidFill>
                <a:latin typeface="Arial Narrow" panose="020B0606020202030204" pitchFamily="34" charset="0"/>
                <a:cs typeface="Arial" pitchFamily="34" charset="0"/>
              </a:rPr>
              <a:t>*</a:t>
            </a:r>
            <a:r>
              <a:rPr lang="ru-RU" sz="1000" dirty="0">
                <a:solidFill>
                  <a:schemeClr val="tx1">
                    <a:lumMod val="50000"/>
                    <a:lumOff val="50000"/>
                  </a:schemeClr>
                </a:solidFill>
                <a:latin typeface="Arial Narrow" panose="020B0606020202030204" pitchFamily="34" charset="0"/>
                <a:cs typeface="Arial" pitchFamily="34" charset="0"/>
              </a:rPr>
              <a:t>* </a:t>
            </a:r>
            <a:r>
              <a:rPr lang="ru-RU" sz="1000" dirty="0">
                <a:solidFill>
                  <a:schemeClr val="tx1">
                    <a:lumMod val="50000"/>
                    <a:lumOff val="50000"/>
                  </a:schemeClr>
                </a:solidFill>
                <a:latin typeface="Arial Narrow" panose="020B0606020202030204" pitchFamily="34" charset="0"/>
                <a:cs typeface="Arial" pitchFamily="34" charset="0"/>
              </a:rPr>
              <a:t>ЮЛ и ИП, отнесенные к категории субъекта «</a:t>
            </a:r>
            <a:r>
              <a:rPr lang="ru-RU" sz="1000" dirty="0" err="1">
                <a:solidFill>
                  <a:schemeClr val="tx1">
                    <a:lumMod val="50000"/>
                    <a:lumOff val="50000"/>
                  </a:schemeClr>
                </a:solidFill>
                <a:latin typeface="Arial Narrow" panose="020B0606020202030204" pitchFamily="34" charset="0"/>
                <a:cs typeface="Arial" pitchFamily="34" charset="0"/>
              </a:rPr>
              <a:t>Микропредприятия</a:t>
            </a:r>
            <a:r>
              <a:rPr lang="ru-RU" sz="1000" dirty="0">
                <a:solidFill>
                  <a:schemeClr val="tx1">
                    <a:lumMod val="50000"/>
                    <a:lumOff val="50000"/>
                  </a:schemeClr>
                </a:solidFill>
                <a:latin typeface="Arial Narrow" panose="020B0606020202030204" pitchFamily="34" charset="0"/>
                <a:cs typeface="Arial" pitchFamily="34" charset="0"/>
              </a:rPr>
              <a:t>» или «Малые предприятия» в соответствии с Федеральным законом от 24 июля 2007 г. № 209-ФЗ.</a:t>
            </a:r>
          </a:p>
          <a:p>
            <a:pPr>
              <a:defRPr/>
            </a:pPr>
            <a:r>
              <a:rPr lang="ru-RU" sz="1000" dirty="0">
                <a:solidFill>
                  <a:schemeClr val="tx1">
                    <a:lumMod val="50000"/>
                    <a:lumOff val="50000"/>
                  </a:schemeClr>
                </a:solidFill>
                <a:latin typeface="Arial Narrow" panose="020B0606020202030204" pitchFamily="34" charset="0"/>
                <a:cs typeface="Arial" pitchFamily="34" charset="0"/>
              </a:rPr>
              <a:t>*</a:t>
            </a:r>
            <a:r>
              <a:rPr lang="en-US" sz="1000" dirty="0">
                <a:solidFill>
                  <a:schemeClr val="tx1">
                    <a:lumMod val="50000"/>
                    <a:lumOff val="50000"/>
                  </a:schemeClr>
                </a:solidFill>
                <a:latin typeface="Arial Narrow" panose="020B0606020202030204" pitchFamily="34" charset="0"/>
                <a:cs typeface="Arial" pitchFamily="34" charset="0"/>
              </a:rPr>
              <a:t>*</a:t>
            </a:r>
            <a:r>
              <a:rPr lang="ru-RU" sz="1000" dirty="0">
                <a:solidFill>
                  <a:schemeClr val="tx1">
                    <a:lumMod val="50000"/>
                    <a:lumOff val="50000"/>
                  </a:schemeClr>
                </a:solidFill>
                <a:latin typeface="Arial Narrow" panose="020B0606020202030204" pitchFamily="34" charset="0"/>
                <a:cs typeface="Arial" pitchFamily="34" charset="0"/>
              </a:rPr>
              <a:t>* </a:t>
            </a:r>
            <a:r>
              <a:rPr lang="ru-RU" sz="1000" dirty="0">
                <a:solidFill>
                  <a:schemeClr val="tx1">
                    <a:lumMod val="50000"/>
                    <a:lumOff val="50000"/>
                  </a:schemeClr>
                </a:solidFill>
                <a:latin typeface="Arial Narrow" panose="020B0606020202030204" pitchFamily="34" charset="0"/>
                <a:cs typeface="Arial" pitchFamily="34" charset="0"/>
              </a:rPr>
              <a:t>В соответствии с законодательством РФ о валютном регулировании и валютном контроле</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98813" y="392113"/>
            <a:ext cx="8826500" cy="698500"/>
          </a:xfrm>
        </p:spPr>
        <p:txBody>
          <a:bodyPr/>
          <a:lstStyle/>
          <a:p>
            <a:pPr algn="ctr" defTabSz="1218602" eaLnBrk="1" hangingPunct="1">
              <a:defRPr/>
            </a:pPr>
            <a:r>
              <a:rPr lang="ru-RU"/>
              <a:t>Порядок взаимодействия субъекта ИМП, АО «Корпорация «МСП» </a:t>
            </a:r>
            <a:br>
              <a:rPr lang="ru-RU"/>
            </a:br>
            <a:r>
              <a:rPr lang="ru-RU"/>
              <a:t>и РЛК в рамках программы льготного лизинга оборудования</a:t>
            </a:r>
            <a:endParaRPr lang="ru-RU"/>
          </a:p>
        </p:txBody>
      </p:sp>
      <p:graphicFrame>
        <p:nvGraphicFramePr>
          <p:cNvPr id="4" name="Table 13"/>
          <p:cNvGraphicFramePr>
            <a:graphicFrameLocks noGrp="1"/>
          </p:cNvGraphicFramePr>
          <p:nvPr/>
        </p:nvGraphicFramePr>
        <p:xfrm>
          <a:off x="311150" y="3184525"/>
          <a:ext cx="11857038" cy="4713288"/>
        </p:xfrm>
        <a:graphic>
          <a:graphicData uri="http://schemas.openxmlformats.org/drawingml/2006/table">
            <a:tbl>
              <a:tblPr>
                <a:tableStyleId>{5C22544A-7EE6-4342-B048-85BDC9FD1C3A}</a:tableStyleId>
              </a:tblPr>
              <a:tblGrid>
                <a:gridCol w="1704416">
                  <a:extLst>
                    <a:ext uri="{9D8B030D-6E8A-4147-A177-3AD203B41FA5}"/>
                  </a:extLst>
                </a:gridCol>
                <a:gridCol w="3384015">
                  <a:extLst>
                    <a:ext uri="{9D8B030D-6E8A-4147-A177-3AD203B41FA5}"/>
                  </a:extLst>
                </a:gridCol>
                <a:gridCol w="3384015">
                  <a:extLst>
                    <a:ext uri="{9D8B030D-6E8A-4147-A177-3AD203B41FA5}"/>
                  </a:extLst>
                </a:gridCol>
                <a:gridCol w="3384015">
                  <a:extLst>
                    <a:ext uri="{9D8B030D-6E8A-4147-A177-3AD203B41FA5}"/>
                  </a:extLst>
                </a:gridCol>
              </a:tblGrid>
              <a:tr h="1931564">
                <a:tc>
                  <a:txBody>
                    <a:bodyPr/>
                    <a:lstStyle/>
                    <a:p>
                      <a:pPr marL="0" indent="0">
                        <a:spcBef>
                          <a:spcPts val="300"/>
                        </a:spcBef>
                        <a:buFont typeface="Arial" panose="020B0604020202020204" pitchFamily="34" charset="0"/>
                        <a:buNone/>
                      </a:pPr>
                      <a:r>
                        <a:rPr lang="ru-RU" sz="1400" b="1" dirty="0" smtClean="0">
                          <a:solidFill>
                            <a:schemeClr val="tx1"/>
                          </a:solidFill>
                          <a:latin typeface="+mn-lt"/>
                        </a:rPr>
                        <a:t>Описание этапа</a:t>
                      </a:r>
                      <a:endParaRPr lang="en-US" sz="1400" b="1"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spcBef>
                          <a:spcPts val="300"/>
                        </a:spcBef>
                        <a:buFont typeface="Arial" panose="020B0604020202020204" pitchFamily="34" charset="0"/>
                        <a:buChar char="•"/>
                      </a:pPr>
                      <a:r>
                        <a:rPr lang="ru-RU" sz="1400" b="0" dirty="0" smtClean="0">
                          <a:solidFill>
                            <a:schemeClr val="tx1"/>
                          </a:solidFill>
                          <a:latin typeface="+mn-lt"/>
                        </a:rPr>
                        <a:t>Потенциальный</a:t>
                      </a:r>
                      <a:r>
                        <a:rPr lang="ru-RU" sz="1400" b="0" baseline="0" dirty="0" smtClean="0">
                          <a:solidFill>
                            <a:schemeClr val="tx1"/>
                          </a:solidFill>
                          <a:latin typeface="+mn-lt"/>
                        </a:rPr>
                        <a:t> Лизингополучатель заполняет анкету соответствия условиям программы и направляет по</a:t>
                      </a:r>
                      <a:r>
                        <a:rPr lang="en-US" sz="1400" b="0" baseline="0" dirty="0" smtClean="0">
                          <a:solidFill>
                            <a:schemeClr val="tx1"/>
                          </a:solidFill>
                          <a:latin typeface="+mn-lt"/>
                        </a:rPr>
                        <a:t> </a:t>
                      </a:r>
                      <a:r>
                        <a:rPr lang="ru-RU" sz="1400" b="0" baseline="0" dirty="0" smtClean="0">
                          <a:solidFill>
                            <a:schemeClr val="tx1"/>
                          </a:solidFill>
                          <a:latin typeface="+mn-lt"/>
                        </a:rPr>
                        <a:t>электронной почте контактному лицу АО «Корпорация «МСП» </a:t>
                      </a:r>
                    </a:p>
                    <a:p>
                      <a:pPr marL="171450" indent="-171450" algn="just">
                        <a:spcBef>
                          <a:spcPts val="300"/>
                        </a:spcBef>
                        <a:buFont typeface="Arial" panose="020B0604020202020204" pitchFamily="34" charset="0"/>
                        <a:buChar char="•"/>
                      </a:pPr>
                      <a:r>
                        <a:rPr lang="ru-RU" sz="1400" b="0" baseline="0" dirty="0" smtClean="0">
                          <a:solidFill>
                            <a:schemeClr val="tx1"/>
                          </a:solidFill>
                          <a:latin typeface="+mn-lt"/>
                        </a:rPr>
                        <a:t>АО «Корпорация «МСП» проводит анализ соответствия условиям программы</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spcBef>
                          <a:spcPts val="300"/>
                        </a:spcBef>
                        <a:buFont typeface="Arial" panose="020B0604020202020204" pitchFamily="34" charset="0"/>
                        <a:buChar char="•"/>
                      </a:pPr>
                      <a:r>
                        <a:rPr lang="ru-RU" sz="1400" b="0" baseline="0" dirty="0" smtClean="0">
                          <a:solidFill>
                            <a:schemeClr val="tx1"/>
                          </a:solidFill>
                          <a:latin typeface="+mn-lt"/>
                        </a:rPr>
                        <a:t>АО «Корпорация «МСП» уведомляет потенциального Лизингополучателя о его соответствии/ не соответствии программе льготного лизинга оборудования</a:t>
                      </a:r>
                    </a:p>
                    <a:p>
                      <a:pPr marL="171450" indent="-171450" algn="just">
                        <a:spcBef>
                          <a:spcPts val="300"/>
                        </a:spcBef>
                        <a:buFont typeface="Arial" panose="020B0604020202020204" pitchFamily="34" charset="0"/>
                        <a:buChar char="•"/>
                      </a:pPr>
                      <a:r>
                        <a:rPr lang="ru-RU" sz="1400" b="0" baseline="0" dirty="0" smtClean="0">
                          <a:solidFill>
                            <a:schemeClr val="tx1"/>
                          </a:solidFill>
                          <a:latin typeface="+mn-lt"/>
                        </a:rPr>
                        <a:t>АО «Корпорация «МСП» направляет запрос полного пакета документов потенциальным Лизингополучателям, соответствующим условиям программы</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spcBef>
                          <a:spcPts val="300"/>
                        </a:spcBef>
                        <a:buFont typeface="Arial" panose="020B0604020202020204" pitchFamily="34" charset="0"/>
                        <a:buChar char="•"/>
                      </a:pPr>
                      <a:r>
                        <a:rPr lang="ru-RU" sz="1400" b="0" dirty="0" smtClean="0">
                          <a:solidFill>
                            <a:schemeClr val="tx1"/>
                          </a:solidFill>
                          <a:latin typeface="+mn-lt"/>
                        </a:rPr>
                        <a:t>Потенциальный</a:t>
                      </a:r>
                      <a:r>
                        <a:rPr lang="ru-RU" sz="1400" b="0" baseline="0" dirty="0" smtClean="0">
                          <a:solidFill>
                            <a:schemeClr val="tx1"/>
                          </a:solidFill>
                          <a:latin typeface="+mn-lt"/>
                        </a:rPr>
                        <a:t> Лизингополучатель формирует и направляет полный пакет уставных и финансовых документов</a:t>
                      </a:r>
                      <a:endParaRPr lang="en-US" sz="1400" b="0" dirty="0" smtClean="0">
                        <a:solidFill>
                          <a:schemeClr val="tx1"/>
                        </a:solidFill>
                        <a:latin typeface="+mn-lt"/>
                      </a:endParaRPr>
                    </a:p>
                    <a:p>
                      <a:pPr marL="171450" indent="-171450" algn="just">
                        <a:spcBef>
                          <a:spcPts val="300"/>
                        </a:spcBef>
                        <a:buFont typeface="Arial" panose="020B0604020202020204" pitchFamily="34" charset="0"/>
                        <a:buChar char="•"/>
                      </a:pPr>
                      <a:r>
                        <a:rPr lang="ru-RU" sz="1400" b="0" dirty="0" smtClean="0">
                          <a:solidFill>
                            <a:schemeClr val="tx1"/>
                          </a:solidFill>
                          <a:latin typeface="+mn-lt"/>
                        </a:rPr>
                        <a:t>РЛК совместно с АО «Корпорация</a:t>
                      </a:r>
                      <a:r>
                        <a:rPr lang="ru-RU" sz="1400" b="0" baseline="0" dirty="0" smtClean="0">
                          <a:solidFill>
                            <a:schemeClr val="tx1"/>
                          </a:solidFill>
                          <a:latin typeface="+mn-lt"/>
                        </a:rPr>
                        <a:t> «МСП» проводит анализ документов потенциального Лизингополучателя и принимает решение об одобрении</a:t>
                      </a:r>
                      <a:r>
                        <a:rPr lang="en-US" sz="1400" b="0" baseline="0" dirty="0" smtClean="0">
                          <a:solidFill>
                            <a:schemeClr val="tx1"/>
                          </a:solidFill>
                          <a:latin typeface="+mn-lt"/>
                        </a:rPr>
                        <a:t>/ </a:t>
                      </a:r>
                      <a:r>
                        <a:rPr lang="ru-RU" sz="1400" b="0" baseline="0" dirty="0" smtClean="0">
                          <a:solidFill>
                            <a:schemeClr val="tx1"/>
                          </a:solidFill>
                          <a:latin typeface="+mn-lt"/>
                        </a:rPr>
                        <a:t>не одобрении лизинговой сделки</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1931564">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ru-RU" sz="1400" b="1" dirty="0" smtClean="0">
                          <a:solidFill>
                            <a:schemeClr val="tx1"/>
                          </a:solidFill>
                          <a:latin typeface="+mn-lt"/>
                        </a:rPr>
                        <a:t>Документы</a:t>
                      </a:r>
                      <a:endParaRPr lang="en-US" sz="1400" b="1"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just"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400" b="0" dirty="0" smtClean="0">
                          <a:solidFill>
                            <a:schemeClr val="tx1"/>
                          </a:solidFill>
                          <a:latin typeface="+mn-lt"/>
                        </a:rPr>
                        <a:t>Анкета соответствия условиям</a:t>
                      </a:r>
                      <a:r>
                        <a:rPr lang="ru-RU" sz="1400" b="0" baseline="0" dirty="0" smtClean="0">
                          <a:solidFill>
                            <a:schemeClr val="tx1"/>
                          </a:solidFill>
                          <a:latin typeface="+mn-lt"/>
                        </a:rPr>
                        <a:t> программы</a:t>
                      </a: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just"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400" b="0" dirty="0" smtClean="0">
                          <a:solidFill>
                            <a:schemeClr val="tx1"/>
                          </a:solidFill>
                          <a:latin typeface="+mn-lt"/>
                        </a:rPr>
                        <a:t>Информация</a:t>
                      </a:r>
                      <a:r>
                        <a:rPr lang="ru-RU" sz="1400" b="0" baseline="0" dirty="0" smtClean="0">
                          <a:solidFill>
                            <a:schemeClr val="tx1"/>
                          </a:solidFill>
                          <a:latin typeface="+mn-lt"/>
                        </a:rPr>
                        <a:t> о соответствии/ не соответствии условиям программы</a:t>
                      </a:r>
                    </a:p>
                    <a:p>
                      <a:pPr marL="171450" indent="-171450" algn="just">
                        <a:spcBef>
                          <a:spcPts val="300"/>
                        </a:spcBef>
                        <a:buFont typeface="Arial" panose="020B0604020202020204" pitchFamily="34" charset="0"/>
                        <a:buChar char="•"/>
                      </a:pPr>
                      <a:r>
                        <a:rPr lang="ru-RU" sz="1400" b="0" baseline="0" dirty="0" smtClean="0">
                          <a:solidFill>
                            <a:schemeClr val="tx1"/>
                          </a:solidFill>
                          <a:latin typeface="+mn-lt"/>
                        </a:rPr>
                        <a:t>Запрос полного пакета документов, содержащий перечень  необходимых уставных и финансовых документов</a:t>
                      </a: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just"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400" b="0" dirty="0" smtClean="0">
                          <a:solidFill>
                            <a:schemeClr val="tx1"/>
                          </a:solidFill>
                          <a:latin typeface="+mn-lt"/>
                        </a:rPr>
                        <a:t>Полный</a:t>
                      </a:r>
                      <a:r>
                        <a:rPr lang="ru-RU" sz="1400" b="0" baseline="0" dirty="0" smtClean="0">
                          <a:solidFill>
                            <a:schemeClr val="tx1"/>
                          </a:solidFill>
                          <a:latin typeface="+mn-lt"/>
                        </a:rPr>
                        <a:t> пакет уставных и финансовых документов</a:t>
                      </a:r>
                    </a:p>
                    <a:p>
                      <a:pPr marL="171450" marR="0" lvl="0" indent="-171450" algn="just"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400" b="0" baseline="0" dirty="0" smtClean="0">
                          <a:solidFill>
                            <a:schemeClr val="tx1"/>
                          </a:solidFill>
                          <a:latin typeface="+mn-lt"/>
                        </a:rPr>
                        <a:t>Информация об одобрении/ не одобрении лизинговой сделки</a:t>
                      </a:r>
                      <a:endParaRPr lang="en-US" sz="1400" b="0" dirty="0" smtClean="0">
                        <a:solidFill>
                          <a:schemeClr val="tx1"/>
                        </a:solidFill>
                        <a:latin typeface="+mn-lt"/>
                      </a:endParaRPr>
                    </a:p>
                    <a:p>
                      <a:pPr marL="171450" marR="0" indent="-171450" algn="just"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bl>
          </a:graphicData>
        </a:graphic>
      </p:graphicFrame>
      <p:grpSp>
        <p:nvGrpSpPr>
          <p:cNvPr id="38924" name="Группа 9"/>
          <p:cNvGrpSpPr>
            <a:grpSpLocks/>
          </p:cNvGrpSpPr>
          <p:nvPr/>
        </p:nvGrpSpPr>
        <p:grpSpPr bwMode="auto">
          <a:xfrm>
            <a:off x="2119313" y="1652588"/>
            <a:ext cx="10048875" cy="1262062"/>
            <a:chOff x="3510105" y="1763713"/>
            <a:chExt cx="8658082" cy="948816"/>
          </a:xfrm>
        </p:grpSpPr>
        <p:grpSp>
          <p:nvGrpSpPr>
            <p:cNvPr id="38927" name="Группа 2"/>
            <p:cNvGrpSpPr>
              <a:grpSpLocks/>
            </p:cNvGrpSpPr>
            <p:nvPr/>
          </p:nvGrpSpPr>
          <p:grpSpPr bwMode="auto">
            <a:xfrm>
              <a:off x="3510105" y="1775569"/>
              <a:ext cx="2923352" cy="869660"/>
              <a:chOff x="3510105" y="1775569"/>
              <a:chExt cx="2923352" cy="869660"/>
            </a:xfrm>
          </p:grpSpPr>
          <p:sp>
            <p:nvSpPr>
              <p:cNvPr id="5" name="Pentagon 11"/>
              <p:cNvSpPr/>
              <p:nvPr/>
            </p:nvSpPr>
            <p:spPr>
              <a:xfrm>
                <a:off x="3510105" y="1787583"/>
                <a:ext cx="2922957" cy="858112"/>
              </a:xfrm>
              <a:prstGeom prst="homePlate">
                <a:avLst/>
              </a:prstGeom>
              <a:solidFill>
                <a:srgbClr val="1F4E7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anchor="ctr"/>
              <a:lstStyle/>
              <a:p>
                <a:pPr>
                  <a:defRPr/>
                </a:pPr>
                <a:endParaRPr lang="en-US" sz="1400" dirty="0">
                  <a:solidFill>
                    <a:schemeClr val="tx1"/>
                  </a:solidFill>
                </a:endParaRPr>
              </a:p>
            </p:txBody>
          </p:sp>
          <p:sp>
            <p:nvSpPr>
              <p:cNvPr id="38935" name="TextBox 10"/>
              <p:cNvSpPr txBox="1">
                <a:spLocks noChangeArrowheads="1"/>
              </p:cNvSpPr>
              <p:nvPr/>
            </p:nvSpPr>
            <p:spPr bwMode="auto">
              <a:xfrm>
                <a:off x="3591305" y="1775569"/>
                <a:ext cx="2486079" cy="774034"/>
              </a:xfrm>
              <a:prstGeom prst="rect">
                <a:avLst/>
              </a:prstGeom>
              <a:noFill/>
              <a:ln w="9525">
                <a:noFill/>
                <a:miter lim="800000"/>
                <a:headEnd/>
                <a:tailEnd/>
              </a:ln>
            </p:spPr>
            <p:txBody>
              <a:bodyPr>
                <a:spAutoFit/>
              </a:bodyPr>
              <a:lstStyle/>
              <a:p>
                <a:r>
                  <a:rPr lang="ru-RU" sz="1400" b="1">
                    <a:solidFill>
                      <a:schemeClr val="bg1"/>
                    </a:solidFill>
                  </a:rPr>
                  <a:t>1. Анализ соответствия потенциального Лизингополучателя условиям программы</a:t>
                </a:r>
                <a:endParaRPr lang="ru-RU" sz="1600" b="1"/>
              </a:p>
            </p:txBody>
          </p:sp>
        </p:grpSp>
        <p:grpSp>
          <p:nvGrpSpPr>
            <p:cNvPr id="38928" name="Группа 5"/>
            <p:cNvGrpSpPr>
              <a:grpSpLocks/>
            </p:cNvGrpSpPr>
            <p:nvPr/>
          </p:nvGrpSpPr>
          <p:grpSpPr bwMode="auto">
            <a:xfrm>
              <a:off x="6428015" y="1763713"/>
              <a:ext cx="2867649" cy="948816"/>
              <a:chOff x="6428015" y="1763713"/>
              <a:chExt cx="2867649" cy="948816"/>
            </a:xfrm>
          </p:grpSpPr>
          <p:sp>
            <p:nvSpPr>
              <p:cNvPr id="7" name="Chevron 14"/>
              <p:cNvSpPr/>
              <p:nvPr/>
            </p:nvSpPr>
            <p:spPr>
              <a:xfrm>
                <a:off x="6427591" y="1787583"/>
                <a:ext cx="2868247" cy="858112"/>
              </a:xfrm>
              <a:prstGeom prst="chevron">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anchor="ctr"/>
              <a:lstStyle/>
              <a:p>
                <a:pPr>
                  <a:defRPr/>
                </a:pPr>
                <a:endParaRPr lang="en-US" sz="1400" dirty="0">
                  <a:solidFill>
                    <a:schemeClr val="tx1"/>
                  </a:solidFill>
                </a:endParaRPr>
              </a:p>
            </p:txBody>
          </p:sp>
          <p:sp>
            <p:nvSpPr>
              <p:cNvPr id="38933" name="TextBox 11"/>
              <p:cNvSpPr txBox="1">
                <a:spLocks noChangeArrowheads="1"/>
              </p:cNvSpPr>
              <p:nvPr/>
            </p:nvSpPr>
            <p:spPr bwMode="auto">
              <a:xfrm>
                <a:off x="7031976" y="1763713"/>
                <a:ext cx="1970315" cy="948816"/>
              </a:xfrm>
              <a:prstGeom prst="rect">
                <a:avLst/>
              </a:prstGeom>
              <a:noFill/>
              <a:ln w="9525">
                <a:noFill/>
                <a:miter lim="800000"/>
                <a:headEnd/>
                <a:tailEnd/>
              </a:ln>
            </p:spPr>
            <p:txBody>
              <a:bodyPr>
                <a:spAutoFit/>
              </a:bodyPr>
              <a:lstStyle/>
              <a:p>
                <a:r>
                  <a:rPr lang="ru-RU" sz="1400" b="1">
                    <a:solidFill>
                      <a:schemeClr val="bg1"/>
                    </a:solidFill>
                  </a:rPr>
                  <a:t>2. Подтверждение соответствия программе и запрос полного пакета документов</a:t>
                </a:r>
                <a:endParaRPr lang="ru-RU" sz="1400" b="1"/>
              </a:p>
            </p:txBody>
          </p:sp>
        </p:grpSp>
        <p:grpSp>
          <p:nvGrpSpPr>
            <p:cNvPr id="38929" name="Группа 8"/>
            <p:cNvGrpSpPr>
              <a:grpSpLocks/>
            </p:cNvGrpSpPr>
            <p:nvPr/>
          </p:nvGrpSpPr>
          <p:grpSpPr bwMode="auto">
            <a:xfrm>
              <a:off x="9290221" y="1763713"/>
              <a:ext cx="2877966" cy="948816"/>
              <a:chOff x="9290221" y="1763713"/>
              <a:chExt cx="2877966" cy="948816"/>
            </a:xfrm>
          </p:grpSpPr>
          <p:sp>
            <p:nvSpPr>
              <p:cNvPr id="8" name="Chevron 16"/>
              <p:cNvSpPr/>
              <p:nvPr/>
            </p:nvSpPr>
            <p:spPr>
              <a:xfrm>
                <a:off x="9290367" y="1787583"/>
                <a:ext cx="2877820" cy="858112"/>
              </a:xfrm>
              <a:prstGeom prst="chevron">
                <a:avLst/>
              </a:prstGeom>
              <a:solidFill>
                <a:srgbClr val="75787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anchor="ctr"/>
              <a:lstStyle/>
              <a:p>
                <a:pPr>
                  <a:defRPr/>
                </a:pPr>
                <a:endParaRPr lang="en-US" sz="1400" dirty="0">
                  <a:solidFill>
                    <a:schemeClr val="bg1"/>
                  </a:solidFill>
                </a:endParaRPr>
              </a:p>
            </p:txBody>
          </p:sp>
          <p:sp>
            <p:nvSpPr>
              <p:cNvPr id="38931" name="TextBox 12"/>
              <p:cNvSpPr txBox="1">
                <a:spLocks noChangeArrowheads="1"/>
              </p:cNvSpPr>
              <p:nvPr/>
            </p:nvSpPr>
            <p:spPr bwMode="auto">
              <a:xfrm>
                <a:off x="9762686" y="1763713"/>
                <a:ext cx="1970315" cy="948816"/>
              </a:xfrm>
              <a:prstGeom prst="rect">
                <a:avLst/>
              </a:prstGeom>
              <a:noFill/>
              <a:ln w="9525">
                <a:noFill/>
                <a:miter lim="800000"/>
                <a:headEnd/>
                <a:tailEnd/>
              </a:ln>
            </p:spPr>
            <p:txBody>
              <a:bodyPr>
                <a:spAutoFit/>
              </a:bodyPr>
              <a:lstStyle/>
              <a:p>
                <a:r>
                  <a:rPr lang="ru-RU" sz="1400" b="1">
                    <a:solidFill>
                      <a:schemeClr val="bg1"/>
                    </a:solidFill>
                  </a:rPr>
                  <a:t>3. Анализ полного пакета документов, вынесение решения об одобрении лизинговой сделки  </a:t>
                </a:r>
                <a:endParaRPr lang="ru-RU" sz="1400" b="1"/>
              </a:p>
            </p:txBody>
          </p:sp>
        </p:grpSp>
      </p:grpSp>
      <p:sp>
        <p:nvSpPr>
          <p:cNvPr id="19" name="object 44"/>
          <p:cNvSpPr/>
          <p:nvPr/>
        </p:nvSpPr>
        <p:spPr>
          <a:xfrm>
            <a:off x="103188" y="69850"/>
            <a:ext cx="2717800" cy="1236663"/>
          </a:xfrm>
          <a:prstGeom prst="rect">
            <a:avLst/>
          </a:prstGeom>
          <a:blipFill>
            <a:blip r:embed="rId2" cstate="print"/>
            <a:stretch>
              <a:fillRect/>
            </a:stretch>
          </a:blipFill>
        </p:spPr>
        <p:txBody>
          <a:bodyPr lIns="0" tIns="0" rIns="0" bIns="0"/>
          <a:lstStyle/>
          <a:p>
            <a:pPr>
              <a:defRPr/>
            </a:pPr>
            <a:endParaRPr sz="2119">
              <a:latin typeface="Arial" pitchFamily="34" charset="0"/>
              <a:cs typeface="Arial" pitchFamily="34" charset="0"/>
            </a:endParaRPr>
          </a:p>
        </p:txBody>
      </p:sp>
      <p:sp>
        <p:nvSpPr>
          <p:cNvPr id="38926" name="Прямоугольник 19"/>
          <p:cNvSpPr>
            <a:spLocks noChangeArrowheads="1"/>
          </p:cNvSpPr>
          <p:nvPr/>
        </p:nvSpPr>
        <p:spPr bwMode="auto">
          <a:xfrm>
            <a:off x="11761788" y="8153400"/>
            <a:ext cx="590550" cy="239713"/>
          </a:xfrm>
          <a:prstGeom prst="rect">
            <a:avLst/>
          </a:prstGeom>
          <a:noFill/>
          <a:ln w="9525">
            <a:noFill/>
            <a:miter lim="800000"/>
            <a:headEnd/>
            <a:tailEnd/>
          </a:ln>
        </p:spPr>
        <p:txBody>
          <a:bodyPr>
            <a:spAutoFit/>
          </a:bodyPr>
          <a:lstStyle/>
          <a:p>
            <a:pPr algn="r" defTabSz="889000">
              <a:lnSpc>
                <a:spcPct val="80000"/>
              </a:lnSpc>
            </a:pPr>
            <a:r>
              <a:rPr lang="ru-RU" sz="1200">
                <a:solidFill>
                  <a:srgbClr val="000000"/>
                </a:solidFill>
                <a:latin typeface="Arial Narrow" pitchFamily="34" charset="0"/>
              </a:rPr>
              <a:t>27</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3132138"/>
            <a:ext cx="12599988" cy="3062287"/>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119"/>
          </a:p>
        </p:txBody>
      </p:sp>
      <p:sp>
        <p:nvSpPr>
          <p:cNvPr id="2" name="Заголовок 1"/>
          <p:cNvSpPr>
            <a:spLocks noGrp="1"/>
          </p:cNvSpPr>
          <p:nvPr>
            <p:ph type="title"/>
          </p:nvPr>
        </p:nvSpPr>
        <p:spPr>
          <a:xfrm>
            <a:off x="1855788" y="2057400"/>
            <a:ext cx="9507537" cy="4137025"/>
          </a:xfrm>
        </p:spPr>
        <p:txBody>
          <a:bodyPr/>
          <a:lstStyle/>
          <a:p>
            <a:pPr defTabSz="1218602" eaLnBrk="1" hangingPunct="1">
              <a:defRPr/>
            </a:pPr>
            <a:r>
              <a:rPr lang="ru-RU"/>
              <a:t>4. </a:t>
            </a:r>
            <a:r>
              <a:rPr lang="ru-RU"/>
              <a:t>Программа Инвестиционный лифт</a:t>
            </a:r>
          </a:p>
        </p:txBody>
      </p:sp>
      <p:sp>
        <p:nvSpPr>
          <p:cNvPr id="5" name="object 44"/>
          <p:cNvSpPr/>
          <p:nvPr/>
        </p:nvSpPr>
        <p:spPr>
          <a:xfrm>
            <a:off x="103188" y="69850"/>
            <a:ext cx="2717800" cy="1236663"/>
          </a:xfrm>
          <a:prstGeom prst="rect">
            <a:avLst/>
          </a:prstGeom>
          <a:blipFill>
            <a:blip r:embed="rId2" cstate="print"/>
            <a:stretch>
              <a:fillRect/>
            </a:stretch>
          </a:blipFill>
        </p:spPr>
        <p:txBody>
          <a:bodyPr lIns="0" tIns="0" rIns="0" bIns="0"/>
          <a:lstStyle/>
          <a:p>
            <a:pPr>
              <a:defRPr/>
            </a:pPr>
            <a:endParaRPr sz="2119">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363538" y="3278188"/>
            <a:ext cx="11890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962" name="Группа 57"/>
          <p:cNvGrpSpPr>
            <a:grpSpLocks/>
          </p:cNvGrpSpPr>
          <p:nvPr/>
        </p:nvGrpSpPr>
        <p:grpSpPr bwMode="auto">
          <a:xfrm>
            <a:off x="377825" y="6591300"/>
            <a:ext cx="2360613" cy="715963"/>
            <a:chOff x="370506" y="3957296"/>
            <a:chExt cx="2391745" cy="715982"/>
          </a:xfrm>
        </p:grpSpPr>
        <p:sp>
          <p:nvSpPr>
            <p:cNvPr id="34" name="Скругленный прямоугольник 33"/>
            <p:cNvSpPr/>
            <p:nvPr/>
          </p:nvSpPr>
          <p:spPr>
            <a:xfrm>
              <a:off x="370506" y="3957296"/>
              <a:ext cx="2391745" cy="715982"/>
            </a:xfrm>
            <a:prstGeom prst="roundRect">
              <a:avLst>
                <a:gd name="adj" fmla="val 4144"/>
              </a:avLst>
            </a:prstGeom>
            <a:solidFill>
              <a:srgbClr val="E7F5FE"/>
            </a:solidFill>
            <a:ln w="25400" cap="flat" cmpd="sng" algn="ctr">
              <a:noFill/>
              <a:prstDash val="solid"/>
            </a:ln>
            <a:effectLst/>
          </p:spPr>
          <p:txBody>
            <a:bodyPr lIns="900000" rIns="72000" anchor="ctr"/>
            <a:lstStyle/>
            <a:p>
              <a:pPr defTabSz="914373" fontAlgn="auto">
                <a:spcBef>
                  <a:spcPts val="0"/>
                </a:spcBef>
                <a:spcAft>
                  <a:spcPts val="0"/>
                </a:spcAft>
                <a:defRPr/>
              </a:pPr>
              <a:r>
                <a:rPr lang="ru-RU" sz="1200" b="1" kern="0" dirty="0">
                  <a:latin typeface="+mj-lt"/>
                  <a:cs typeface="Arial" pitchFamily="34" charset="0"/>
                </a:rPr>
                <a:t>Параметры финансирования</a:t>
              </a:r>
              <a:endParaRPr lang="ru-RU" sz="1200" b="1" kern="0" dirty="0">
                <a:latin typeface="+mj-lt"/>
                <a:cs typeface="Arial" pitchFamily="34" charset="0"/>
              </a:endParaRPr>
            </a:p>
          </p:txBody>
        </p:sp>
        <p:grpSp>
          <p:nvGrpSpPr>
            <p:cNvPr id="41001" name="Группа 41"/>
            <p:cNvGrpSpPr>
              <a:grpSpLocks/>
            </p:cNvGrpSpPr>
            <p:nvPr/>
          </p:nvGrpSpPr>
          <p:grpSpPr bwMode="auto">
            <a:xfrm>
              <a:off x="523994" y="3995396"/>
              <a:ext cx="499365" cy="563436"/>
              <a:chOff x="504944" y="4355696"/>
              <a:chExt cx="499365" cy="563436"/>
            </a:xfrm>
          </p:grpSpPr>
          <p:pic>
            <p:nvPicPr>
              <p:cNvPr id="41002" name="Рисунок 42"/>
              <p:cNvPicPr>
                <a:picLocks noChangeAspect="1"/>
              </p:cNvPicPr>
              <p:nvPr/>
            </p:nvPicPr>
            <p:blipFill>
              <a:blip r:embed="rId3"/>
              <a:srcRect/>
              <a:stretch>
                <a:fillRect/>
              </a:stretch>
            </p:blipFill>
            <p:spPr bwMode="auto">
              <a:xfrm flipH="1">
                <a:off x="504944" y="4355696"/>
                <a:ext cx="360820" cy="360820"/>
              </a:xfrm>
              <a:prstGeom prst="rect">
                <a:avLst/>
              </a:prstGeom>
              <a:noFill/>
              <a:ln w="9525">
                <a:noFill/>
                <a:miter lim="800000"/>
                <a:headEnd/>
                <a:tailEnd/>
              </a:ln>
            </p:spPr>
          </p:pic>
          <p:grpSp>
            <p:nvGrpSpPr>
              <p:cNvPr id="44" name="Group 629"/>
              <p:cNvGrpSpPr/>
              <p:nvPr/>
            </p:nvGrpSpPr>
            <p:grpSpPr>
              <a:xfrm>
                <a:off x="657808" y="4451532"/>
                <a:ext cx="346501" cy="467600"/>
                <a:chOff x="8731241" y="4262438"/>
                <a:chExt cx="458788" cy="619125"/>
              </a:xfrm>
              <a:solidFill>
                <a:schemeClr val="tx1"/>
              </a:solidFill>
            </p:grpSpPr>
            <p:sp>
              <p:nvSpPr>
                <p:cNvPr id="46" name="Freeform 857"/>
                <p:cNvSpPr>
                  <a:spLocks noEditPoints="1"/>
                </p:cNvSpPr>
                <p:nvPr/>
              </p:nvSpPr>
              <p:spPr bwMode="auto">
                <a:xfrm>
                  <a:off x="8731241" y="4262438"/>
                  <a:ext cx="458788" cy="619125"/>
                </a:xfrm>
                <a:custGeom>
                  <a:avLst/>
                  <a:gdLst>
                    <a:gd name="T0" fmla="*/ 90 w 157"/>
                    <a:gd name="T1" fmla="*/ 212 h 212"/>
                    <a:gd name="T2" fmla="*/ 18 w 157"/>
                    <a:gd name="T3" fmla="*/ 212 h 212"/>
                    <a:gd name="T4" fmla="*/ 0 w 157"/>
                    <a:gd name="T5" fmla="*/ 194 h 212"/>
                    <a:gd name="T6" fmla="*/ 0 w 157"/>
                    <a:gd name="T7" fmla="*/ 17 h 212"/>
                    <a:gd name="T8" fmla="*/ 18 w 157"/>
                    <a:gd name="T9" fmla="*/ 0 h 212"/>
                    <a:gd name="T10" fmla="*/ 140 w 157"/>
                    <a:gd name="T11" fmla="*/ 0 h 212"/>
                    <a:gd name="T12" fmla="*/ 157 w 157"/>
                    <a:gd name="T13" fmla="*/ 17 h 212"/>
                    <a:gd name="T14" fmla="*/ 157 w 157"/>
                    <a:gd name="T15" fmla="*/ 145 h 212"/>
                    <a:gd name="T16" fmla="*/ 90 w 157"/>
                    <a:gd name="T17" fmla="*/ 212 h 212"/>
                    <a:gd name="T18" fmla="*/ 18 w 157"/>
                    <a:gd name="T19" fmla="*/ 12 h 212"/>
                    <a:gd name="T20" fmla="*/ 12 w 157"/>
                    <a:gd name="T21" fmla="*/ 17 h 212"/>
                    <a:gd name="T22" fmla="*/ 12 w 157"/>
                    <a:gd name="T23" fmla="*/ 194 h 212"/>
                    <a:gd name="T24" fmla="*/ 18 w 157"/>
                    <a:gd name="T25" fmla="*/ 200 h 212"/>
                    <a:gd name="T26" fmla="*/ 85 w 157"/>
                    <a:gd name="T27" fmla="*/ 200 h 212"/>
                    <a:gd name="T28" fmla="*/ 145 w 157"/>
                    <a:gd name="T29" fmla="*/ 140 h 212"/>
                    <a:gd name="T30" fmla="*/ 145 w 157"/>
                    <a:gd name="T31" fmla="*/ 17 h 212"/>
                    <a:gd name="T32" fmla="*/ 140 w 157"/>
                    <a:gd name="T33" fmla="*/ 12 h 212"/>
                    <a:gd name="T34" fmla="*/ 18 w 157"/>
                    <a:gd name="T35" fmla="*/ 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212">
                      <a:moveTo>
                        <a:pt x="90" y="212"/>
                      </a:moveTo>
                      <a:cubicBezTo>
                        <a:pt x="18" y="212"/>
                        <a:pt x="18" y="212"/>
                        <a:pt x="18" y="212"/>
                      </a:cubicBezTo>
                      <a:cubicBezTo>
                        <a:pt x="8" y="212"/>
                        <a:pt x="0" y="204"/>
                        <a:pt x="0" y="194"/>
                      </a:cubicBezTo>
                      <a:cubicBezTo>
                        <a:pt x="0" y="17"/>
                        <a:pt x="0" y="17"/>
                        <a:pt x="0" y="17"/>
                      </a:cubicBezTo>
                      <a:cubicBezTo>
                        <a:pt x="0" y="8"/>
                        <a:pt x="8" y="0"/>
                        <a:pt x="18" y="0"/>
                      </a:cubicBezTo>
                      <a:cubicBezTo>
                        <a:pt x="140" y="0"/>
                        <a:pt x="140" y="0"/>
                        <a:pt x="140" y="0"/>
                      </a:cubicBezTo>
                      <a:cubicBezTo>
                        <a:pt x="149" y="0"/>
                        <a:pt x="157" y="8"/>
                        <a:pt x="157" y="17"/>
                      </a:cubicBezTo>
                      <a:cubicBezTo>
                        <a:pt x="157" y="145"/>
                        <a:pt x="157" y="145"/>
                        <a:pt x="157" y="145"/>
                      </a:cubicBezTo>
                      <a:lnTo>
                        <a:pt x="90" y="212"/>
                      </a:lnTo>
                      <a:close/>
                      <a:moveTo>
                        <a:pt x="18" y="12"/>
                      </a:moveTo>
                      <a:cubicBezTo>
                        <a:pt x="15" y="12"/>
                        <a:pt x="12" y="14"/>
                        <a:pt x="12" y="17"/>
                      </a:cubicBezTo>
                      <a:cubicBezTo>
                        <a:pt x="12" y="194"/>
                        <a:pt x="12" y="194"/>
                        <a:pt x="12" y="194"/>
                      </a:cubicBezTo>
                      <a:cubicBezTo>
                        <a:pt x="12" y="197"/>
                        <a:pt x="15" y="200"/>
                        <a:pt x="18" y="200"/>
                      </a:cubicBezTo>
                      <a:cubicBezTo>
                        <a:pt x="85" y="200"/>
                        <a:pt x="85" y="200"/>
                        <a:pt x="85" y="200"/>
                      </a:cubicBezTo>
                      <a:cubicBezTo>
                        <a:pt x="145" y="140"/>
                        <a:pt x="145" y="140"/>
                        <a:pt x="145" y="140"/>
                      </a:cubicBezTo>
                      <a:cubicBezTo>
                        <a:pt x="145" y="17"/>
                        <a:pt x="145" y="17"/>
                        <a:pt x="145" y="17"/>
                      </a:cubicBezTo>
                      <a:cubicBezTo>
                        <a:pt x="145" y="14"/>
                        <a:pt x="143" y="12"/>
                        <a:pt x="140" y="12"/>
                      </a:cubicBezTo>
                      <a:lnTo>
                        <a:pt x="18" y="12"/>
                      </a:lnTo>
                      <a:close/>
                    </a:path>
                  </a:pathLst>
                </a:custGeom>
                <a:grpFill/>
                <a:ln>
                  <a:noFill/>
                </a:ln>
                <a:extLst>
                  <a:ext uri="{91240B29-F687-4F45-9708-019B960494DF}"/>
                </a:extLst>
              </p:spPr>
              <p:txBody>
                <a:bodyPr lIns="900000" tIns="44766" rIns="89533" bIns="44766"/>
                <a:lstStyle/>
                <a:p>
                  <a:pPr defTabSz="1020833">
                    <a:defRPr/>
                  </a:pPr>
                  <a:endParaRPr lang="en-US" sz="2073" dirty="0">
                    <a:solidFill>
                      <a:prstClr val="black"/>
                    </a:solidFill>
                    <a:latin typeface="Arial" pitchFamily="34" charset="0"/>
                    <a:cs typeface="Arial" pitchFamily="34" charset="0"/>
                  </a:endParaRPr>
                </a:p>
              </p:txBody>
            </p:sp>
            <p:sp>
              <p:nvSpPr>
                <p:cNvPr id="47" name="Freeform 858"/>
                <p:cNvSpPr>
                  <a:spLocks/>
                </p:cNvSpPr>
                <p:nvPr/>
              </p:nvSpPr>
              <p:spPr bwMode="auto">
                <a:xfrm>
                  <a:off x="8970963" y="4659313"/>
                  <a:ext cx="201613" cy="204788"/>
                </a:xfrm>
                <a:custGeom>
                  <a:avLst/>
                  <a:gdLst>
                    <a:gd name="T0" fmla="*/ 12 w 69"/>
                    <a:gd name="T1" fmla="*/ 70 h 70"/>
                    <a:gd name="T2" fmla="*/ 0 w 69"/>
                    <a:gd name="T3" fmla="*/ 70 h 70"/>
                    <a:gd name="T4" fmla="*/ 0 w 69"/>
                    <a:gd name="T5" fmla="*/ 18 h 70"/>
                    <a:gd name="T6" fmla="*/ 18 w 69"/>
                    <a:gd name="T7" fmla="*/ 0 h 70"/>
                    <a:gd name="T8" fmla="*/ 69 w 69"/>
                    <a:gd name="T9" fmla="*/ 0 h 70"/>
                    <a:gd name="T10" fmla="*/ 69 w 69"/>
                    <a:gd name="T11" fmla="*/ 12 h 70"/>
                    <a:gd name="T12" fmla="*/ 18 w 69"/>
                    <a:gd name="T13" fmla="*/ 12 h 70"/>
                    <a:gd name="T14" fmla="*/ 12 w 69"/>
                    <a:gd name="T15" fmla="*/ 18 h 70"/>
                    <a:gd name="T16" fmla="*/ 12 w 6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70">
                      <a:moveTo>
                        <a:pt x="12" y="70"/>
                      </a:moveTo>
                      <a:cubicBezTo>
                        <a:pt x="0" y="70"/>
                        <a:pt x="0" y="70"/>
                        <a:pt x="0" y="70"/>
                      </a:cubicBezTo>
                      <a:cubicBezTo>
                        <a:pt x="0" y="18"/>
                        <a:pt x="0" y="18"/>
                        <a:pt x="0" y="18"/>
                      </a:cubicBezTo>
                      <a:cubicBezTo>
                        <a:pt x="0" y="8"/>
                        <a:pt x="8" y="0"/>
                        <a:pt x="18" y="0"/>
                      </a:cubicBezTo>
                      <a:cubicBezTo>
                        <a:pt x="69" y="0"/>
                        <a:pt x="69" y="0"/>
                        <a:pt x="69" y="0"/>
                      </a:cubicBezTo>
                      <a:cubicBezTo>
                        <a:pt x="69" y="12"/>
                        <a:pt x="69" y="12"/>
                        <a:pt x="69" y="12"/>
                      </a:cubicBezTo>
                      <a:cubicBezTo>
                        <a:pt x="18" y="12"/>
                        <a:pt x="18" y="12"/>
                        <a:pt x="18" y="12"/>
                      </a:cubicBezTo>
                      <a:cubicBezTo>
                        <a:pt x="14" y="12"/>
                        <a:pt x="12" y="15"/>
                        <a:pt x="12" y="18"/>
                      </a:cubicBezTo>
                      <a:lnTo>
                        <a:pt x="12" y="70"/>
                      </a:lnTo>
                      <a:close/>
                    </a:path>
                  </a:pathLst>
                </a:custGeom>
                <a:grpFill/>
                <a:ln>
                  <a:noFill/>
                </a:ln>
                <a:extLst>
                  <a:ext uri="{91240B29-F687-4F45-9708-019B960494DF}"/>
                </a:extLst>
              </p:spPr>
              <p:txBody>
                <a:bodyPr lIns="900000" tIns="44766" rIns="89533" bIns="44766"/>
                <a:lstStyle/>
                <a:p>
                  <a:pPr defTabSz="1020833">
                    <a:defRPr/>
                  </a:pPr>
                  <a:endParaRPr lang="en-US" sz="2073" dirty="0">
                    <a:solidFill>
                      <a:prstClr val="black"/>
                    </a:solidFill>
                    <a:latin typeface="Arial" pitchFamily="34" charset="0"/>
                    <a:cs typeface="Arial" pitchFamily="34" charset="0"/>
                  </a:endParaRPr>
                </a:p>
              </p:txBody>
            </p:sp>
          </p:grpSp>
        </p:grpSp>
      </p:grpSp>
      <p:pic>
        <p:nvPicPr>
          <p:cNvPr id="40963" name="Изображение 21"/>
          <p:cNvPicPr>
            <a:picLocks noChangeAspect="1"/>
          </p:cNvPicPr>
          <p:nvPr/>
        </p:nvPicPr>
        <p:blipFill>
          <a:blip r:embed="rId4"/>
          <a:srcRect/>
          <a:stretch>
            <a:fillRect/>
          </a:stretch>
        </p:blipFill>
        <p:spPr bwMode="auto">
          <a:xfrm>
            <a:off x="3425825" y="2820988"/>
            <a:ext cx="1044575" cy="290512"/>
          </a:xfrm>
          <a:prstGeom prst="rect">
            <a:avLst/>
          </a:prstGeom>
          <a:noFill/>
          <a:ln w="9525">
            <a:noFill/>
            <a:miter lim="800000"/>
            <a:headEnd/>
            <a:tailEnd/>
          </a:ln>
        </p:spPr>
      </p:pic>
      <p:pic>
        <p:nvPicPr>
          <p:cNvPr id="40964" name="Рисунок 49"/>
          <p:cNvPicPr>
            <a:picLocks noChangeAspect="1"/>
          </p:cNvPicPr>
          <p:nvPr/>
        </p:nvPicPr>
        <p:blipFill>
          <a:blip r:embed="rId5"/>
          <a:srcRect/>
          <a:stretch>
            <a:fillRect/>
          </a:stretch>
        </p:blipFill>
        <p:spPr bwMode="auto">
          <a:xfrm>
            <a:off x="7629525" y="2700338"/>
            <a:ext cx="2019300" cy="409575"/>
          </a:xfrm>
          <a:prstGeom prst="rect">
            <a:avLst/>
          </a:prstGeom>
          <a:noFill/>
          <a:ln w="9525">
            <a:noFill/>
            <a:miter lim="800000"/>
            <a:headEnd/>
            <a:tailEnd/>
          </a:ln>
        </p:spPr>
      </p:pic>
      <p:graphicFrame>
        <p:nvGraphicFramePr>
          <p:cNvPr id="53" name="Таблица 52"/>
          <p:cNvGraphicFramePr>
            <a:graphicFrameLocks noGrp="1"/>
          </p:cNvGraphicFramePr>
          <p:nvPr/>
        </p:nvGraphicFramePr>
        <p:xfrm>
          <a:off x="2762250" y="3435350"/>
          <a:ext cx="9491663" cy="4664075"/>
        </p:xfrm>
        <a:graphic>
          <a:graphicData uri="http://schemas.openxmlformats.org/drawingml/2006/table">
            <a:tbl>
              <a:tblPr firstRow="1" bandRow="1">
                <a:tableStyleId>{5C22544A-7EE6-4342-B048-85BDC9FD1C3A}</a:tableStyleId>
              </a:tblPr>
              <a:tblGrid>
                <a:gridCol w="2299943">
                  <a:extLst>
                    <a:ext uri="{9D8B030D-6E8A-4147-A177-3AD203B41FA5}"/>
                  </a:extLst>
                </a:gridCol>
                <a:gridCol w="2446283">
                  <a:extLst>
                    <a:ext uri="{9D8B030D-6E8A-4147-A177-3AD203B41FA5}"/>
                  </a:extLst>
                </a:gridCol>
                <a:gridCol w="2373113">
                  <a:extLst>
                    <a:ext uri="{9D8B030D-6E8A-4147-A177-3AD203B41FA5}"/>
                  </a:extLst>
                </a:gridCol>
                <a:gridCol w="2373113">
                  <a:extLst>
                    <a:ext uri="{9D8B030D-6E8A-4147-A177-3AD203B41FA5}"/>
                  </a:extLst>
                </a:gridCol>
              </a:tblGrid>
              <a:tr h="576000">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Кредитное финансирование</a:t>
                      </a:r>
                      <a:r>
                        <a:rPr lang="ru-RU" sz="1200" b="1" baseline="0" dirty="0" smtClean="0">
                          <a:solidFill>
                            <a:schemeClr val="tx1"/>
                          </a:solidFill>
                          <a:latin typeface="Arial Narrow" panose="020B0606020202030204" pitchFamily="34" charset="0"/>
                        </a:rPr>
                        <a:t> субъектов МСП</a:t>
                      </a:r>
                      <a:endParaRPr lang="ru-RU" sz="12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Осуществление кредитно-гарантийной поддержки </a:t>
                      </a:r>
                      <a:br>
                        <a:rPr lang="ru-RU" sz="1200" b="1" dirty="0" smtClean="0">
                          <a:solidFill>
                            <a:schemeClr val="tx1"/>
                          </a:solidFill>
                          <a:latin typeface="Arial Narrow" panose="020B0606020202030204" pitchFamily="34" charset="0"/>
                        </a:rPr>
                      </a:br>
                      <a:r>
                        <a:rPr lang="ru-RU" sz="1200" b="1" baseline="0" dirty="0" smtClean="0">
                          <a:solidFill>
                            <a:schemeClr val="tx1"/>
                          </a:solidFill>
                          <a:latin typeface="Arial Narrow" panose="020B0606020202030204" pitchFamily="34" charset="0"/>
                        </a:rPr>
                        <a:t>субъектов МСП</a:t>
                      </a:r>
                      <a:endParaRPr lang="ru-RU" sz="1200" b="1" dirty="0">
                        <a:solidFill>
                          <a:schemeClr val="tx1"/>
                        </a:solidFill>
                        <a:latin typeface="Arial Narrow" panose="020B0606020202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Вхождение в капитал </a:t>
                      </a:r>
                    </a:p>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субъектов МСП / мезонинное</a:t>
                      </a:r>
                      <a:r>
                        <a:rPr lang="ru-RU" sz="1200" b="1" baseline="0" dirty="0" smtClean="0">
                          <a:solidFill>
                            <a:schemeClr val="tx1"/>
                          </a:solidFill>
                          <a:latin typeface="Arial Narrow" panose="020B0606020202030204" pitchFamily="34" charset="0"/>
                        </a:rPr>
                        <a:t> финансирование</a:t>
                      </a:r>
                      <a:endParaRPr lang="ru-RU" sz="1200" b="1" dirty="0" smtClean="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Сопровождение и поддержка</a:t>
                      </a:r>
                      <a:r>
                        <a:rPr lang="ru-RU" sz="1200" b="1" baseline="0" dirty="0" smtClean="0">
                          <a:solidFill>
                            <a:schemeClr val="tx1"/>
                          </a:solidFill>
                          <a:latin typeface="Arial Narrow" panose="020B0606020202030204" pitchFamily="34" charset="0"/>
                        </a:rPr>
                        <a:t> субъектов МСП с экспортным потенциалом</a:t>
                      </a:r>
                      <a:endParaRPr lang="ru-RU" sz="1200" b="1"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extLst>
              </a:tr>
              <a:tr h="2119256">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Основной фокус при отборе проектов</a:t>
                      </a:r>
                      <a:r>
                        <a:rPr lang="en-US" sz="1200" b="0" dirty="0" smtClean="0">
                          <a:solidFill>
                            <a:schemeClr val="tx1"/>
                          </a:solidFill>
                          <a:latin typeface="Arial Narrow" panose="020B0606020202030204" pitchFamily="34" charset="0"/>
                        </a:rPr>
                        <a:t> </a:t>
                      </a:r>
                      <a:r>
                        <a:rPr lang="ru-RU" sz="1200" b="0" dirty="0" smtClean="0">
                          <a:solidFill>
                            <a:schemeClr val="tx1"/>
                          </a:solidFill>
                          <a:latin typeface="Arial Narrow" panose="020B0606020202030204" pitchFamily="34" charset="0"/>
                        </a:rPr>
                        <a:t>- </a:t>
                      </a:r>
                      <a:r>
                        <a:rPr lang="ru-RU" sz="1200" b="0" dirty="0" err="1" smtClean="0">
                          <a:solidFill>
                            <a:schemeClr val="tx1"/>
                          </a:solidFill>
                          <a:latin typeface="Arial Narrow" panose="020B0606020202030204" pitchFamily="34" charset="0"/>
                        </a:rPr>
                        <a:t>импортозамещение</a:t>
                      </a:r>
                      <a:r>
                        <a:rPr lang="ru-RU" sz="1200" b="0" dirty="0" smtClean="0">
                          <a:solidFill>
                            <a:schemeClr val="tx1"/>
                          </a:solidFill>
                          <a:latin typeface="Arial Narrow" panose="020B0606020202030204" pitchFamily="34" charset="0"/>
                        </a:rPr>
                        <a:t>, высокотехнологичные компании.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50% - </a:t>
                      </a:r>
                      <a:r>
                        <a:rPr lang="ru-RU" sz="1200" b="0" dirty="0" err="1" smtClean="0">
                          <a:solidFill>
                            <a:schemeClr val="tx1"/>
                          </a:solidFill>
                          <a:latin typeface="Arial Narrow" panose="020B0606020202030204" pitchFamily="34" charset="0"/>
                        </a:rPr>
                        <a:t>софинансирование</a:t>
                      </a:r>
                      <a:r>
                        <a:rPr lang="ru-RU" sz="1200" b="0" dirty="0" smtClean="0">
                          <a:solidFill>
                            <a:schemeClr val="tx1"/>
                          </a:solidFill>
                          <a:latin typeface="Arial Narrow" panose="020B0606020202030204" pitchFamily="34" charset="0"/>
                        </a:rPr>
                        <a:t> от заемщика (включая банковские кредиты)</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Не менее 15% средств предоставляет акционер</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Обеспечение: гарантия, залог, поручительство. </a:t>
                      </a: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Соответствие требованиям ст.4 Федерального закона №209-ФЗ</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Регистрация бизнеса на территории Российской Федерации</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Отсутствие отрицательной кредитной истории и отсутствие просроченной</a:t>
                      </a:r>
                      <a:r>
                        <a:rPr lang="ru-RU" sz="1200" b="0" baseline="0" dirty="0" smtClean="0">
                          <a:solidFill>
                            <a:schemeClr val="tx1"/>
                          </a:solidFill>
                          <a:latin typeface="Arial Narrow" panose="020B0606020202030204" pitchFamily="34" charset="0"/>
                        </a:rPr>
                        <a:t> задолженности</a:t>
                      </a:r>
                      <a:r>
                        <a:rPr lang="en-US" sz="1200" b="0" baseline="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err="1" smtClean="0">
                          <a:solidFill>
                            <a:schemeClr val="tx1"/>
                          </a:solidFill>
                          <a:latin typeface="Arial Narrow" panose="020B0606020202030204" pitchFamily="34" charset="0"/>
                        </a:rPr>
                        <a:t>Несырьевой</a:t>
                      </a:r>
                      <a:r>
                        <a:rPr lang="ru-RU" sz="1200" b="0" dirty="0" smtClean="0">
                          <a:solidFill>
                            <a:schemeClr val="tx1"/>
                          </a:solidFill>
                          <a:latin typeface="Arial Narrow" panose="020B0606020202030204" pitchFamily="34" charset="0"/>
                        </a:rPr>
                        <a:t> сектор</a:t>
                      </a:r>
                      <a:r>
                        <a:rPr lang="ru-RU" sz="1200" b="0" baseline="0" dirty="0" smtClean="0">
                          <a:solidFill>
                            <a:schemeClr val="tx1"/>
                          </a:solidFill>
                          <a:latin typeface="Arial Narrow" panose="020B0606020202030204" pitchFamily="34" charset="0"/>
                        </a:rPr>
                        <a:t> экономики</a:t>
                      </a:r>
                      <a:r>
                        <a:rPr lang="en-US" sz="1200" b="0" baseline="0" dirty="0" smtClean="0">
                          <a:solidFill>
                            <a:schemeClr val="tx1"/>
                          </a:solidFill>
                          <a:latin typeface="Arial Narrow" panose="020B0606020202030204" pitchFamily="34" charset="0"/>
                        </a:rPr>
                        <a:t>.</a:t>
                      </a:r>
                      <a:endParaRPr lang="ru-RU" sz="1200" b="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baseline="0" dirty="0" smtClean="0">
                          <a:solidFill>
                            <a:schemeClr val="tx1"/>
                          </a:solidFill>
                          <a:latin typeface="Arial Narrow" panose="020B0606020202030204" pitchFamily="34" charset="0"/>
                        </a:rPr>
                        <a:t>Наличие экспортной выручки</a:t>
                      </a:r>
                      <a:r>
                        <a:rPr lang="en-US" sz="1200" b="0" baseline="0" dirty="0" smtClean="0">
                          <a:solidFill>
                            <a:schemeClr val="tx1"/>
                          </a:solidFill>
                          <a:latin typeface="Arial Narrow" panose="020B0606020202030204" pitchFamily="34" charset="0"/>
                        </a:rPr>
                        <a:t>.</a:t>
                      </a:r>
                      <a:endParaRPr lang="ru-RU" sz="1200" b="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baseline="0" dirty="0" smtClean="0">
                          <a:solidFill>
                            <a:schemeClr val="tx1"/>
                          </a:solidFill>
                          <a:latin typeface="Arial Narrow" panose="020B0606020202030204" pitchFamily="34" charset="0"/>
                        </a:rPr>
                        <a:t>Выручка компании от 0,5 до </a:t>
                      </a:r>
                      <a:br>
                        <a:rPr lang="ru-RU" sz="1200" b="0" baseline="0" dirty="0" smtClean="0">
                          <a:solidFill>
                            <a:schemeClr val="tx1"/>
                          </a:solidFill>
                          <a:latin typeface="Arial Narrow" panose="020B0606020202030204" pitchFamily="34" charset="0"/>
                        </a:rPr>
                      </a:br>
                      <a:r>
                        <a:rPr lang="ru-RU" sz="1200" b="0" baseline="0" dirty="0" smtClean="0">
                          <a:solidFill>
                            <a:schemeClr val="tx1"/>
                          </a:solidFill>
                          <a:latin typeface="Arial Narrow" panose="020B0606020202030204" pitchFamily="34" charset="0"/>
                        </a:rPr>
                        <a:t>2 млрд руб.</a:t>
                      </a:r>
                    </a:p>
                    <a:p>
                      <a:pPr marL="171450" indent="-171450">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Бюджет проекта от 500 млн </a:t>
                      </a:r>
                      <a:br>
                        <a:rPr lang="ru-RU" sz="1200" u="none" strike="noStrike" dirty="0" smtClean="0">
                          <a:solidFill>
                            <a:schemeClr val="tx1"/>
                          </a:solidFill>
                          <a:effectLst/>
                          <a:latin typeface="Arial Narrow" panose="020B0606020202030204" pitchFamily="34" charset="0"/>
                        </a:rPr>
                      </a:br>
                      <a:r>
                        <a:rPr lang="ru-RU" sz="1200" u="none" strike="noStrike" dirty="0" smtClean="0">
                          <a:solidFill>
                            <a:schemeClr val="tx1"/>
                          </a:solidFill>
                          <a:effectLst/>
                          <a:latin typeface="Arial Narrow" panose="020B0606020202030204" pitchFamily="34" charset="0"/>
                        </a:rPr>
                        <a:t>до 20 млрд руб.</a:t>
                      </a:r>
                      <a:endParaRPr lang="ru-RU" sz="1200" b="0" baseline="0" dirty="0" smtClean="0">
                        <a:solidFill>
                          <a:schemeClr val="tx1"/>
                        </a:solidFill>
                        <a:latin typeface="Arial Narrow" panose="020B0606020202030204" pitchFamily="34" charset="0"/>
                      </a:endParaRPr>
                    </a:p>
                    <a:p>
                      <a:pPr marL="180975" indent="-171450" algn="l" fontAlgn="b">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Конечные бенефициары</a:t>
                      </a:r>
                      <a:r>
                        <a:rPr lang="ru-RU" sz="1200" u="none" strike="noStrike" baseline="0" dirty="0" smtClean="0">
                          <a:solidFill>
                            <a:schemeClr val="tx1"/>
                          </a:solidFill>
                          <a:effectLst/>
                          <a:latin typeface="Arial Narrow" panose="020B0606020202030204" pitchFamily="34" charset="0"/>
                        </a:rPr>
                        <a:t> </a:t>
                      </a:r>
                      <a:r>
                        <a:rPr lang="ru-RU" sz="1200" u="none" strike="noStrike" dirty="0" smtClean="0">
                          <a:solidFill>
                            <a:schemeClr val="tx1"/>
                          </a:solidFill>
                          <a:effectLst/>
                          <a:latin typeface="Arial Narrow" panose="020B0606020202030204" pitchFamily="34" charset="0"/>
                        </a:rPr>
                        <a:t>– резиденты РФ.</a:t>
                      </a:r>
                      <a:endParaRPr lang="ru-RU" sz="1200" b="0" i="0" u="none" strike="noStrike" dirty="0" smtClean="0">
                        <a:solidFill>
                          <a:schemeClr val="tx1"/>
                        </a:solidFill>
                        <a:effectLst/>
                        <a:latin typeface="Arial Narrow" panose="020B0606020202030204" pitchFamily="34" charset="0"/>
                      </a:endParaRPr>
                    </a:p>
                    <a:p>
                      <a:pPr marL="0" indent="0">
                        <a:buFont typeface="Arial" panose="020B0604020202020204" pitchFamily="34" charset="0"/>
                        <a:buNone/>
                      </a:pPr>
                      <a:endParaRPr lang="ru-RU" sz="1200" b="0" dirty="0" smtClean="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Ведение</a:t>
                      </a:r>
                      <a:r>
                        <a:rPr lang="ru-RU" sz="1200" b="0" baseline="0" dirty="0" smtClean="0">
                          <a:solidFill>
                            <a:schemeClr val="tx1"/>
                          </a:solidFill>
                          <a:latin typeface="Arial Narrow" panose="020B0606020202030204" pitchFamily="34" charset="0"/>
                        </a:rPr>
                        <a:t> экспортной деятельности</a:t>
                      </a:r>
                      <a:r>
                        <a:rPr lang="en-US" sz="1200" b="0" baseline="0" dirty="0" smtClean="0">
                          <a:solidFill>
                            <a:schemeClr val="tx1"/>
                          </a:solidFill>
                          <a:latin typeface="Arial Narrow" panose="020B0606020202030204" pitchFamily="34" charset="0"/>
                        </a:rPr>
                        <a:t>.</a:t>
                      </a:r>
                      <a:endParaRPr lang="ru-RU" sz="1200" b="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Поддержка только </a:t>
                      </a:r>
                      <a:r>
                        <a:rPr lang="ru-RU" sz="1200" b="0" dirty="0" err="1" smtClean="0">
                          <a:solidFill>
                            <a:schemeClr val="tx1"/>
                          </a:solidFill>
                          <a:latin typeface="Arial Narrow" panose="020B0606020202030204" pitchFamily="34" charset="0"/>
                        </a:rPr>
                        <a:t>несырьевого</a:t>
                      </a:r>
                      <a:r>
                        <a:rPr lang="ru-RU" sz="1200" b="0" dirty="0" smtClean="0">
                          <a:solidFill>
                            <a:schemeClr val="tx1"/>
                          </a:solidFill>
                          <a:latin typeface="Arial Narrow" panose="020B0606020202030204" pitchFamily="34" charset="0"/>
                        </a:rPr>
                        <a:t> сектора</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lgn="l" fontAlgn="b">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Доля российской составляющей в экспортном контракте – не менее 30%.</a:t>
                      </a: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extLst>
              </a:tr>
              <a:tr h="1619626">
                <a:tc>
                  <a:txBody>
                    <a:bodyPr/>
                    <a:lstStyle/>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Финансирование на проектной основе.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Стоимость финансирования: 5% годовых</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Срок кредита: 5-7</a:t>
                      </a:r>
                      <a:r>
                        <a:rPr lang="ru-RU" sz="1200" b="0" baseline="0" dirty="0" smtClean="0">
                          <a:solidFill>
                            <a:schemeClr val="tx1"/>
                          </a:solidFill>
                          <a:latin typeface="Arial Narrow" panose="020B0606020202030204" pitchFamily="34" charset="0"/>
                        </a:rPr>
                        <a:t> лет</a:t>
                      </a:r>
                      <a:r>
                        <a:rPr lang="ru-RU" sz="1200" b="0" dirty="0" smtClean="0">
                          <a:solidFill>
                            <a:schemeClr val="tx1"/>
                          </a:solidFill>
                          <a:latin typeface="Arial Narrow" panose="020B0606020202030204" pitchFamily="34" charset="0"/>
                        </a:rPr>
                        <a:t>.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Объем финансирования: до 500 млн руб. на одну сделку.</a:t>
                      </a: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171450" marR="0" lvl="1" indent="-171450" algn="l" defTabSz="1093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tx1"/>
                          </a:solidFill>
                          <a:latin typeface="Arial Narrow" panose="020B0606020202030204" pitchFamily="34" charset="0"/>
                          <a:ea typeface="+mn-ea"/>
                          <a:cs typeface="+mn-cs"/>
                        </a:rPr>
                        <a:t>Срок гарантии: до 15 лет</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Вознаграждение за гарантию: 0,75% годовых от суммы гарантии за весь срок действия гарантии</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Сумма гарантии: до 50% от суммы кредита, с возможным участием РГО до 70%</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Программа стимулирования (9,6%-10,6</a:t>
                      </a:r>
                      <a:r>
                        <a:rPr lang="ru-RU" sz="1200" b="0" kern="1200" smtClean="0">
                          <a:solidFill>
                            <a:schemeClr val="tx1"/>
                          </a:solidFill>
                          <a:latin typeface="Arial Narrow" panose="020B0606020202030204" pitchFamily="34" charset="0"/>
                          <a:ea typeface="+mn-ea"/>
                          <a:cs typeface="+mn-cs"/>
                        </a:rPr>
                        <a:t>%</a:t>
                      </a:r>
                      <a:r>
                        <a:rPr lang="ru-RU" sz="1200" b="0" kern="1200" baseline="0" smtClean="0">
                          <a:solidFill>
                            <a:schemeClr val="tx1"/>
                          </a:solidFill>
                          <a:latin typeface="Arial Narrow" panose="020B0606020202030204" pitchFamily="34" charset="0"/>
                          <a:ea typeface="+mn-ea"/>
                          <a:cs typeface="+mn-cs"/>
                        </a:rPr>
                        <a:t> годовых</a:t>
                      </a:r>
                      <a:r>
                        <a:rPr lang="ru-RU" sz="1200" b="0" kern="1200" smtClean="0">
                          <a:solidFill>
                            <a:schemeClr val="tx1"/>
                          </a:solidFill>
                          <a:latin typeface="Arial Narrow" panose="020B0606020202030204" pitchFamily="34" charset="0"/>
                          <a:ea typeface="+mn-ea"/>
                          <a:cs typeface="+mn-cs"/>
                        </a:rPr>
                        <a:t>)</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marR="0" indent="-171450" algn="l" defTabSz="1093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dirty="0" smtClean="0">
                          <a:solidFill>
                            <a:schemeClr val="tx1"/>
                          </a:solidFill>
                          <a:latin typeface="Arial Narrow" panose="020B0606020202030204" pitchFamily="34" charset="0"/>
                        </a:rPr>
                        <a:t>Участие в акционерном</a:t>
                      </a:r>
                      <a:r>
                        <a:rPr lang="ru-RU" sz="1200" b="0" baseline="0" dirty="0" smtClean="0">
                          <a:solidFill>
                            <a:schemeClr val="tx1"/>
                          </a:solidFill>
                          <a:latin typeface="Arial Narrow" panose="020B0606020202030204" pitchFamily="34" charset="0"/>
                        </a:rPr>
                        <a:t> капитале до 50%</a:t>
                      </a:r>
                      <a:r>
                        <a:rPr lang="en-US" sz="1200" b="0" baseline="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Объем инвестирования: до </a:t>
                      </a:r>
                      <a:br>
                        <a:rPr lang="ru-RU" sz="1200" b="0" dirty="0" smtClean="0">
                          <a:solidFill>
                            <a:schemeClr val="tx1"/>
                          </a:solidFill>
                          <a:latin typeface="Arial Narrow" panose="020B0606020202030204" pitchFamily="34" charset="0"/>
                        </a:rPr>
                      </a:br>
                      <a:r>
                        <a:rPr lang="ru-RU" sz="1200" b="0" dirty="0" smtClean="0">
                          <a:solidFill>
                            <a:schemeClr val="tx1"/>
                          </a:solidFill>
                          <a:latin typeface="Arial Narrow" panose="020B0606020202030204" pitchFamily="34" charset="0"/>
                        </a:rPr>
                        <a:t>1 млрд руб. в один проект.</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Внутренняя норма доходности превышает 13,5% в рублях</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Выход</a:t>
                      </a:r>
                      <a:r>
                        <a:rPr lang="ru-RU" sz="1200" b="0" baseline="0" dirty="0" smtClean="0">
                          <a:solidFill>
                            <a:schemeClr val="tx1"/>
                          </a:solidFill>
                          <a:latin typeface="Arial Narrow" panose="020B0606020202030204" pitchFamily="34" charset="0"/>
                        </a:rPr>
                        <a:t> РФПИ из инвестиции через 5-7 лет</a:t>
                      </a:r>
                      <a:r>
                        <a:rPr lang="en-US" sz="1200" b="0" baseline="0" dirty="0" smtClean="0">
                          <a:solidFill>
                            <a:schemeClr val="tx1"/>
                          </a:solidFill>
                          <a:latin typeface="Arial Narrow" panose="020B0606020202030204" pitchFamily="34" charset="0"/>
                        </a:rPr>
                        <a:t>.</a:t>
                      </a:r>
                      <a:endParaRPr lang="ru-RU" sz="1200" b="0"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lvl="1" indent="-171450" algn="l" defTabSz="1093357" rtl="0" eaLnBrk="1" latinLnBrk="0" hangingPunct="1">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9 страховых продуктов ЭКСАР</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indent="-171450" algn="l" rtl="0" fontAlgn="ctr">
                        <a:buClr>
                          <a:srgbClr val="000000"/>
                        </a:buClr>
                        <a:buSzPts val="1100"/>
                        <a:buFont typeface="Arial" panose="020B0604020202020204" pitchFamily="34" charset="0"/>
                        <a:buChar char="•"/>
                      </a:pPr>
                      <a:r>
                        <a:rPr lang="ru-RU" sz="1200" b="0" i="0" u="none" strike="noStrike" dirty="0" smtClean="0">
                          <a:solidFill>
                            <a:schemeClr val="tx1"/>
                          </a:solidFill>
                          <a:effectLst/>
                          <a:latin typeface="Arial Narrow" panose="020B0606020202030204" pitchFamily="34" charset="0"/>
                        </a:rPr>
                        <a:t>Кредитование: Размер кредита – до 100% от суммы экспортного контракта.</a:t>
                      </a:r>
                    </a:p>
                    <a:p>
                      <a:pPr marL="171450" marR="0" lvl="0" indent="-171450" algn="l" defTabSz="1093324" rtl="0" eaLnBrk="1" fontAlgn="ctr"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ru-RU" sz="1200" b="0" i="0" u="none" strike="noStrike" dirty="0" smtClean="0">
                          <a:solidFill>
                            <a:schemeClr val="tx1"/>
                          </a:solidFill>
                          <a:effectLst/>
                          <a:latin typeface="Arial Narrow" panose="020B0606020202030204" pitchFamily="34" charset="0"/>
                        </a:rPr>
                        <a:t>Валюта кредита – российский рубль или валюта экспортного контракта.</a:t>
                      </a: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extLst>
              </a:tr>
            </a:tbl>
          </a:graphicData>
        </a:graphic>
      </p:graphicFrame>
      <p:pic>
        <p:nvPicPr>
          <p:cNvPr id="40985" name="Рисунок 60"/>
          <p:cNvPicPr>
            <a:picLocks noChangeAspect="1"/>
          </p:cNvPicPr>
          <p:nvPr/>
        </p:nvPicPr>
        <p:blipFill>
          <a:blip r:embed="rId6"/>
          <a:srcRect/>
          <a:stretch>
            <a:fillRect/>
          </a:stretch>
        </p:blipFill>
        <p:spPr bwMode="auto">
          <a:xfrm>
            <a:off x="10026650" y="2605088"/>
            <a:ext cx="2001838" cy="619125"/>
          </a:xfrm>
          <a:prstGeom prst="rect">
            <a:avLst/>
          </a:prstGeom>
          <a:noFill/>
          <a:ln w="9525">
            <a:noFill/>
            <a:miter lim="800000"/>
            <a:headEnd/>
            <a:tailEnd/>
          </a:ln>
        </p:spPr>
      </p:pic>
      <p:grpSp>
        <p:nvGrpSpPr>
          <p:cNvPr id="40986" name="Группа 73"/>
          <p:cNvGrpSpPr>
            <a:grpSpLocks/>
          </p:cNvGrpSpPr>
          <p:nvPr/>
        </p:nvGrpSpPr>
        <p:grpSpPr bwMode="auto">
          <a:xfrm>
            <a:off x="377825" y="4910138"/>
            <a:ext cx="2390775" cy="715962"/>
            <a:chOff x="308862" y="2881804"/>
            <a:chExt cx="2391745" cy="715982"/>
          </a:xfrm>
        </p:grpSpPr>
        <p:sp>
          <p:nvSpPr>
            <p:cNvPr id="4" name="Скругленный прямоугольник 3"/>
            <p:cNvSpPr/>
            <p:nvPr/>
          </p:nvSpPr>
          <p:spPr>
            <a:xfrm>
              <a:off x="308862" y="2881804"/>
              <a:ext cx="2391745" cy="715982"/>
            </a:xfrm>
            <a:prstGeom prst="roundRect">
              <a:avLst>
                <a:gd name="adj" fmla="val 4144"/>
              </a:avLst>
            </a:prstGeom>
            <a:solidFill>
              <a:srgbClr val="E7F5FE"/>
            </a:solidFill>
            <a:ln w="25400" cap="flat" cmpd="sng" algn="ctr">
              <a:noFill/>
              <a:prstDash val="solid"/>
            </a:ln>
            <a:effectLst/>
          </p:spPr>
          <p:txBody>
            <a:bodyPr lIns="900000" rIns="72000" anchor="ctr"/>
            <a:lstStyle/>
            <a:p>
              <a:pPr defTabSz="914373" fontAlgn="auto">
                <a:spcBef>
                  <a:spcPts val="0"/>
                </a:spcBef>
                <a:spcAft>
                  <a:spcPts val="0"/>
                </a:spcAft>
                <a:defRPr/>
              </a:pPr>
              <a:r>
                <a:rPr lang="ru-RU" sz="1200" b="1" kern="0" dirty="0">
                  <a:latin typeface="+mj-lt"/>
                  <a:cs typeface="Arial" pitchFamily="34" charset="0"/>
                </a:rPr>
                <a:t>Ключевые </a:t>
              </a:r>
              <a:br>
                <a:rPr lang="ru-RU" sz="1200" b="1" kern="0" dirty="0">
                  <a:latin typeface="+mj-lt"/>
                  <a:cs typeface="Arial" pitchFamily="34" charset="0"/>
                </a:rPr>
              </a:br>
              <a:r>
                <a:rPr lang="ru-RU" sz="1200" b="1" kern="0" dirty="0">
                  <a:latin typeface="+mj-lt"/>
                  <a:cs typeface="Arial" pitchFamily="34" charset="0"/>
                </a:rPr>
                <a:t>требования </a:t>
              </a:r>
              <a:br>
                <a:rPr lang="ru-RU" sz="1200" b="1" kern="0" dirty="0">
                  <a:latin typeface="+mj-lt"/>
                  <a:cs typeface="Arial" pitchFamily="34" charset="0"/>
                </a:rPr>
              </a:br>
              <a:r>
                <a:rPr lang="ru-RU" sz="1200" b="1" kern="0" dirty="0">
                  <a:latin typeface="+mj-lt"/>
                  <a:cs typeface="Arial" pitchFamily="34" charset="0"/>
                </a:rPr>
                <a:t>к проектам</a:t>
              </a:r>
              <a:endParaRPr lang="ru-RU" sz="1200" kern="0" dirty="0">
                <a:latin typeface="+mj-lt"/>
                <a:cs typeface="Arial" pitchFamily="34" charset="0"/>
              </a:endParaRPr>
            </a:p>
          </p:txBody>
        </p:sp>
        <p:pic>
          <p:nvPicPr>
            <p:cNvPr id="40999" name="Рисунок 61"/>
            <p:cNvPicPr>
              <a:picLocks noChangeAspect="1"/>
            </p:cNvPicPr>
            <p:nvPr/>
          </p:nvPicPr>
          <p:blipFill>
            <a:blip r:embed="rId7"/>
            <a:srcRect/>
            <a:stretch>
              <a:fillRect/>
            </a:stretch>
          </p:blipFill>
          <p:spPr bwMode="auto">
            <a:xfrm>
              <a:off x="462350" y="2978008"/>
              <a:ext cx="538349" cy="538349"/>
            </a:xfrm>
            <a:prstGeom prst="rect">
              <a:avLst/>
            </a:prstGeom>
            <a:noFill/>
            <a:ln w="9525">
              <a:noFill/>
              <a:miter lim="800000"/>
              <a:headEnd/>
              <a:tailEnd/>
            </a:ln>
          </p:spPr>
        </p:pic>
      </p:grpSp>
      <p:sp>
        <p:nvSpPr>
          <p:cNvPr id="65" name="Скругленный прямоугольник 64"/>
          <p:cNvSpPr/>
          <p:nvPr/>
        </p:nvSpPr>
        <p:spPr>
          <a:xfrm>
            <a:off x="377825" y="3454400"/>
            <a:ext cx="2360613" cy="715963"/>
          </a:xfrm>
          <a:prstGeom prst="roundRect">
            <a:avLst>
              <a:gd name="adj" fmla="val 4144"/>
            </a:avLst>
          </a:prstGeom>
          <a:solidFill>
            <a:srgbClr val="E7F5FE"/>
          </a:solidFill>
          <a:ln w="25400" cap="flat" cmpd="sng" algn="ctr">
            <a:noFill/>
            <a:prstDash val="solid"/>
          </a:ln>
          <a:effectLst/>
        </p:spPr>
        <p:txBody>
          <a:bodyPr lIns="900000" rIns="72000" anchor="ctr"/>
          <a:lstStyle/>
          <a:p>
            <a:pPr defTabSz="914373" fontAlgn="auto">
              <a:spcBef>
                <a:spcPts val="0"/>
              </a:spcBef>
              <a:spcAft>
                <a:spcPts val="0"/>
              </a:spcAft>
              <a:defRPr/>
            </a:pPr>
            <a:r>
              <a:rPr lang="ru-RU" sz="1200" b="1" kern="0" dirty="0">
                <a:latin typeface="+mj-lt"/>
                <a:cs typeface="Arial" pitchFamily="34" charset="0"/>
              </a:rPr>
              <a:t>Возможная роль участников</a:t>
            </a:r>
            <a:endParaRPr lang="ru-RU" sz="1200" kern="0" dirty="0">
              <a:latin typeface="+mj-lt"/>
              <a:cs typeface="Arial" pitchFamily="34" charset="0"/>
            </a:endParaRPr>
          </a:p>
        </p:txBody>
      </p:sp>
      <p:grpSp>
        <p:nvGrpSpPr>
          <p:cNvPr id="40988" name="Группа 70"/>
          <p:cNvGrpSpPr>
            <a:grpSpLocks/>
          </p:cNvGrpSpPr>
          <p:nvPr/>
        </p:nvGrpSpPr>
        <p:grpSpPr bwMode="auto">
          <a:xfrm>
            <a:off x="444500" y="3683000"/>
            <a:ext cx="555625" cy="488950"/>
            <a:chOff x="501679" y="2578082"/>
            <a:chExt cx="1342949" cy="1182373"/>
          </a:xfrm>
        </p:grpSpPr>
        <p:sp>
          <p:nvSpPr>
            <p:cNvPr id="67" name="Овал 66"/>
            <p:cNvSpPr/>
            <p:nvPr/>
          </p:nvSpPr>
          <p:spPr>
            <a:xfrm>
              <a:off x="793291" y="2804577"/>
              <a:ext cx="471952" cy="47218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b="1" dirty="0">
                  <a:solidFill>
                    <a:schemeClr val="tx1"/>
                  </a:solidFill>
                </a:rPr>
                <a:t>₽</a:t>
              </a:r>
              <a:endParaRPr lang="ru-RU" sz="1100" b="1" dirty="0">
                <a:solidFill>
                  <a:schemeClr val="tx1"/>
                </a:solidFill>
              </a:endParaRPr>
            </a:p>
          </p:txBody>
        </p:sp>
        <p:sp>
          <p:nvSpPr>
            <p:cNvPr id="68" name="Овал 67"/>
            <p:cNvSpPr/>
            <p:nvPr/>
          </p:nvSpPr>
          <p:spPr>
            <a:xfrm>
              <a:off x="1318961" y="3169269"/>
              <a:ext cx="471949" cy="47218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b="1" dirty="0">
                  <a:solidFill>
                    <a:schemeClr val="tx1"/>
                  </a:solidFill>
                </a:rPr>
                <a:t>€</a:t>
              </a:r>
              <a:endParaRPr lang="ru-RU" sz="1100" b="1" dirty="0">
                <a:solidFill>
                  <a:schemeClr val="tx1"/>
                </a:solidFill>
              </a:endParaRPr>
            </a:p>
          </p:txBody>
        </p:sp>
        <p:sp>
          <p:nvSpPr>
            <p:cNvPr id="69" name="Овал 68"/>
            <p:cNvSpPr/>
            <p:nvPr/>
          </p:nvSpPr>
          <p:spPr>
            <a:xfrm>
              <a:off x="1372679" y="2578082"/>
              <a:ext cx="471949" cy="47218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b="1" dirty="0">
                  <a:solidFill>
                    <a:schemeClr val="tx1"/>
                  </a:solidFill>
                </a:rPr>
                <a:t>£</a:t>
              </a:r>
              <a:endParaRPr lang="ru-RU" sz="1100" b="1" dirty="0">
                <a:solidFill>
                  <a:schemeClr val="tx1"/>
                </a:solidFill>
              </a:endParaRPr>
            </a:p>
          </p:txBody>
        </p:sp>
        <p:sp>
          <p:nvSpPr>
            <p:cNvPr id="70" name="Стрелка вниз 69"/>
            <p:cNvSpPr/>
            <p:nvPr/>
          </p:nvSpPr>
          <p:spPr>
            <a:xfrm rot="16200000">
              <a:off x="655057" y="3188641"/>
              <a:ext cx="418436" cy="72519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100"/>
            </a:p>
          </p:txBody>
        </p:sp>
      </p:grpSp>
      <p:sp>
        <p:nvSpPr>
          <p:cNvPr id="40989" name="Заголовок 1"/>
          <p:cNvSpPr txBox="1">
            <a:spLocks/>
          </p:cNvSpPr>
          <p:nvPr/>
        </p:nvSpPr>
        <p:spPr bwMode="auto">
          <a:xfrm>
            <a:off x="3819525" y="360363"/>
            <a:ext cx="7132638" cy="698500"/>
          </a:xfrm>
          <a:prstGeom prst="rect">
            <a:avLst/>
          </a:prstGeom>
          <a:noFill/>
          <a:ln w="9525">
            <a:noFill/>
            <a:miter lim="800000"/>
            <a:headEnd/>
            <a:tailEnd/>
          </a:ln>
        </p:spPr>
        <p:txBody>
          <a:bodyPr anchor="ctr"/>
          <a:lstStyle/>
          <a:p>
            <a:pPr defTabSz="1217613"/>
            <a:r>
              <a:rPr lang="ru-RU" sz="2400" b="1">
                <a:solidFill>
                  <a:srgbClr val="1F4E79"/>
                </a:solidFill>
                <a:latin typeface="Arial Narrow" pitchFamily="34" charset="0"/>
              </a:rPr>
              <a:t>Программа Инвестиционный лифт</a:t>
            </a:r>
          </a:p>
        </p:txBody>
      </p:sp>
      <p:pic>
        <p:nvPicPr>
          <p:cNvPr id="40990" name="Рисунок 24"/>
          <p:cNvPicPr>
            <a:picLocks noChangeAspect="1"/>
          </p:cNvPicPr>
          <p:nvPr/>
        </p:nvPicPr>
        <p:blipFill>
          <a:blip r:embed="rId8"/>
          <a:srcRect/>
          <a:stretch>
            <a:fillRect/>
          </a:stretch>
        </p:blipFill>
        <p:spPr bwMode="auto">
          <a:xfrm>
            <a:off x="5440363" y="2576513"/>
            <a:ext cx="1614487" cy="676275"/>
          </a:xfrm>
          <a:prstGeom prst="rect">
            <a:avLst/>
          </a:prstGeom>
          <a:noFill/>
          <a:ln w="9525">
            <a:noFill/>
            <a:miter lim="800000"/>
            <a:headEnd/>
            <a:tailEnd/>
          </a:ln>
        </p:spPr>
      </p:pic>
      <p:sp>
        <p:nvSpPr>
          <p:cNvPr id="27" name="Скругленный прямоугольник 26"/>
          <p:cNvSpPr/>
          <p:nvPr/>
        </p:nvSpPr>
        <p:spPr>
          <a:xfrm>
            <a:off x="0" y="-7938"/>
            <a:ext cx="3516313" cy="998538"/>
          </a:xfrm>
          <a:prstGeom prst="roundRect">
            <a:avLst>
              <a:gd name="adj" fmla="val 4144"/>
            </a:avLst>
          </a:prstGeom>
          <a:solidFill>
            <a:schemeClr val="bg1"/>
          </a:solidFill>
          <a:ln w="25400" cap="flat" cmpd="sng" algn="ctr">
            <a:noFill/>
            <a:prstDash val="solid"/>
          </a:ln>
          <a:effectLst/>
        </p:spPr>
        <p:txBody>
          <a:bodyPr lIns="900000" rIns="72000" anchor="ctr"/>
          <a:lstStyle/>
          <a:p>
            <a:pPr defTabSz="914373" fontAlgn="auto">
              <a:spcBef>
                <a:spcPts val="0"/>
              </a:spcBef>
              <a:spcAft>
                <a:spcPts val="0"/>
              </a:spcAft>
              <a:defRPr/>
            </a:pPr>
            <a:endParaRPr lang="ru-RU" sz="1200" kern="0" dirty="0">
              <a:latin typeface="+mj-lt"/>
              <a:cs typeface="Arial" pitchFamily="34" charset="0"/>
            </a:endParaRPr>
          </a:p>
        </p:txBody>
      </p:sp>
      <p:sp>
        <p:nvSpPr>
          <p:cNvPr id="26" name="object 44"/>
          <p:cNvSpPr/>
          <p:nvPr/>
        </p:nvSpPr>
        <p:spPr>
          <a:xfrm>
            <a:off x="104775" y="61913"/>
            <a:ext cx="2717800" cy="1236662"/>
          </a:xfrm>
          <a:prstGeom prst="rect">
            <a:avLst/>
          </a:prstGeom>
          <a:blipFill>
            <a:blip r:embed="rId9" cstate="print"/>
            <a:stretch>
              <a:fillRect/>
            </a:stretch>
          </a:blipFill>
        </p:spPr>
        <p:txBody>
          <a:bodyPr lIns="0" tIns="0" rIns="0" bIns="0"/>
          <a:lstStyle/>
          <a:p>
            <a:pPr>
              <a:defRPr/>
            </a:pPr>
            <a:endParaRPr sz="2119">
              <a:latin typeface="Arial" pitchFamily="34" charset="0"/>
              <a:cs typeface="Arial" pitchFamily="34" charset="0"/>
            </a:endParaRPr>
          </a:p>
        </p:txBody>
      </p:sp>
      <p:sp>
        <p:nvSpPr>
          <p:cNvPr id="2" name="Прямоугольник 1"/>
          <p:cNvSpPr/>
          <p:nvPr/>
        </p:nvSpPr>
        <p:spPr>
          <a:xfrm>
            <a:off x="276225" y="1217613"/>
            <a:ext cx="12072938" cy="1277937"/>
          </a:xfrm>
          <a:prstGeom prst="rect">
            <a:avLst/>
          </a:prstGeom>
        </p:spPr>
        <p:txBody>
          <a:bodyPr>
            <a:spAutoFit/>
          </a:bodyPr>
          <a:lstStyle/>
          <a:p>
            <a:pPr>
              <a:spcBef>
                <a:spcPts val="600"/>
              </a:spcBef>
              <a:defRPr/>
            </a:pPr>
            <a:r>
              <a:rPr lang="ru-RU" sz="1600" dirty="0">
                <a:latin typeface="Arial" pitchFamily="34" charset="0"/>
                <a:cs typeface="Arial" pitchFamily="34" charset="0"/>
              </a:rPr>
              <a:t>• </a:t>
            </a:r>
            <a:r>
              <a:rPr lang="ru-RU" sz="1400" b="1" dirty="0">
                <a:latin typeface="+mn-lt"/>
                <a:cs typeface="+mn-cs"/>
              </a:rPr>
              <a:t>Инвестиционный </a:t>
            </a:r>
            <a:r>
              <a:rPr lang="ru-RU" sz="1400" b="1" dirty="0">
                <a:latin typeface="+mn-lt"/>
                <a:cs typeface="+mn-cs"/>
              </a:rPr>
              <a:t>лифт (ИЛ) – программа, нацеленная на оказание поддержки компаниям и инвестиционным проектам в сфере </a:t>
            </a:r>
            <a:r>
              <a:rPr lang="ru-RU" sz="1400" b="1" dirty="0" err="1">
                <a:latin typeface="+mn-lt"/>
                <a:cs typeface="+mn-cs"/>
              </a:rPr>
              <a:t>несырьевого</a:t>
            </a:r>
            <a:r>
              <a:rPr lang="ru-RU" sz="1400" b="1" dirty="0">
                <a:latin typeface="+mn-lt"/>
                <a:cs typeface="+mn-cs"/>
              </a:rPr>
              <a:t> экспорта </a:t>
            </a:r>
          </a:p>
          <a:p>
            <a:pPr>
              <a:spcBef>
                <a:spcPts val="600"/>
              </a:spcBef>
              <a:defRPr/>
            </a:pPr>
            <a:r>
              <a:rPr lang="ru-RU" sz="1400" b="1" dirty="0">
                <a:latin typeface="+mn-lt"/>
                <a:cs typeface="+mn-cs"/>
              </a:rPr>
              <a:t>• В </a:t>
            </a:r>
            <a:r>
              <a:rPr lang="ru-RU" sz="1400" b="1" dirty="0">
                <a:latin typeface="+mn-lt"/>
                <a:cs typeface="+mn-cs"/>
              </a:rPr>
              <a:t>рамках ИЛ организовано взаимодействие Федеральной корпорации по развитию малого и среднего предпринимательства (КМСП), Российского фонда прямых инвестиций (РФПИ), Фонда развития промышленности (ФРП) и Российского экспортного центра (РЭЦ) для </a:t>
            </a:r>
            <a:r>
              <a:rPr lang="ru-RU" sz="1400" b="1" dirty="0">
                <a:latin typeface="+mn-lt"/>
                <a:cs typeface="+mn-cs"/>
              </a:rPr>
              <a:t>оказания </a:t>
            </a:r>
            <a:r>
              <a:rPr lang="ru-RU" sz="1400" b="1" dirty="0">
                <a:latin typeface="+mn-lt"/>
                <a:cs typeface="+mn-cs"/>
              </a:rPr>
              <a:t>финансовой и нефинансовой поддержки участникам программы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9525" y="293688"/>
            <a:ext cx="8826500" cy="698500"/>
          </a:xfrm>
        </p:spPr>
        <p:txBody>
          <a:bodyPr/>
          <a:lstStyle/>
          <a:p>
            <a:pPr defTabSz="1218602" eaLnBrk="1" hangingPunct="1">
              <a:defRPr/>
            </a:pPr>
            <a:r>
              <a:rPr lang="ru-RU"/>
              <a:t>Корпорация в цифрах гарантийной поддержки (на </a:t>
            </a:r>
            <a:r>
              <a:rPr lang="ru-RU"/>
              <a:t>31.10.2017)</a:t>
            </a:r>
            <a:endParaRPr lang="ru-RU"/>
          </a:p>
        </p:txBody>
      </p:sp>
      <p:sp>
        <p:nvSpPr>
          <p:cNvPr id="11266" name="Текст 2"/>
          <p:cNvSpPr>
            <a:spLocks noGrp="1"/>
          </p:cNvSpPr>
          <p:nvPr>
            <p:ph type="body" sz="quarter" idx="10"/>
          </p:nvPr>
        </p:nvSpPr>
        <p:spPr bwMode="auto">
          <a:xfrm>
            <a:off x="6373813" y="8204200"/>
            <a:ext cx="2295525" cy="203200"/>
          </a:xfrm>
          <a:noFill/>
          <a:ln>
            <a:miter lim="800000"/>
            <a:headEnd/>
            <a:tailEnd/>
          </a:ln>
        </p:spPr>
        <p:txBody>
          <a:bodyPr vert="horz" wrap="square" numCol="1" anchor="t" anchorCtr="0" compatLnSpc="1">
            <a:prstTxWarp prst="textNoShape">
              <a:avLst/>
            </a:prstTxWarp>
          </a:bodyPr>
          <a:lstStyle/>
          <a:p>
            <a:pPr eaLnBrk="1" hangingPunct="1"/>
            <a:r>
              <a:rPr lang="ru-RU" sz="1000" smtClean="0"/>
              <a:t>*Без показателей АО «МСП Банк»</a:t>
            </a:r>
          </a:p>
        </p:txBody>
      </p:sp>
      <p:sp>
        <p:nvSpPr>
          <p:cNvPr id="11267" name="TextBox 30"/>
          <p:cNvSpPr txBox="1">
            <a:spLocks noChangeArrowheads="1"/>
          </p:cNvSpPr>
          <p:nvPr/>
        </p:nvSpPr>
        <p:spPr bwMode="auto">
          <a:xfrm>
            <a:off x="9747250" y="2112963"/>
            <a:ext cx="2312988" cy="1081087"/>
          </a:xfrm>
          <a:prstGeom prst="rect">
            <a:avLst/>
          </a:prstGeom>
          <a:noFill/>
          <a:ln w="25400" algn="ctr">
            <a:noFill/>
            <a:miter lim="800000"/>
            <a:headEnd/>
            <a:tailEnd/>
          </a:ln>
        </p:spPr>
        <p:txBody>
          <a:bodyPr/>
          <a:lstStyle/>
          <a:p>
            <a:pPr algn="ctr" defTabSz="912813"/>
            <a:r>
              <a:rPr lang="en-US" sz="4400" b="1">
                <a:solidFill>
                  <a:srgbClr val="1F4E79"/>
                </a:solidFill>
                <a:latin typeface="Arial Narrow" pitchFamily="34" charset="0"/>
                <a:cs typeface="Times New Roman" pitchFamily="18" charset="0"/>
              </a:rPr>
              <a:t>1</a:t>
            </a:r>
            <a:r>
              <a:rPr lang="ru-RU" sz="4400" b="1">
                <a:solidFill>
                  <a:srgbClr val="1F4E79"/>
                </a:solidFill>
                <a:latin typeface="Arial Narrow" pitchFamily="34" charset="0"/>
                <a:cs typeface="Times New Roman" pitchFamily="18" charset="0"/>
              </a:rPr>
              <a:t>55</a:t>
            </a:r>
          </a:p>
          <a:p>
            <a:pPr algn="ctr" defTabSz="912813"/>
            <a:r>
              <a:rPr lang="ru-RU" sz="2000" b="1">
                <a:solidFill>
                  <a:srgbClr val="1F4E79"/>
                </a:solidFill>
                <a:latin typeface="Arial Narrow" pitchFamily="34" charset="0"/>
                <a:cs typeface="Times New Roman" pitchFamily="18" charset="0"/>
              </a:rPr>
              <a:t>млрд рублей</a:t>
            </a:r>
          </a:p>
        </p:txBody>
      </p:sp>
      <p:sp>
        <p:nvSpPr>
          <p:cNvPr id="11268" name="TextBox 32"/>
          <p:cNvSpPr txBox="1">
            <a:spLocks noChangeArrowheads="1"/>
          </p:cNvSpPr>
          <p:nvPr/>
        </p:nvSpPr>
        <p:spPr bwMode="auto">
          <a:xfrm>
            <a:off x="10036175" y="3289300"/>
            <a:ext cx="1638300" cy="1079500"/>
          </a:xfrm>
          <a:prstGeom prst="rect">
            <a:avLst/>
          </a:prstGeom>
          <a:noFill/>
          <a:ln w="25400" algn="ctr">
            <a:noFill/>
            <a:miter lim="800000"/>
            <a:headEnd/>
            <a:tailEnd/>
          </a:ln>
        </p:spPr>
        <p:txBody>
          <a:bodyPr/>
          <a:lstStyle/>
          <a:p>
            <a:pPr algn="ctr" defTabSz="912813"/>
            <a:r>
              <a:rPr lang="ru-RU" sz="4400" b="1">
                <a:solidFill>
                  <a:srgbClr val="1F4E79"/>
                </a:solidFill>
                <a:latin typeface="Arial Narrow" pitchFamily="34" charset="0"/>
                <a:cs typeface="Times New Roman" pitchFamily="18" charset="0"/>
              </a:rPr>
              <a:t>9,5</a:t>
            </a:r>
          </a:p>
          <a:p>
            <a:pPr algn="ctr" defTabSz="912813"/>
            <a:r>
              <a:rPr lang="ru-RU" sz="2000" b="1">
                <a:solidFill>
                  <a:srgbClr val="1F4E79"/>
                </a:solidFill>
                <a:latin typeface="Arial Narrow" pitchFamily="34" charset="0"/>
                <a:cs typeface="Times New Roman" pitchFamily="18" charset="0"/>
              </a:rPr>
              <a:t>тыс.</a:t>
            </a:r>
          </a:p>
        </p:txBody>
      </p:sp>
      <p:sp>
        <p:nvSpPr>
          <p:cNvPr id="11269" name="TextBox 36"/>
          <p:cNvSpPr txBox="1">
            <a:spLocks noChangeArrowheads="1"/>
          </p:cNvSpPr>
          <p:nvPr/>
        </p:nvSpPr>
        <p:spPr bwMode="auto">
          <a:xfrm>
            <a:off x="9794875" y="5265738"/>
            <a:ext cx="2065338" cy="1079500"/>
          </a:xfrm>
          <a:prstGeom prst="rect">
            <a:avLst/>
          </a:prstGeom>
          <a:noFill/>
          <a:ln w="25400" algn="ctr">
            <a:noFill/>
            <a:miter lim="800000"/>
            <a:headEnd/>
            <a:tailEnd/>
          </a:ln>
        </p:spPr>
        <p:txBody>
          <a:bodyPr/>
          <a:lstStyle/>
          <a:p>
            <a:pPr algn="ctr" defTabSz="912813"/>
            <a:r>
              <a:rPr lang="ru-RU" sz="4400" b="1">
                <a:solidFill>
                  <a:srgbClr val="1F4E79"/>
                </a:solidFill>
                <a:latin typeface="Arial Narrow" pitchFamily="34" charset="0"/>
                <a:cs typeface="Times New Roman" pitchFamily="18" charset="0"/>
              </a:rPr>
              <a:t>200</a:t>
            </a:r>
          </a:p>
          <a:p>
            <a:pPr algn="ctr" defTabSz="912813"/>
            <a:r>
              <a:rPr lang="ru-RU" sz="2000" b="1">
                <a:solidFill>
                  <a:srgbClr val="1F4E79"/>
                </a:solidFill>
                <a:latin typeface="Arial Narrow" pitchFamily="34" charset="0"/>
                <a:cs typeface="Times New Roman" pitchFamily="18" charset="0"/>
              </a:rPr>
              <a:t>млрд рублей</a:t>
            </a:r>
          </a:p>
        </p:txBody>
      </p:sp>
      <p:sp>
        <p:nvSpPr>
          <p:cNvPr id="11270" name="TextBox 39"/>
          <p:cNvSpPr txBox="1">
            <a:spLocks noChangeArrowheads="1"/>
          </p:cNvSpPr>
          <p:nvPr/>
        </p:nvSpPr>
        <p:spPr bwMode="auto">
          <a:xfrm>
            <a:off x="10009188" y="6389688"/>
            <a:ext cx="1638300" cy="1079500"/>
          </a:xfrm>
          <a:prstGeom prst="rect">
            <a:avLst/>
          </a:prstGeom>
          <a:noFill/>
          <a:ln w="25400" algn="ctr">
            <a:noFill/>
            <a:miter lim="800000"/>
            <a:headEnd/>
            <a:tailEnd/>
          </a:ln>
        </p:spPr>
        <p:txBody>
          <a:bodyPr/>
          <a:lstStyle/>
          <a:p>
            <a:pPr algn="ctr" defTabSz="912813"/>
            <a:r>
              <a:rPr lang="ru-RU" sz="4400" b="1">
                <a:solidFill>
                  <a:srgbClr val="1F4E79"/>
                </a:solidFill>
                <a:latin typeface="Arial Narrow" pitchFamily="34" charset="0"/>
                <a:cs typeface="Times New Roman" pitchFamily="18" charset="0"/>
              </a:rPr>
              <a:t>20,</a:t>
            </a:r>
            <a:r>
              <a:rPr lang="en-US" sz="4400" b="1">
                <a:solidFill>
                  <a:srgbClr val="1F4E79"/>
                </a:solidFill>
                <a:latin typeface="Arial Narrow" pitchFamily="34" charset="0"/>
                <a:cs typeface="Times New Roman" pitchFamily="18" charset="0"/>
              </a:rPr>
              <a:t>5</a:t>
            </a:r>
            <a:r>
              <a:rPr lang="ru-RU" sz="2000" b="1">
                <a:solidFill>
                  <a:srgbClr val="1F4E79"/>
                </a:solidFill>
                <a:latin typeface="Arial Narrow" pitchFamily="34" charset="0"/>
                <a:cs typeface="Times New Roman" pitchFamily="18" charset="0"/>
              </a:rPr>
              <a:t> </a:t>
            </a:r>
          </a:p>
          <a:p>
            <a:pPr algn="ctr" defTabSz="912813"/>
            <a:r>
              <a:rPr lang="ru-RU" sz="2000" b="1">
                <a:solidFill>
                  <a:srgbClr val="1F4E79"/>
                </a:solidFill>
                <a:latin typeface="Arial Narrow" pitchFamily="34" charset="0"/>
                <a:cs typeface="Times New Roman" pitchFamily="18" charset="0"/>
              </a:rPr>
              <a:t>тыс.</a:t>
            </a:r>
          </a:p>
        </p:txBody>
      </p:sp>
      <p:pic>
        <p:nvPicPr>
          <p:cNvPr id="11271" name="Рисунок 47"/>
          <p:cNvPicPr>
            <a:picLocks noChangeAspect="1"/>
          </p:cNvPicPr>
          <p:nvPr/>
        </p:nvPicPr>
        <p:blipFill>
          <a:blip r:embed="rId2"/>
          <a:srcRect/>
          <a:stretch>
            <a:fillRect/>
          </a:stretch>
        </p:blipFill>
        <p:spPr bwMode="auto">
          <a:xfrm>
            <a:off x="479425" y="5961063"/>
            <a:ext cx="1154113" cy="1154112"/>
          </a:xfrm>
          <a:prstGeom prst="rect">
            <a:avLst/>
          </a:prstGeom>
          <a:noFill/>
          <a:ln w="9525">
            <a:noFill/>
            <a:miter lim="800000"/>
            <a:headEnd/>
            <a:tailEnd/>
          </a:ln>
        </p:spPr>
      </p:pic>
      <p:sp>
        <p:nvSpPr>
          <p:cNvPr id="54" name="Текст 2"/>
          <p:cNvSpPr txBox="1">
            <a:spLocks/>
          </p:cNvSpPr>
          <p:nvPr/>
        </p:nvSpPr>
        <p:spPr>
          <a:xfrm>
            <a:off x="349250" y="844550"/>
            <a:ext cx="5819775" cy="725488"/>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a:defRPr/>
            </a:pPr>
            <a:r>
              <a:rPr lang="ru-RU" b="1" kern="0" dirty="0" smtClean="0"/>
              <a:t>Партнерская сеть</a:t>
            </a:r>
            <a:endParaRPr lang="ru-RU" b="1" kern="0" dirty="0"/>
          </a:p>
        </p:txBody>
      </p:sp>
      <p:cxnSp>
        <p:nvCxnSpPr>
          <p:cNvPr id="55" name="Прямая соединительная линия 54"/>
          <p:cNvCxnSpPr/>
          <p:nvPr/>
        </p:nvCxnSpPr>
        <p:spPr>
          <a:xfrm>
            <a:off x="363538" y="1808163"/>
            <a:ext cx="55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Текст 2"/>
          <p:cNvSpPr txBox="1">
            <a:spLocks/>
          </p:cNvSpPr>
          <p:nvPr/>
        </p:nvSpPr>
        <p:spPr>
          <a:xfrm>
            <a:off x="6419850" y="844550"/>
            <a:ext cx="5819775" cy="725488"/>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a:defRPr/>
            </a:pPr>
            <a:r>
              <a:rPr lang="ru-RU" b="1" kern="0" dirty="0" smtClean="0"/>
              <a:t>Гарантийная поддержка*</a:t>
            </a:r>
            <a:endParaRPr lang="ru-RU" b="1" kern="0" dirty="0"/>
          </a:p>
        </p:txBody>
      </p:sp>
      <p:cxnSp>
        <p:nvCxnSpPr>
          <p:cNvPr id="57" name="Прямая соединительная линия 56"/>
          <p:cNvCxnSpPr/>
          <p:nvPr/>
        </p:nvCxnSpPr>
        <p:spPr>
          <a:xfrm>
            <a:off x="6435725" y="1808163"/>
            <a:ext cx="58181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276" name="Группа 10"/>
          <p:cNvGrpSpPr>
            <a:grpSpLocks/>
          </p:cNvGrpSpPr>
          <p:nvPr/>
        </p:nvGrpSpPr>
        <p:grpSpPr bwMode="auto">
          <a:xfrm>
            <a:off x="1876425" y="5981700"/>
            <a:ext cx="4284663" cy="884238"/>
            <a:chOff x="2432278" y="6236830"/>
            <a:chExt cx="4285627" cy="884218"/>
          </a:xfrm>
        </p:grpSpPr>
        <p:sp>
          <p:nvSpPr>
            <p:cNvPr id="60" name="Скругленный прямоугольник 59"/>
            <p:cNvSpPr/>
            <p:nvPr/>
          </p:nvSpPr>
          <p:spPr>
            <a:xfrm>
              <a:off x="2432278" y="6273342"/>
              <a:ext cx="3598084" cy="811194"/>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a:latin typeface="Arial Narrow" panose="020B0606020202030204" pitchFamily="34" charset="0"/>
                  <a:cs typeface="Times New Roman" pitchFamily="18" charset="0"/>
                </a:rPr>
                <a:t> 4</a:t>
              </a:r>
              <a:endParaRPr lang="ru-RU" sz="2400" kern="0" dirty="0">
                <a:latin typeface="Arial Narrow" panose="020B0606020202030204" pitchFamily="34" charset="0"/>
                <a:cs typeface="Times New Roman" pitchFamily="18" charset="0"/>
              </a:endParaRPr>
            </a:p>
          </p:txBody>
        </p:sp>
        <p:sp>
          <p:nvSpPr>
            <p:cNvPr id="63" name="Скругленный прямоугольник 62"/>
            <p:cNvSpPr/>
            <p:nvPr/>
          </p:nvSpPr>
          <p:spPr>
            <a:xfrm>
              <a:off x="3119821" y="6236830"/>
              <a:ext cx="3598084"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a:latin typeface="Arial Narrow" panose="020B0606020202030204" pitchFamily="34" charset="0"/>
                  <a:cs typeface="Times New Roman" pitchFamily="18" charset="0"/>
                </a:rPr>
                <a:t>лизинговых компании</a:t>
              </a:r>
            </a:p>
            <a:p>
              <a:pPr defTabSz="914373" fontAlgn="auto">
                <a:spcBef>
                  <a:spcPts val="0"/>
                </a:spcBef>
                <a:spcAft>
                  <a:spcPts val="0"/>
                </a:spcAft>
                <a:defRPr/>
              </a:pPr>
              <a:r>
                <a:rPr lang="ru-RU" sz="2000" kern="0" dirty="0">
                  <a:latin typeface="Arial Narrow" panose="020B0606020202030204" pitchFamily="34" charset="0"/>
                  <a:cs typeface="Times New Roman" pitchFamily="18" charset="0"/>
                </a:rPr>
                <a:t>(в рамках «пилотного» проекта)</a:t>
              </a:r>
              <a:endParaRPr lang="ru-RU" sz="2400" kern="0" dirty="0">
                <a:latin typeface="Arial Narrow" panose="020B0606020202030204" pitchFamily="34" charset="0"/>
                <a:cs typeface="Times New Roman" pitchFamily="18" charset="0"/>
              </a:endParaRPr>
            </a:p>
          </p:txBody>
        </p:sp>
      </p:grpSp>
      <p:grpSp>
        <p:nvGrpSpPr>
          <p:cNvPr id="11277" name="Группа 65"/>
          <p:cNvGrpSpPr>
            <a:grpSpLocks/>
          </p:cNvGrpSpPr>
          <p:nvPr/>
        </p:nvGrpSpPr>
        <p:grpSpPr bwMode="auto">
          <a:xfrm>
            <a:off x="6507163" y="2238375"/>
            <a:ext cx="3255962" cy="839788"/>
            <a:chOff x="704616" y="8731785"/>
            <a:chExt cx="1548850" cy="630883"/>
          </a:xfrm>
        </p:grpSpPr>
        <p:sp>
          <p:nvSpPr>
            <p:cNvPr id="64" name="Pentagon 35"/>
            <p:cNvSpPr/>
            <p:nvPr/>
          </p:nvSpPr>
          <p:spPr>
            <a:xfrm>
              <a:off x="850363" y="8731785"/>
              <a:ext cx="1403103"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algn="ctr" fontAlgn="auto">
                <a:spcBef>
                  <a:spcPts val="0"/>
                </a:spcBef>
                <a:spcAft>
                  <a:spcPts val="0"/>
                </a:spcAft>
                <a:defRPr/>
              </a:pPr>
              <a:endParaRPr lang="ru-RU" sz="1200" b="1" kern="0" dirty="0">
                <a:solidFill>
                  <a:prstClr val="black"/>
                </a:solidFill>
                <a:latin typeface="Arial Narrow" panose="020B0606020202030204" pitchFamily="34" charset="0"/>
                <a:cs typeface="Arial" pitchFamily="34" charset="0"/>
              </a:endParaRPr>
            </a:p>
          </p:txBody>
        </p:sp>
        <p:sp>
          <p:nvSpPr>
            <p:cNvPr id="65" name="Pentagon 37"/>
            <p:cNvSpPr/>
            <p:nvPr/>
          </p:nvSpPr>
          <p:spPr>
            <a:xfrm>
              <a:off x="704616" y="8731785"/>
              <a:ext cx="1403103"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fontAlgn="auto">
                <a:spcBef>
                  <a:spcPts val="0"/>
                </a:spcBef>
                <a:spcAft>
                  <a:spcPts val="0"/>
                </a:spcAft>
                <a:defRPr/>
              </a:pPr>
              <a:r>
                <a:rPr lang="ru-RU" sz="1800" kern="0" dirty="0">
                  <a:latin typeface="Arial Narrow" panose="020B0606020202030204" pitchFamily="34" charset="0"/>
                  <a:cs typeface="Arial" pitchFamily="34" charset="0"/>
                </a:rPr>
                <a:t>Объем </a:t>
              </a:r>
              <a:endParaRPr lang="ru-RU" sz="1800" kern="0" dirty="0">
                <a:latin typeface="Arial Narrow" panose="020B0606020202030204" pitchFamily="34" charset="0"/>
                <a:cs typeface="Arial" pitchFamily="34" charset="0"/>
              </a:endParaRPr>
            </a:p>
            <a:p>
              <a:pPr fontAlgn="auto">
                <a:spcBef>
                  <a:spcPts val="0"/>
                </a:spcBef>
                <a:spcAft>
                  <a:spcPts val="0"/>
                </a:spcAft>
                <a:defRPr/>
              </a:pPr>
              <a:r>
                <a:rPr lang="ru-RU" sz="1800" kern="0" dirty="0">
                  <a:latin typeface="Arial Narrow" panose="020B0606020202030204" pitchFamily="34" charset="0"/>
                  <a:cs typeface="Arial" pitchFamily="34" charset="0"/>
                </a:rPr>
                <a:t>гарантийной поддержки</a:t>
              </a:r>
            </a:p>
          </p:txBody>
        </p:sp>
      </p:grpSp>
      <p:grpSp>
        <p:nvGrpSpPr>
          <p:cNvPr id="11278" name="Группа 66"/>
          <p:cNvGrpSpPr>
            <a:grpSpLocks/>
          </p:cNvGrpSpPr>
          <p:nvPr/>
        </p:nvGrpSpPr>
        <p:grpSpPr bwMode="auto">
          <a:xfrm>
            <a:off x="6507163" y="3382963"/>
            <a:ext cx="3255962" cy="839787"/>
            <a:chOff x="704616" y="8731785"/>
            <a:chExt cx="1548850" cy="630883"/>
          </a:xfrm>
        </p:grpSpPr>
        <p:sp>
          <p:nvSpPr>
            <p:cNvPr id="68" name="Pentagon 35"/>
            <p:cNvSpPr/>
            <p:nvPr/>
          </p:nvSpPr>
          <p:spPr>
            <a:xfrm>
              <a:off x="850363" y="8731785"/>
              <a:ext cx="1403103"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algn="ctr" fontAlgn="auto">
                <a:spcBef>
                  <a:spcPts val="0"/>
                </a:spcBef>
                <a:spcAft>
                  <a:spcPts val="0"/>
                </a:spcAft>
                <a:defRPr/>
              </a:pPr>
              <a:endParaRPr lang="ru-RU" sz="1200" b="1" kern="0" dirty="0">
                <a:solidFill>
                  <a:prstClr val="black"/>
                </a:solidFill>
                <a:latin typeface="Arial Narrow" panose="020B0606020202030204" pitchFamily="34" charset="0"/>
                <a:cs typeface="Arial" pitchFamily="34" charset="0"/>
              </a:endParaRPr>
            </a:p>
          </p:txBody>
        </p:sp>
        <p:sp>
          <p:nvSpPr>
            <p:cNvPr id="69" name="Pentagon 37"/>
            <p:cNvSpPr/>
            <p:nvPr/>
          </p:nvSpPr>
          <p:spPr>
            <a:xfrm>
              <a:off x="704616" y="8731785"/>
              <a:ext cx="1403103"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fontAlgn="auto">
                <a:spcBef>
                  <a:spcPts val="0"/>
                </a:spcBef>
                <a:spcAft>
                  <a:spcPts val="0"/>
                </a:spcAft>
                <a:defRPr/>
              </a:pPr>
              <a:r>
                <a:rPr lang="ru-RU" sz="1800" kern="0" dirty="0">
                  <a:latin typeface="Arial Narrow" panose="020B0606020202030204" pitchFamily="34" charset="0"/>
                  <a:cs typeface="Arial" pitchFamily="34" charset="0"/>
                </a:rPr>
                <a:t>Количество выданных гарантий и поручительств</a:t>
              </a:r>
              <a:endParaRPr lang="ru-RU" sz="1800" kern="0" dirty="0">
                <a:latin typeface="Arial Narrow" panose="020B0606020202030204" pitchFamily="34" charset="0"/>
                <a:cs typeface="Arial" pitchFamily="34" charset="0"/>
              </a:endParaRPr>
            </a:p>
          </p:txBody>
        </p:sp>
      </p:grpSp>
      <p:grpSp>
        <p:nvGrpSpPr>
          <p:cNvPr id="11279" name="Группа 69"/>
          <p:cNvGrpSpPr>
            <a:grpSpLocks/>
          </p:cNvGrpSpPr>
          <p:nvPr/>
        </p:nvGrpSpPr>
        <p:grpSpPr bwMode="auto">
          <a:xfrm>
            <a:off x="6507163" y="5391150"/>
            <a:ext cx="3255962" cy="839788"/>
            <a:chOff x="704616" y="8731785"/>
            <a:chExt cx="1548850" cy="630883"/>
          </a:xfrm>
        </p:grpSpPr>
        <p:sp>
          <p:nvSpPr>
            <p:cNvPr id="71" name="Pentagon 35"/>
            <p:cNvSpPr/>
            <p:nvPr/>
          </p:nvSpPr>
          <p:spPr>
            <a:xfrm>
              <a:off x="850363" y="8731785"/>
              <a:ext cx="1403103"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algn="ctr" fontAlgn="auto">
                <a:spcBef>
                  <a:spcPts val="0"/>
                </a:spcBef>
                <a:spcAft>
                  <a:spcPts val="0"/>
                </a:spcAft>
                <a:defRPr/>
              </a:pPr>
              <a:endParaRPr lang="ru-RU" sz="1200" b="1" kern="0" dirty="0">
                <a:solidFill>
                  <a:prstClr val="black"/>
                </a:solidFill>
                <a:latin typeface="Arial Narrow" panose="020B0606020202030204" pitchFamily="34" charset="0"/>
                <a:cs typeface="Arial" pitchFamily="34" charset="0"/>
              </a:endParaRPr>
            </a:p>
          </p:txBody>
        </p:sp>
        <p:sp>
          <p:nvSpPr>
            <p:cNvPr id="72" name="Pentagon 37"/>
            <p:cNvSpPr/>
            <p:nvPr/>
          </p:nvSpPr>
          <p:spPr>
            <a:xfrm>
              <a:off x="704616" y="8731785"/>
              <a:ext cx="1403103"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fontAlgn="auto">
                <a:spcBef>
                  <a:spcPts val="0"/>
                </a:spcBef>
                <a:spcAft>
                  <a:spcPts val="0"/>
                </a:spcAft>
                <a:defRPr/>
              </a:pPr>
              <a:r>
                <a:rPr lang="ru-RU" sz="1800" kern="0" dirty="0">
                  <a:latin typeface="Arial Narrow" panose="020B0606020202030204" pitchFamily="34" charset="0"/>
                  <a:cs typeface="Arial" pitchFamily="34" charset="0"/>
                </a:rPr>
                <a:t>Объем </a:t>
              </a:r>
              <a:r>
                <a:rPr lang="ru-RU" sz="1800" kern="0" dirty="0">
                  <a:latin typeface="Arial Narrow" panose="020B0606020202030204" pitchFamily="34" charset="0"/>
                  <a:cs typeface="Arial" pitchFamily="34" charset="0"/>
                </a:rPr>
                <a:t>кредитной поддержки </a:t>
              </a:r>
              <a:endParaRPr lang="ru-RU" sz="1800" kern="0" dirty="0">
                <a:latin typeface="Arial Narrow" panose="020B0606020202030204" pitchFamily="34" charset="0"/>
                <a:cs typeface="Arial" pitchFamily="34" charset="0"/>
              </a:endParaRPr>
            </a:p>
            <a:p>
              <a:pPr fontAlgn="auto">
                <a:spcBef>
                  <a:spcPts val="0"/>
                </a:spcBef>
                <a:spcAft>
                  <a:spcPts val="0"/>
                </a:spcAft>
                <a:defRPr/>
              </a:pPr>
              <a:r>
                <a:rPr lang="ru-RU" sz="1800" kern="0" dirty="0">
                  <a:latin typeface="Arial Narrow" panose="020B0606020202030204" pitchFamily="34" charset="0"/>
                  <a:cs typeface="Arial" pitchFamily="34" charset="0"/>
                </a:rPr>
                <a:t>с </a:t>
              </a:r>
              <a:r>
                <a:rPr lang="ru-RU" sz="1800" kern="0" dirty="0">
                  <a:latin typeface="Arial Narrow" panose="020B0606020202030204" pitchFamily="34" charset="0"/>
                  <a:cs typeface="Arial" pitchFamily="34" charset="0"/>
                </a:rPr>
                <a:t>гарантией</a:t>
              </a:r>
            </a:p>
          </p:txBody>
        </p:sp>
      </p:grpSp>
      <p:grpSp>
        <p:nvGrpSpPr>
          <p:cNvPr id="11280" name="Группа 72"/>
          <p:cNvGrpSpPr>
            <a:grpSpLocks/>
          </p:cNvGrpSpPr>
          <p:nvPr/>
        </p:nvGrpSpPr>
        <p:grpSpPr bwMode="auto">
          <a:xfrm>
            <a:off x="6507163" y="6508750"/>
            <a:ext cx="3255962" cy="839788"/>
            <a:chOff x="704616" y="8731785"/>
            <a:chExt cx="1548850" cy="630883"/>
          </a:xfrm>
        </p:grpSpPr>
        <p:sp>
          <p:nvSpPr>
            <p:cNvPr id="74" name="Pentagon 35"/>
            <p:cNvSpPr/>
            <p:nvPr/>
          </p:nvSpPr>
          <p:spPr>
            <a:xfrm>
              <a:off x="850363" y="8731785"/>
              <a:ext cx="1403103"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algn="ctr" fontAlgn="auto">
                <a:spcBef>
                  <a:spcPts val="0"/>
                </a:spcBef>
                <a:spcAft>
                  <a:spcPts val="0"/>
                </a:spcAft>
                <a:defRPr/>
              </a:pPr>
              <a:endParaRPr lang="ru-RU" sz="1200" b="1" kern="0" dirty="0">
                <a:solidFill>
                  <a:prstClr val="black"/>
                </a:solidFill>
                <a:latin typeface="Arial Narrow" panose="020B0606020202030204" pitchFamily="34" charset="0"/>
                <a:cs typeface="Arial" pitchFamily="34" charset="0"/>
              </a:endParaRPr>
            </a:p>
          </p:txBody>
        </p:sp>
        <p:sp>
          <p:nvSpPr>
            <p:cNvPr id="75" name="Pentagon 37"/>
            <p:cNvSpPr/>
            <p:nvPr/>
          </p:nvSpPr>
          <p:spPr>
            <a:xfrm>
              <a:off x="704616" y="8731785"/>
              <a:ext cx="1403103"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fontAlgn="auto">
                <a:spcBef>
                  <a:spcPts val="0"/>
                </a:spcBef>
                <a:spcAft>
                  <a:spcPts val="0"/>
                </a:spcAft>
                <a:defRPr/>
              </a:pPr>
              <a:r>
                <a:rPr lang="ru-RU" sz="1800" kern="0" dirty="0">
                  <a:latin typeface="Arial Narrow" panose="020B0606020202030204" pitchFamily="34" charset="0"/>
                  <a:cs typeface="Arial" pitchFamily="34" charset="0"/>
                </a:rPr>
                <a:t>Новых рабочих мест</a:t>
              </a:r>
              <a:endParaRPr lang="ru-RU" sz="1800" kern="0" dirty="0">
                <a:latin typeface="Arial Narrow" panose="020B0606020202030204" pitchFamily="34" charset="0"/>
                <a:cs typeface="Arial" pitchFamily="34" charset="0"/>
              </a:endParaRPr>
            </a:p>
          </p:txBody>
        </p:sp>
      </p:grpSp>
      <p:grpSp>
        <p:nvGrpSpPr>
          <p:cNvPr id="11281" name="Группа 8"/>
          <p:cNvGrpSpPr>
            <a:grpSpLocks/>
          </p:cNvGrpSpPr>
          <p:nvPr/>
        </p:nvGrpSpPr>
        <p:grpSpPr bwMode="auto">
          <a:xfrm>
            <a:off x="1876425" y="2446338"/>
            <a:ext cx="4354513" cy="884237"/>
            <a:chOff x="2432278" y="2526226"/>
            <a:chExt cx="4354767" cy="884218"/>
          </a:xfrm>
        </p:grpSpPr>
        <p:sp>
          <p:nvSpPr>
            <p:cNvPr id="36" name="Скругленный прямоугольник 35"/>
            <p:cNvSpPr/>
            <p:nvPr/>
          </p:nvSpPr>
          <p:spPr>
            <a:xfrm>
              <a:off x="2432278" y="2562737"/>
              <a:ext cx="3597485" cy="811196"/>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en-US" sz="6000" kern="0" dirty="0">
                  <a:latin typeface="Arial Narrow" panose="020B0606020202030204" pitchFamily="34" charset="0"/>
                  <a:cs typeface="Times New Roman" pitchFamily="18" charset="0"/>
                </a:rPr>
                <a:t>6</a:t>
              </a:r>
              <a:r>
                <a:rPr lang="ru-RU" sz="6000" kern="0" dirty="0">
                  <a:latin typeface="Arial Narrow" panose="020B0606020202030204" pitchFamily="34" charset="0"/>
                  <a:cs typeface="Times New Roman" pitchFamily="18" charset="0"/>
                </a:rPr>
                <a:t>3</a:t>
              </a:r>
              <a:endParaRPr lang="ru-RU" sz="2400" kern="0" dirty="0">
                <a:latin typeface="Arial Narrow" panose="020B0606020202030204" pitchFamily="34" charset="0"/>
                <a:cs typeface="Times New Roman" pitchFamily="18" charset="0"/>
              </a:endParaRPr>
            </a:p>
          </p:txBody>
        </p:sp>
        <p:sp>
          <p:nvSpPr>
            <p:cNvPr id="39" name="Скругленный прямоугольник 38"/>
            <p:cNvSpPr/>
            <p:nvPr/>
          </p:nvSpPr>
          <p:spPr>
            <a:xfrm>
              <a:off x="3189560" y="2526226"/>
              <a:ext cx="3597485"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a:latin typeface="Arial Narrow" panose="020B0606020202030204" pitchFamily="34" charset="0"/>
                  <a:cs typeface="Times New Roman" pitchFamily="18" charset="0"/>
                </a:rPr>
                <a:t>банка-партнера</a:t>
              </a:r>
              <a:endParaRPr lang="en-US" sz="2000" kern="0" dirty="0">
                <a:latin typeface="Arial Narrow" panose="020B0606020202030204" pitchFamily="34" charset="0"/>
                <a:cs typeface="Times New Roman" pitchFamily="18" charset="0"/>
              </a:endParaRPr>
            </a:p>
            <a:p>
              <a:pPr defTabSz="914373" fontAlgn="auto">
                <a:spcBef>
                  <a:spcPts val="0"/>
                </a:spcBef>
                <a:spcAft>
                  <a:spcPts val="0"/>
                </a:spcAft>
                <a:defRPr/>
              </a:pPr>
              <a:r>
                <a:rPr lang="ru-RU" sz="2000" kern="0" dirty="0">
                  <a:latin typeface="Arial Narrow" panose="020B0606020202030204" pitchFamily="34" charset="0"/>
                  <a:cs typeface="Times New Roman" pitchFamily="18" charset="0"/>
                </a:rPr>
                <a:t>и уполномоченных банка</a:t>
              </a:r>
              <a:endParaRPr lang="ru-RU" sz="2400" kern="0" dirty="0">
                <a:latin typeface="Arial Narrow" panose="020B0606020202030204" pitchFamily="34" charset="0"/>
                <a:cs typeface="Times New Roman" pitchFamily="18" charset="0"/>
              </a:endParaRPr>
            </a:p>
          </p:txBody>
        </p:sp>
      </p:grpSp>
      <p:grpSp>
        <p:nvGrpSpPr>
          <p:cNvPr id="11282" name="Группа 9"/>
          <p:cNvGrpSpPr>
            <a:grpSpLocks/>
          </p:cNvGrpSpPr>
          <p:nvPr/>
        </p:nvGrpSpPr>
        <p:grpSpPr bwMode="auto">
          <a:xfrm>
            <a:off x="1835150" y="4532313"/>
            <a:ext cx="4043363" cy="884237"/>
            <a:chOff x="2391221" y="4693601"/>
            <a:chExt cx="4043935" cy="884218"/>
          </a:xfrm>
        </p:grpSpPr>
        <p:sp>
          <p:nvSpPr>
            <p:cNvPr id="38" name="Скругленный прямоугольник 37"/>
            <p:cNvSpPr/>
            <p:nvPr/>
          </p:nvSpPr>
          <p:spPr>
            <a:xfrm>
              <a:off x="2391221" y="4730112"/>
              <a:ext cx="3597784" cy="811196"/>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a:latin typeface="Arial Narrow" panose="020B0606020202030204" pitchFamily="34" charset="0"/>
                  <a:cs typeface="Times New Roman" pitchFamily="18" charset="0"/>
                </a:rPr>
                <a:t>84</a:t>
              </a:r>
              <a:endParaRPr lang="ru-RU" sz="2400" kern="0" dirty="0">
                <a:latin typeface="Arial Narrow" panose="020B0606020202030204" pitchFamily="34" charset="0"/>
                <a:cs typeface="Times New Roman" pitchFamily="18" charset="0"/>
              </a:endParaRPr>
            </a:p>
          </p:txBody>
        </p:sp>
        <p:sp>
          <p:nvSpPr>
            <p:cNvPr id="41" name="Скругленный прямоугольник 40"/>
            <p:cNvSpPr/>
            <p:nvPr/>
          </p:nvSpPr>
          <p:spPr>
            <a:xfrm>
              <a:off x="3164443" y="4693601"/>
              <a:ext cx="3270713"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a:latin typeface="Arial Narrow" panose="020B0606020202030204" pitchFamily="34" charset="0"/>
                  <a:cs typeface="Times New Roman" pitchFamily="18" charset="0"/>
                </a:rPr>
                <a:t>региональных гарантийных организации</a:t>
              </a:r>
              <a:endParaRPr lang="ru-RU" sz="2400" kern="0" dirty="0">
                <a:latin typeface="Arial Narrow" panose="020B0606020202030204" pitchFamily="34" charset="0"/>
                <a:cs typeface="Times New Roman" pitchFamily="18" charset="0"/>
              </a:endParaRPr>
            </a:p>
          </p:txBody>
        </p:sp>
      </p:grpSp>
      <p:sp>
        <p:nvSpPr>
          <p:cNvPr id="43" name="Равнобедренный треугольник 42"/>
          <p:cNvSpPr/>
          <p:nvPr/>
        </p:nvSpPr>
        <p:spPr>
          <a:xfrm flipV="1">
            <a:off x="6589713" y="4616450"/>
            <a:ext cx="5567362" cy="373063"/>
          </a:xfrm>
          <a:prstGeom prst="triangle">
            <a:avLst/>
          </a:prstGeom>
          <a:solidFill>
            <a:schemeClr val="tx1">
              <a:lumMod val="50000"/>
              <a:lumOff val="50000"/>
            </a:schemeClr>
          </a:solidFill>
          <a:ln w="12700" cap="flat" cmpd="sng" algn="ctr">
            <a:noFill/>
            <a:prstDash val="solid"/>
            <a:miter lim="800000"/>
          </a:ln>
          <a:effectLst/>
        </p:spPr>
        <p:txBody>
          <a:bodyPr anchor="ctr"/>
          <a:lstStyle/>
          <a:p>
            <a:pPr algn="ctr" defTabSz="457200" fontAlgn="auto">
              <a:spcBef>
                <a:spcPts val="0"/>
              </a:spcBef>
              <a:spcAft>
                <a:spcPts val="0"/>
              </a:spcAft>
              <a:defRPr/>
            </a:pPr>
            <a:endParaRPr lang="ru-RU" sz="1800" kern="0">
              <a:solidFill>
                <a:prstClr val="white"/>
              </a:solidFill>
              <a:latin typeface="Calibri" panose="020F0502020204030204"/>
              <a:cs typeface="+mn-cs"/>
            </a:endParaRPr>
          </a:p>
        </p:txBody>
      </p:sp>
      <p:sp>
        <p:nvSpPr>
          <p:cNvPr id="42" name="Скругленный прямоугольник 41"/>
          <p:cNvSpPr/>
          <p:nvPr/>
        </p:nvSpPr>
        <p:spPr>
          <a:xfrm>
            <a:off x="676275" y="5438775"/>
            <a:ext cx="758825" cy="355600"/>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a:latin typeface="Arial Narrow" panose="020B0606020202030204" pitchFamily="34" charset="0"/>
                <a:cs typeface="Times New Roman" pitchFamily="18" charset="0"/>
              </a:rPr>
              <a:t>РГО</a:t>
            </a:r>
            <a:endParaRPr lang="ru-RU" sz="2000" b="1" kern="0" dirty="0">
              <a:latin typeface="Arial Narrow" panose="020B0606020202030204" pitchFamily="34" charset="0"/>
              <a:cs typeface="Times New Roman" pitchFamily="18" charset="0"/>
            </a:endParaRPr>
          </a:p>
        </p:txBody>
      </p:sp>
      <p:sp>
        <p:nvSpPr>
          <p:cNvPr id="44" name="Скругленный прямоугольник 43"/>
          <p:cNvSpPr/>
          <p:nvPr/>
        </p:nvSpPr>
        <p:spPr>
          <a:xfrm>
            <a:off x="676275" y="3349625"/>
            <a:ext cx="758825" cy="355600"/>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a:latin typeface="Arial Narrow" panose="020B0606020202030204" pitchFamily="34" charset="0"/>
                <a:cs typeface="Times New Roman" pitchFamily="18" charset="0"/>
              </a:rPr>
              <a:t>Банк</a:t>
            </a:r>
            <a:endParaRPr lang="ru-RU" sz="2000" b="1" kern="0" dirty="0">
              <a:latin typeface="Arial Narrow" panose="020B0606020202030204" pitchFamily="34" charset="0"/>
              <a:cs typeface="Times New Roman" pitchFamily="18" charset="0"/>
            </a:endParaRPr>
          </a:p>
        </p:txBody>
      </p:sp>
      <p:sp>
        <p:nvSpPr>
          <p:cNvPr id="45" name="Скругленный прямоугольник 44"/>
          <p:cNvSpPr/>
          <p:nvPr/>
        </p:nvSpPr>
        <p:spPr>
          <a:xfrm>
            <a:off x="511175" y="7392988"/>
            <a:ext cx="1090613" cy="354012"/>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a:latin typeface="Arial Narrow" panose="020B0606020202030204" pitchFamily="34" charset="0"/>
                <a:cs typeface="Times New Roman" pitchFamily="18" charset="0"/>
              </a:rPr>
              <a:t>Лизинг </a:t>
            </a:r>
          </a:p>
          <a:p>
            <a:pPr algn="ctr" defTabSz="914373" fontAlgn="auto">
              <a:spcBef>
                <a:spcPts val="0"/>
              </a:spcBef>
              <a:spcAft>
                <a:spcPts val="0"/>
              </a:spcAft>
              <a:defRPr/>
            </a:pPr>
            <a:r>
              <a:rPr lang="ru-RU" sz="1800" b="1" kern="0" dirty="0">
                <a:latin typeface="Arial Narrow" panose="020B0606020202030204" pitchFamily="34" charset="0"/>
                <a:cs typeface="Times New Roman" pitchFamily="18" charset="0"/>
              </a:rPr>
              <a:t>и институты развития</a:t>
            </a:r>
            <a:endParaRPr lang="ru-RU" sz="2000" b="1" kern="0" dirty="0">
              <a:latin typeface="Arial Narrow" panose="020B0606020202030204" pitchFamily="34" charset="0"/>
              <a:cs typeface="Times New Roman" pitchFamily="18" charset="0"/>
            </a:endParaRPr>
          </a:p>
        </p:txBody>
      </p:sp>
      <p:grpSp>
        <p:nvGrpSpPr>
          <p:cNvPr id="11287" name="Группа 6"/>
          <p:cNvGrpSpPr>
            <a:grpSpLocks/>
          </p:cNvGrpSpPr>
          <p:nvPr/>
        </p:nvGrpSpPr>
        <p:grpSpPr bwMode="auto">
          <a:xfrm>
            <a:off x="168275" y="1892300"/>
            <a:ext cx="1776413" cy="1776413"/>
            <a:chOff x="-1167900" y="2055274"/>
            <a:chExt cx="2233307" cy="2233307"/>
          </a:xfrm>
        </p:grpSpPr>
        <p:pic>
          <p:nvPicPr>
            <p:cNvPr id="11294" name="Рисунок 4"/>
            <p:cNvPicPr>
              <a:picLocks noChangeAspect="1"/>
            </p:cNvPicPr>
            <p:nvPr/>
          </p:nvPicPr>
          <p:blipFill>
            <a:blip r:embed="rId3"/>
            <a:srcRect/>
            <a:stretch>
              <a:fillRect/>
            </a:stretch>
          </p:blipFill>
          <p:spPr bwMode="auto">
            <a:xfrm>
              <a:off x="-1167900" y="2055274"/>
              <a:ext cx="2233307" cy="2233307"/>
            </a:xfrm>
            <a:prstGeom prst="rect">
              <a:avLst/>
            </a:prstGeom>
            <a:noFill/>
            <a:ln w="9525">
              <a:noFill/>
              <a:miter lim="800000"/>
              <a:headEnd/>
              <a:tailEnd/>
            </a:ln>
          </p:spPr>
        </p:pic>
        <p:sp>
          <p:nvSpPr>
            <p:cNvPr id="6" name="Овал 5"/>
            <p:cNvSpPr/>
            <p:nvPr/>
          </p:nvSpPr>
          <p:spPr>
            <a:xfrm>
              <a:off x="-389536" y="2867567"/>
              <a:ext cx="650633" cy="6506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600" dirty="0"/>
                <a:t>₽</a:t>
              </a:r>
              <a:endParaRPr lang="ru-RU" sz="3600" dirty="0"/>
            </a:p>
          </p:txBody>
        </p:sp>
      </p:grpSp>
      <p:pic>
        <p:nvPicPr>
          <p:cNvPr id="11288" name="Рисунок 7"/>
          <p:cNvPicPr>
            <a:picLocks noChangeAspect="1"/>
          </p:cNvPicPr>
          <p:nvPr/>
        </p:nvPicPr>
        <p:blipFill>
          <a:blip r:embed="rId4"/>
          <a:srcRect/>
          <a:stretch>
            <a:fillRect/>
          </a:stretch>
        </p:blipFill>
        <p:spPr bwMode="auto">
          <a:xfrm>
            <a:off x="403225" y="4178300"/>
            <a:ext cx="1304925" cy="1247775"/>
          </a:xfrm>
          <a:prstGeom prst="rect">
            <a:avLst/>
          </a:prstGeom>
          <a:noFill/>
          <a:ln w="9525">
            <a:noFill/>
            <a:miter lim="800000"/>
            <a:headEnd/>
            <a:tailEnd/>
          </a:ln>
        </p:spPr>
      </p:pic>
      <p:grpSp>
        <p:nvGrpSpPr>
          <p:cNvPr id="11289" name="Группа 46"/>
          <p:cNvGrpSpPr>
            <a:grpSpLocks/>
          </p:cNvGrpSpPr>
          <p:nvPr/>
        </p:nvGrpSpPr>
        <p:grpSpPr bwMode="auto">
          <a:xfrm>
            <a:off x="1601788" y="7148513"/>
            <a:ext cx="4559300" cy="884237"/>
            <a:chOff x="2432278" y="6253235"/>
            <a:chExt cx="4289092" cy="884218"/>
          </a:xfrm>
        </p:grpSpPr>
        <p:sp>
          <p:nvSpPr>
            <p:cNvPr id="49" name="Скругленный прямоугольник 48"/>
            <p:cNvSpPr/>
            <p:nvPr/>
          </p:nvSpPr>
          <p:spPr>
            <a:xfrm>
              <a:off x="2432278" y="6272285"/>
              <a:ext cx="3597640" cy="812783"/>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a:latin typeface="Arial Narrow" panose="020B0606020202030204" pitchFamily="34" charset="0"/>
                  <a:cs typeface="Times New Roman" pitchFamily="18" charset="0"/>
                </a:rPr>
                <a:t> 10</a:t>
              </a:r>
              <a:endParaRPr lang="ru-RU" sz="2400" kern="0" dirty="0">
                <a:latin typeface="Arial Narrow" panose="020B0606020202030204" pitchFamily="34" charset="0"/>
                <a:cs typeface="Times New Roman" pitchFamily="18" charset="0"/>
              </a:endParaRPr>
            </a:p>
          </p:txBody>
        </p:sp>
        <p:sp>
          <p:nvSpPr>
            <p:cNvPr id="50" name="Скругленный прямоугольник 49"/>
            <p:cNvSpPr/>
            <p:nvPr/>
          </p:nvSpPr>
          <p:spPr>
            <a:xfrm>
              <a:off x="3338781" y="6253235"/>
              <a:ext cx="3382589"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a:latin typeface="Arial Narrow" panose="020B0606020202030204" pitchFamily="34" charset="0"/>
                  <a:cs typeface="Times New Roman" pitchFamily="18" charset="0"/>
                </a:rPr>
                <a:t>р</a:t>
              </a:r>
              <a:r>
                <a:rPr lang="ru-RU" sz="2000" kern="0" dirty="0">
                  <a:latin typeface="Arial Narrow" panose="020B0606020202030204" pitchFamily="34" charset="0"/>
                  <a:cs typeface="Times New Roman" pitchFamily="18" charset="0"/>
                </a:rPr>
                <a:t>оссийских и международных институтов развития</a:t>
              </a:r>
              <a:endParaRPr lang="ru-RU" sz="2400" kern="0" dirty="0">
                <a:latin typeface="Arial Narrow" panose="020B0606020202030204" pitchFamily="34" charset="0"/>
                <a:cs typeface="Times New Roman" pitchFamily="18" charset="0"/>
              </a:endParaRPr>
            </a:p>
          </p:txBody>
        </p:sp>
      </p:grpSp>
      <p:pic>
        <p:nvPicPr>
          <p:cNvPr id="11290" name="Рисунок 45"/>
          <p:cNvPicPr>
            <a:picLocks noChangeAspect="1"/>
          </p:cNvPicPr>
          <p:nvPr/>
        </p:nvPicPr>
        <p:blipFill>
          <a:blip r:embed="rId5"/>
          <a:srcRect/>
          <a:stretch>
            <a:fillRect/>
          </a:stretch>
        </p:blipFill>
        <p:spPr bwMode="auto">
          <a:xfrm>
            <a:off x="101600" y="69850"/>
            <a:ext cx="2717800" cy="1236663"/>
          </a:xfrm>
          <a:prstGeom prst="rect">
            <a:avLst/>
          </a:prstGeom>
          <a:noFill/>
          <a:ln w="9525">
            <a:noFill/>
            <a:miter lim="800000"/>
            <a:headEnd/>
            <a:tailEnd/>
          </a:ln>
        </p:spPr>
      </p:pic>
      <p:sp>
        <p:nvSpPr>
          <p:cNvPr id="11291" name="TextBox 50"/>
          <p:cNvSpPr txBox="1">
            <a:spLocks noChangeArrowheads="1"/>
          </p:cNvSpPr>
          <p:nvPr/>
        </p:nvSpPr>
        <p:spPr bwMode="auto">
          <a:xfrm>
            <a:off x="12103100" y="8004175"/>
            <a:ext cx="523875" cy="306388"/>
          </a:xfrm>
          <a:prstGeom prst="rect">
            <a:avLst/>
          </a:prstGeom>
          <a:noFill/>
          <a:ln w="9525">
            <a:noFill/>
            <a:miter lim="800000"/>
            <a:headEnd/>
            <a:tailEnd/>
          </a:ln>
        </p:spPr>
        <p:txBody>
          <a:bodyPr>
            <a:spAutoFit/>
          </a:bodyPr>
          <a:lstStyle/>
          <a:p>
            <a:r>
              <a:rPr lang="ru-RU" sz="1400">
                <a:latin typeface="Arial Narrow" pitchFamily="34" charset="0"/>
              </a:rPr>
              <a:t>3</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09" name="Рисунок 2"/>
          <p:cNvPicPr>
            <a:picLocks noChangeAspect="1"/>
          </p:cNvPicPr>
          <p:nvPr/>
        </p:nvPicPr>
        <p:blipFill>
          <a:blip r:embed="rId3"/>
          <a:srcRect/>
          <a:stretch>
            <a:fillRect/>
          </a:stretch>
        </p:blipFill>
        <p:spPr bwMode="auto">
          <a:xfrm>
            <a:off x="3208338" y="230188"/>
            <a:ext cx="7089775" cy="3225800"/>
          </a:xfrm>
          <a:prstGeom prst="rect">
            <a:avLst/>
          </a:prstGeom>
          <a:noFill/>
          <a:ln w="9525">
            <a:noFill/>
            <a:miter lim="800000"/>
            <a:headEnd/>
            <a:tailEnd/>
          </a:ln>
        </p:spPr>
      </p:pic>
      <p:sp>
        <p:nvSpPr>
          <p:cNvPr id="4" name="Прямоугольник 3"/>
          <p:cNvSpPr/>
          <p:nvPr/>
        </p:nvSpPr>
        <p:spPr>
          <a:xfrm>
            <a:off x="363538" y="3155950"/>
            <a:ext cx="11841162" cy="3111500"/>
          </a:xfrm>
          <a:prstGeom prst="rect">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latin typeface="Arial Narrow" panose="020B0606020202030204" pitchFamily="34" charset="0"/>
              </a:rPr>
              <a:t>Акционерное общество «Федеральная корпорация </a:t>
            </a:r>
            <a:br>
              <a:rPr lang="ru-RU" sz="2800" b="1" dirty="0">
                <a:solidFill>
                  <a:schemeClr val="tx1"/>
                </a:solidFill>
                <a:latin typeface="Arial Narrow" panose="020B0606020202030204" pitchFamily="34" charset="0"/>
              </a:rPr>
            </a:br>
            <a:r>
              <a:rPr lang="ru-RU" sz="2800" b="1" dirty="0">
                <a:solidFill>
                  <a:schemeClr val="tx1"/>
                </a:solidFill>
                <a:latin typeface="Arial Narrow" panose="020B0606020202030204" pitchFamily="34" charset="0"/>
              </a:rPr>
              <a:t>по развитию малого и среднего предпринимательства»</a:t>
            </a:r>
          </a:p>
          <a:p>
            <a:pPr algn="ctr" fontAlgn="auto">
              <a:spcBef>
                <a:spcPts val="0"/>
              </a:spcBef>
              <a:spcAft>
                <a:spcPts val="0"/>
              </a:spcAft>
              <a:defRPr/>
            </a:pPr>
            <a:endParaRPr lang="ru-RU" sz="2800" dirty="0">
              <a:solidFill>
                <a:schemeClr val="tx1"/>
              </a:solidFill>
              <a:latin typeface="Arial Narrow" panose="020B0606020202030204" pitchFamily="34" charset="0"/>
            </a:endParaRPr>
          </a:p>
          <a:p>
            <a:pPr algn="ctr" fontAlgn="auto">
              <a:spcBef>
                <a:spcPts val="0"/>
              </a:spcBef>
              <a:spcAft>
                <a:spcPts val="0"/>
              </a:spcAft>
              <a:defRPr/>
            </a:pPr>
            <a:r>
              <a:rPr lang="ru-RU" sz="2800" dirty="0">
                <a:solidFill>
                  <a:schemeClr val="tx1"/>
                </a:solidFill>
                <a:latin typeface="Arial Narrow" panose="020B0606020202030204" pitchFamily="34" charset="0"/>
              </a:rPr>
              <a:t>Москва, Славянская площадь, д. 4, стр. 1, тел. +7 495 698 98 00</a:t>
            </a:r>
          </a:p>
          <a:p>
            <a:pPr algn="ctr" fontAlgn="auto">
              <a:spcBef>
                <a:spcPts val="0"/>
              </a:spcBef>
              <a:spcAft>
                <a:spcPts val="0"/>
              </a:spcAft>
              <a:defRPr/>
            </a:pPr>
            <a:r>
              <a:rPr lang="en-US" sz="2800" dirty="0">
                <a:solidFill>
                  <a:schemeClr val="tx1"/>
                </a:solidFill>
                <a:latin typeface="Arial Narrow" panose="020B0606020202030204" pitchFamily="34" charset="0"/>
              </a:rPr>
              <a:t>www.corpmsp.ru</a:t>
            </a:r>
            <a:r>
              <a:rPr lang="ru-RU" sz="2800" dirty="0">
                <a:solidFill>
                  <a:schemeClr val="tx1"/>
                </a:solidFill>
                <a:latin typeface="Arial Narrow" panose="020B0606020202030204" pitchFamily="34" charset="0"/>
              </a:rPr>
              <a:t>, </a:t>
            </a:r>
            <a:r>
              <a:rPr lang="en-US" sz="2800" u="sng" dirty="0">
                <a:hlinkClick r:id="rId4"/>
              </a:rPr>
              <a:t>info</a:t>
            </a:r>
            <a:r>
              <a:rPr lang="ru-RU" sz="2800" u="sng" dirty="0">
                <a:hlinkClick r:id="rId4"/>
              </a:rPr>
              <a:t>@</a:t>
            </a:r>
            <a:r>
              <a:rPr lang="en-US" sz="2800" u="sng" dirty="0" err="1">
                <a:hlinkClick r:id="rId4"/>
              </a:rPr>
              <a:t>corpmsp</a:t>
            </a:r>
            <a:r>
              <a:rPr lang="ru-RU" sz="2800" u="sng" dirty="0">
                <a:hlinkClick r:id="rId4"/>
              </a:rPr>
              <a:t>.</a:t>
            </a:r>
            <a:r>
              <a:rPr lang="en-US" sz="2800" u="sng" dirty="0" err="1">
                <a:hlinkClick r:id="rId4"/>
              </a:rPr>
              <a:t>ru</a:t>
            </a:r>
            <a:r>
              <a:rPr lang="ru-RU" sz="2800" dirty="0"/>
              <a:t>.</a:t>
            </a:r>
            <a:endParaRPr lang="en-GB" sz="2800" dirty="0">
              <a:solidFill>
                <a:schemeClr val="tx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89" name="Рисунок 16"/>
          <p:cNvPicPr>
            <a:picLocks noChangeAspect="1"/>
          </p:cNvPicPr>
          <p:nvPr/>
        </p:nvPicPr>
        <p:blipFill>
          <a:blip r:embed="rId3"/>
          <a:srcRect/>
          <a:stretch>
            <a:fillRect/>
          </a:stretch>
        </p:blipFill>
        <p:spPr bwMode="auto">
          <a:xfrm>
            <a:off x="101600" y="69850"/>
            <a:ext cx="2717800" cy="1236663"/>
          </a:xfrm>
          <a:prstGeom prst="rect">
            <a:avLst/>
          </a:prstGeom>
          <a:noFill/>
          <a:ln w="9525">
            <a:noFill/>
            <a:miter lim="800000"/>
            <a:headEnd/>
            <a:tailEnd/>
          </a:ln>
        </p:spPr>
      </p:pic>
      <p:sp>
        <p:nvSpPr>
          <p:cNvPr id="2" name="Заголовок 1"/>
          <p:cNvSpPr>
            <a:spLocks noGrp="1"/>
          </p:cNvSpPr>
          <p:nvPr>
            <p:ph type="title"/>
          </p:nvPr>
        </p:nvSpPr>
        <p:spPr>
          <a:xfrm>
            <a:off x="3813175" y="195263"/>
            <a:ext cx="8662988" cy="966787"/>
          </a:xfrm>
        </p:spPr>
        <p:txBody>
          <a:bodyPr/>
          <a:lstStyle/>
          <a:p>
            <a:pPr defTabSz="1218602" eaLnBrk="1" hangingPunct="1">
              <a:defRPr/>
            </a:pPr>
            <a:r>
              <a:rPr lang="ru-RU"/>
              <a:t>Многоканальная система </a:t>
            </a:r>
            <a:r>
              <a:rPr lang="ru-RU"/>
              <a:t>гарантийных </a:t>
            </a:r>
            <a:r>
              <a:rPr lang="ru-RU"/>
              <a:t>продуктов </a:t>
            </a:r>
            <a:r>
              <a:t/>
            </a:r>
            <a:br/>
            <a:r>
              <a:rPr lang="ru-RU"/>
              <a:t>Национальной Гарантийной Системы</a:t>
            </a:r>
            <a:endParaRPr lang="ru-RU" b="0"/>
          </a:p>
        </p:txBody>
      </p:sp>
      <p:graphicFrame>
        <p:nvGraphicFramePr>
          <p:cNvPr id="4" name="Group 3"/>
          <p:cNvGraphicFramePr>
            <a:graphicFrameLocks/>
          </p:cNvGraphicFramePr>
          <p:nvPr>
            <p:custDataLst>
              <p:tags r:id="rId1"/>
            </p:custDataLst>
          </p:nvPr>
        </p:nvGraphicFramePr>
        <p:xfrm>
          <a:off x="369888" y="2233613"/>
          <a:ext cx="11834812" cy="6130925"/>
        </p:xfrm>
        <a:graphic>
          <a:graphicData uri="http://schemas.openxmlformats.org/drawingml/2006/table">
            <a:tbl>
              <a:tblPr/>
              <a:tblGrid>
                <a:gridCol w="1748764">
                  <a:extLst>
                    <a:ext uri="{9D8B030D-6E8A-4147-A177-3AD203B41FA5}"/>
                  </a:extLst>
                </a:gridCol>
                <a:gridCol w="2177857">
                  <a:extLst>
                    <a:ext uri="{9D8B030D-6E8A-4147-A177-3AD203B41FA5}"/>
                  </a:extLst>
                </a:gridCol>
                <a:gridCol w="1489306">
                  <a:extLst>
                    <a:ext uri="{9D8B030D-6E8A-4147-A177-3AD203B41FA5}"/>
                  </a:extLst>
                </a:gridCol>
                <a:gridCol w="1588456">
                  <a:extLst>
                    <a:ext uri="{9D8B030D-6E8A-4147-A177-3AD203B41FA5}"/>
                  </a:extLst>
                </a:gridCol>
                <a:gridCol w="1797459">
                  <a:extLst>
                    <a:ext uri="{9D8B030D-6E8A-4147-A177-3AD203B41FA5}"/>
                  </a:extLst>
                </a:gridCol>
                <a:gridCol w="3033150">
                  <a:extLst>
                    <a:ext uri="{9D8B030D-6E8A-4147-A177-3AD203B41FA5}"/>
                  </a:extLst>
                </a:gridCol>
              </a:tblGrid>
              <a:tr h="728847">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400" b="1" i="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ap="flat" cmpd="sng" algn="ctr">
                      <a:solidFill>
                        <a:sysClr val="window" lastClr="FFFFFF"/>
                      </a:solidFill>
                      <a:prstDash val="solid"/>
                      <a:round/>
                      <a:headEnd type="none" w="med" len="med"/>
                      <a:tailEnd type="none" w="med" len="med"/>
                    </a:lnR>
                    <a:lnT w="12700" cmpd="sng">
                      <a:no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0"/>
                        </a:spcBef>
                        <a:spcAft>
                          <a:spcPct val="0"/>
                        </a:spcAft>
                        <a:buClr>
                          <a:schemeClr val="tx1"/>
                        </a:buClr>
                        <a:buSzTx/>
                        <a:buFont typeface="Wingdings 2" pitchFamily="18" charset="2"/>
                        <a:buNone/>
                        <a:tabLst/>
                      </a:pPr>
                      <a:r>
                        <a:rPr kumimoji="0" lang="ru-RU" sz="1600" b="1" u="none" strike="noStrike" cap="none" normalizeH="0" baseline="0" dirty="0" smtClean="0">
                          <a:ln>
                            <a:noFill/>
                          </a:ln>
                          <a:solidFill>
                            <a:schemeClr val="bg1"/>
                          </a:solidFill>
                          <a:effectLst/>
                          <a:latin typeface="+mj-lt"/>
                        </a:rPr>
                        <a:t>Продукты</a:t>
                      </a:r>
                      <a:endParaRPr kumimoji="0" lang="en-US" sz="1600" b="1" i="0" u="none" strike="noStrike" cap="none" normalizeH="0" baseline="0" dirty="0" smtClean="0">
                        <a:ln>
                          <a:noFill/>
                        </a:ln>
                        <a:solidFill>
                          <a:schemeClr val="bg1"/>
                        </a:solidFill>
                        <a:effectLst/>
                        <a:latin typeface="+mj-lt"/>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Лимит гарантийной поддержки</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Плановый объем 2017 г.</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Каналы продаж</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Организации - источники поступления заявок</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extLst>
              </a:tr>
              <a:tr h="2590084">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Корпорация</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для средних и крупных проектов </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Программы стимулирования кредитования субъектов МСП</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От 100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b="1" u="none" strike="noStrike" kern="1200" cap="none" normalizeH="0" baseline="0" dirty="0" smtClean="0">
                          <a:ln>
                            <a:noFill/>
                          </a:ln>
                          <a:solidFill>
                            <a:schemeClr val="tx1"/>
                          </a:solidFill>
                          <a:effectLst/>
                          <a:latin typeface="+mj-lt"/>
                          <a:ea typeface="+mn-ea"/>
                          <a:cs typeface="+mn-cs"/>
                        </a:rPr>
                        <a:t>76</a:t>
                      </a:r>
                      <a:r>
                        <a:rPr kumimoji="0" lang="ru-RU" sz="1300" u="none" strike="noStrike" kern="1200" cap="none" normalizeH="0" baseline="0" dirty="0" smtClean="0">
                          <a:ln>
                            <a:noFill/>
                          </a:ln>
                          <a:solidFill>
                            <a:schemeClr val="tx1"/>
                          </a:solidFill>
                          <a:effectLst/>
                          <a:latin typeface="+mj-lt"/>
                          <a:ea typeface="+mn-ea"/>
                          <a:cs typeface="+mn-cs"/>
                        </a:rPr>
                        <a:t> млрд руб.</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Отраслевые ассоциации/общественные организации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МСП Банк и РГО</a:t>
                      </a: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extLst>
              </a:tr>
              <a:tr h="1061115">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algn="ctr">
                        <a:spcBef>
                          <a:spcPts val="1800"/>
                        </a:spcBef>
                      </a:pPr>
                      <a:r>
                        <a:rPr lang="ru-RU" sz="1600" b="1" dirty="0" smtClean="0">
                          <a:solidFill>
                            <a:schemeClr val="tx1"/>
                          </a:solidFill>
                          <a:latin typeface="+mj-lt"/>
                        </a:rPr>
                        <a:t>МСП Банк</a:t>
                      </a:r>
                      <a:endParaRPr lang="en-US" sz="1600" dirty="0">
                        <a:solidFill>
                          <a:schemeClr val="tx1"/>
                        </a:solidFill>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mn-cs"/>
                        </a:rPr>
                        <a:t>25-100 млн рублей</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10</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2">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Многофункциональные центры предоставления государственных и муниципальных услуг</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Корпорация МСП</a:t>
                      </a: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extLst>
              </a:tr>
              <a:tr h="1042591">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84 РГО</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До 25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30</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553991">
                <a:tc gridSpan="3">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ru-RU" sz="2200" b="1" i="0" u="none" strike="noStrike" cap="none" normalizeH="0" baseline="0" dirty="0" smtClean="0">
                          <a:ln>
                            <a:noFill/>
                          </a:ln>
                          <a:solidFill>
                            <a:schemeClr val="bg1"/>
                          </a:solidFill>
                          <a:effectLst/>
                          <a:latin typeface="+mj-lt"/>
                        </a:rPr>
                        <a:t>Итого НГС</a:t>
                      </a:r>
                      <a:endParaRPr kumimoji="0" lang="en-US" sz="2200" b="1" i="0" u="none" strike="noStrike" cap="none" normalizeH="0" baseline="0" dirty="0" smtClean="0">
                        <a:ln>
                          <a:noFill/>
                        </a:ln>
                        <a:solidFill>
                          <a:schemeClr val="bg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endParaRPr kumimoji="0" lang="ru-RU" sz="900" u="none" strike="noStrike" kern="1200" cap="none" normalizeH="0" baseline="0" dirty="0" smtClean="0">
                        <a:ln>
                          <a:noFill/>
                        </a:ln>
                        <a:solidFill>
                          <a:schemeClr val="tx1"/>
                        </a:solidFill>
                        <a:effectLst/>
                        <a:latin typeface="+mj-lt"/>
                        <a:ea typeface="+mn-ea"/>
                        <a:cs typeface="+mn-cs"/>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600" b="0" i="0" u="none" strike="noStrike" kern="1200" cap="none" spc="0" normalizeH="0" baseline="0" noProof="0" dirty="0" smtClean="0">
                          <a:ln>
                            <a:noFill/>
                          </a:ln>
                          <a:solidFill>
                            <a:schemeClr val="bg1"/>
                          </a:solidFill>
                          <a:effectLst/>
                          <a:uLnTx/>
                          <a:uFillTx/>
                          <a:latin typeface="+mj-lt"/>
                          <a:ea typeface="+mn-ea"/>
                          <a:cs typeface="+mn-cs"/>
                        </a:rPr>
                        <a:t>116 млрд руб.</a:t>
                      </a:r>
                      <a:endParaRPr kumimoji="0" lang="en-US" sz="1600" b="0" i="0" u="none" strike="noStrike" kern="1200" cap="none" spc="0" normalizeH="0" baseline="0" noProof="0" dirty="0" smtClean="0">
                        <a:ln>
                          <a:noFill/>
                        </a:ln>
                        <a:solidFill>
                          <a:schemeClr val="bg1"/>
                        </a:solidFill>
                        <a:effectLst/>
                        <a:uLnTx/>
                        <a:uFillTx/>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endParaRPr kumimoji="0" lang="ru-RU"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bl>
          </a:graphicData>
        </a:graphic>
      </p:graphicFrame>
      <p:sp>
        <p:nvSpPr>
          <p:cNvPr id="5" name="Rounded Rectangle 73"/>
          <p:cNvSpPr/>
          <p:nvPr/>
        </p:nvSpPr>
        <p:spPr>
          <a:xfrm>
            <a:off x="7558088" y="3476625"/>
            <a:ext cx="1574800" cy="412750"/>
          </a:xfrm>
          <a:prstGeom prst="roundRect">
            <a:avLst>
              <a:gd name="adj" fmla="val 6750"/>
            </a:avLst>
          </a:prstGeom>
          <a:solidFill>
            <a:srgbClr val="0070C0"/>
          </a:solidFill>
          <a:ln w="25400" cap="flat" cmpd="sng" algn="ctr">
            <a:noFill/>
            <a:prstDash val="solid"/>
          </a:ln>
          <a:effectLst/>
        </p:spPr>
        <p:txBody>
          <a:bodyPr lIns="27000" tIns="0" rIns="27000" bIns="0" anchor="ctr"/>
          <a:lstStyle/>
          <a:p>
            <a:pPr algn="ctr" defTabSz="914373" fontAlgn="auto">
              <a:spcBef>
                <a:spcPts val="0"/>
              </a:spcBef>
              <a:spcAft>
                <a:spcPts val="0"/>
              </a:spcAft>
              <a:defRPr/>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6" name="Rounded Rectangle 73"/>
          <p:cNvSpPr/>
          <p:nvPr/>
        </p:nvSpPr>
        <p:spPr>
          <a:xfrm>
            <a:off x="7558088" y="4037013"/>
            <a:ext cx="1574800" cy="450850"/>
          </a:xfrm>
          <a:prstGeom prst="roundRect">
            <a:avLst>
              <a:gd name="adj" fmla="val 6750"/>
            </a:avLst>
          </a:prstGeom>
          <a:solidFill>
            <a:srgbClr val="0070C0"/>
          </a:solidFill>
          <a:ln w="25400" cap="flat" cmpd="sng" algn="ctr">
            <a:noFill/>
            <a:prstDash val="solid"/>
          </a:ln>
          <a:effectLst/>
        </p:spPr>
        <p:txBody>
          <a:bodyPr lIns="27000" tIns="0" rIns="27000" bIns="0" anchor="ctr"/>
          <a:lstStyle/>
          <a:p>
            <a:pPr algn="ctr" defTabSz="914373" fontAlgn="auto">
              <a:spcBef>
                <a:spcPts val="0"/>
              </a:spcBef>
              <a:spcAft>
                <a:spcPts val="0"/>
              </a:spcAft>
              <a:defRPr/>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7" name="Rounded Rectangle 73"/>
          <p:cNvSpPr/>
          <p:nvPr/>
        </p:nvSpPr>
        <p:spPr>
          <a:xfrm>
            <a:off x="7558088" y="4635500"/>
            <a:ext cx="1574800" cy="347663"/>
          </a:xfrm>
          <a:prstGeom prst="roundRect">
            <a:avLst>
              <a:gd name="adj" fmla="val 6750"/>
            </a:avLst>
          </a:prstGeom>
          <a:solidFill>
            <a:srgbClr val="0070C0"/>
          </a:solidFill>
          <a:ln w="25400" cap="flat" cmpd="sng" algn="ctr">
            <a:noFill/>
            <a:prstDash val="solid"/>
          </a:ln>
          <a:effectLst/>
        </p:spPr>
        <p:txBody>
          <a:bodyPr lIns="27000" tIns="0" rIns="27000" bIns="0" anchor="ctr"/>
          <a:lstStyle/>
          <a:p>
            <a:pPr algn="ctr" defTabSz="914373" fontAlgn="auto">
              <a:spcBef>
                <a:spcPts val="0"/>
              </a:spcBef>
              <a:spcAft>
                <a:spcPts val="0"/>
              </a:spcAft>
              <a:defRPr/>
            </a:pPr>
            <a:r>
              <a:rPr lang="ru-RU" sz="1100" b="1" kern="0" dirty="0">
                <a:solidFill>
                  <a:prstClr val="white"/>
                </a:solidFill>
                <a:latin typeface="+mj-lt"/>
                <a:cs typeface="+mn-cs"/>
              </a:rPr>
              <a:t>Прямые каналы</a:t>
            </a:r>
            <a:endParaRPr lang="en-US" sz="1100" b="1" kern="0" dirty="0">
              <a:solidFill>
                <a:prstClr val="white"/>
              </a:solidFill>
              <a:latin typeface="+mj-lt"/>
              <a:cs typeface="+mn-cs"/>
            </a:endParaRPr>
          </a:p>
        </p:txBody>
      </p:sp>
      <p:sp>
        <p:nvSpPr>
          <p:cNvPr id="8" name="Rounded Rectangle 73"/>
          <p:cNvSpPr/>
          <p:nvPr/>
        </p:nvSpPr>
        <p:spPr>
          <a:xfrm>
            <a:off x="7558088" y="5638800"/>
            <a:ext cx="1574800" cy="339725"/>
          </a:xfrm>
          <a:prstGeom prst="roundRect">
            <a:avLst>
              <a:gd name="adj" fmla="val 6750"/>
            </a:avLst>
          </a:prstGeom>
          <a:solidFill>
            <a:srgbClr val="0070C0"/>
          </a:solidFill>
          <a:ln w="25400" cap="flat" cmpd="sng" algn="ctr">
            <a:noFill/>
            <a:prstDash val="solid"/>
          </a:ln>
          <a:effectLst/>
        </p:spPr>
        <p:txBody>
          <a:bodyPr lIns="27000" tIns="0" rIns="27000" bIns="0" anchor="ctr"/>
          <a:lstStyle/>
          <a:p>
            <a:pPr algn="ctr" defTabSz="914373" fontAlgn="auto">
              <a:spcBef>
                <a:spcPts val="0"/>
              </a:spcBef>
              <a:spcAft>
                <a:spcPts val="0"/>
              </a:spcAft>
              <a:defRPr/>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9" name="Rounded Rectangle 73"/>
          <p:cNvSpPr/>
          <p:nvPr/>
        </p:nvSpPr>
        <p:spPr>
          <a:xfrm>
            <a:off x="7548563" y="6091238"/>
            <a:ext cx="1589087" cy="357187"/>
          </a:xfrm>
          <a:prstGeom prst="roundRect">
            <a:avLst>
              <a:gd name="adj" fmla="val 6750"/>
            </a:avLst>
          </a:prstGeom>
          <a:solidFill>
            <a:srgbClr val="0070C0"/>
          </a:solidFill>
          <a:ln w="25400" cap="flat" cmpd="sng" algn="ctr">
            <a:noFill/>
            <a:prstDash val="solid"/>
          </a:ln>
          <a:effectLst/>
        </p:spPr>
        <p:txBody>
          <a:bodyPr lIns="27000" tIns="0" rIns="27000" bIns="0" anchor="ctr"/>
          <a:lstStyle/>
          <a:p>
            <a:pPr algn="ctr" defTabSz="914373" fontAlgn="auto">
              <a:spcBef>
                <a:spcPts val="0"/>
              </a:spcBef>
              <a:spcAft>
                <a:spcPts val="0"/>
              </a:spcAft>
              <a:defRPr/>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2343" name="Текст 2"/>
          <p:cNvSpPr>
            <a:spLocks noGrp="1"/>
          </p:cNvSpPr>
          <p:nvPr>
            <p:ph type="body" sz="quarter" idx="10"/>
          </p:nvPr>
        </p:nvSpPr>
        <p:spPr bwMode="auto">
          <a:xfrm>
            <a:off x="352425" y="1152525"/>
            <a:ext cx="11884025" cy="725488"/>
          </a:xfrm>
          <a:noFill/>
          <a:ln>
            <a:miter lim="800000"/>
            <a:headEnd/>
            <a:tailEnd/>
          </a:ln>
        </p:spPr>
        <p:txBody>
          <a:bodyPr vert="horz" wrap="square" numCol="1" anchor="b" anchorCtr="0" compatLnSpc="1">
            <a:prstTxWarp prst="textNoShape">
              <a:avLst/>
            </a:prstTxWarp>
          </a:bodyPr>
          <a:lstStyle/>
          <a:p>
            <a:pPr defTabSz="912813" eaLnBrk="1" hangingPunct="1">
              <a:spcAft>
                <a:spcPct val="0"/>
              </a:spcAft>
            </a:pPr>
            <a:r>
              <a:rPr lang="ru-RU" b="1" smtClean="0"/>
              <a:t>НГС: Целевая трехуровневая модель оказания гарантийной поддержки субъектам МСП </a:t>
            </a:r>
          </a:p>
          <a:p>
            <a:pPr defTabSz="912813" eaLnBrk="1" hangingPunct="1">
              <a:spcAft>
                <a:spcPct val="0"/>
              </a:spcAft>
            </a:pPr>
            <a:r>
              <a:rPr lang="ru-RU" b="1" smtClean="0"/>
              <a:t>и объектам инфраструктуры поддержки субъектов МСП</a:t>
            </a:r>
          </a:p>
        </p:txBody>
      </p:sp>
      <p:cxnSp>
        <p:nvCxnSpPr>
          <p:cNvPr id="14" name="Прямая соединительная линия 13"/>
          <p:cNvCxnSpPr/>
          <p:nvPr/>
        </p:nvCxnSpPr>
        <p:spPr>
          <a:xfrm>
            <a:off x="349250" y="2095500"/>
            <a:ext cx="118903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ounded Rectangle 73"/>
          <p:cNvSpPr/>
          <p:nvPr/>
        </p:nvSpPr>
        <p:spPr>
          <a:xfrm>
            <a:off x="7558088" y="6705600"/>
            <a:ext cx="1574800" cy="339725"/>
          </a:xfrm>
          <a:prstGeom prst="roundRect">
            <a:avLst>
              <a:gd name="adj" fmla="val 6750"/>
            </a:avLst>
          </a:prstGeom>
          <a:solidFill>
            <a:srgbClr val="0070C0"/>
          </a:solidFill>
          <a:ln w="25400" cap="flat" cmpd="sng" algn="ctr">
            <a:noFill/>
            <a:prstDash val="solid"/>
          </a:ln>
          <a:effectLst/>
        </p:spPr>
        <p:txBody>
          <a:bodyPr lIns="27000" tIns="0" rIns="27000" bIns="0" anchor="ctr"/>
          <a:lstStyle/>
          <a:p>
            <a:pPr algn="ctr" defTabSz="914373" fontAlgn="auto">
              <a:spcBef>
                <a:spcPts val="0"/>
              </a:spcBef>
              <a:spcAft>
                <a:spcPts val="0"/>
              </a:spcAft>
              <a:defRPr/>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16" name="Rounded Rectangle 73"/>
          <p:cNvSpPr/>
          <p:nvPr/>
        </p:nvSpPr>
        <p:spPr>
          <a:xfrm>
            <a:off x="7548563" y="7158038"/>
            <a:ext cx="1589087" cy="357187"/>
          </a:xfrm>
          <a:prstGeom prst="roundRect">
            <a:avLst>
              <a:gd name="adj" fmla="val 6750"/>
            </a:avLst>
          </a:prstGeom>
          <a:solidFill>
            <a:srgbClr val="0070C0"/>
          </a:solidFill>
          <a:ln w="25400" cap="flat" cmpd="sng" algn="ctr">
            <a:noFill/>
            <a:prstDash val="solid"/>
          </a:ln>
          <a:effectLst/>
        </p:spPr>
        <p:txBody>
          <a:bodyPr lIns="27000" tIns="0" rIns="27000" bIns="0" anchor="ctr"/>
          <a:lstStyle/>
          <a:p>
            <a:pPr algn="ctr" defTabSz="914373" fontAlgn="auto">
              <a:spcBef>
                <a:spcPts val="0"/>
              </a:spcBef>
              <a:spcAft>
                <a:spcPts val="0"/>
              </a:spcAft>
              <a:defRPr/>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2347" name="TextBox 17"/>
          <p:cNvSpPr txBox="1">
            <a:spLocks noChangeArrowheads="1"/>
          </p:cNvSpPr>
          <p:nvPr/>
        </p:nvSpPr>
        <p:spPr bwMode="auto">
          <a:xfrm>
            <a:off x="12103100" y="8004175"/>
            <a:ext cx="523875" cy="306388"/>
          </a:xfrm>
          <a:prstGeom prst="rect">
            <a:avLst/>
          </a:prstGeom>
          <a:noFill/>
          <a:ln w="9525">
            <a:noFill/>
            <a:miter lim="800000"/>
            <a:headEnd/>
            <a:tailEnd/>
          </a:ln>
        </p:spPr>
        <p:txBody>
          <a:bodyPr>
            <a:spAutoFit/>
          </a:bodyPr>
          <a:lstStyle/>
          <a:p>
            <a:r>
              <a:rPr lang="ru-RU" sz="1400">
                <a:latin typeface="Arial Narrow" pitchFamily="34" charset="0"/>
              </a:rPr>
              <a:t>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3" name="Рисунок 3"/>
          <p:cNvPicPr>
            <a:picLocks noChangeAspect="1"/>
          </p:cNvPicPr>
          <p:nvPr/>
        </p:nvPicPr>
        <p:blipFill>
          <a:blip r:embed="rId2"/>
          <a:srcRect/>
          <a:stretch>
            <a:fillRect/>
          </a:stretch>
        </p:blipFill>
        <p:spPr bwMode="auto">
          <a:xfrm>
            <a:off x="3208338" y="230188"/>
            <a:ext cx="7089775" cy="3225800"/>
          </a:xfrm>
          <a:prstGeom prst="rect">
            <a:avLst/>
          </a:prstGeom>
          <a:noFill/>
          <a:ln w="9525">
            <a:noFill/>
            <a:miter lim="800000"/>
            <a:headEnd/>
            <a:tailEnd/>
          </a:ln>
        </p:spPr>
      </p:pic>
      <p:sp>
        <p:nvSpPr>
          <p:cNvPr id="3" name="Прямоугольник 2"/>
          <p:cNvSpPr/>
          <p:nvPr/>
        </p:nvSpPr>
        <p:spPr>
          <a:xfrm>
            <a:off x="0" y="3132138"/>
            <a:ext cx="12599988" cy="3062287"/>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2119"/>
          </a:p>
        </p:txBody>
      </p:sp>
      <p:sp>
        <p:nvSpPr>
          <p:cNvPr id="2" name="Заголовок 1"/>
          <p:cNvSpPr>
            <a:spLocks noGrp="1"/>
          </p:cNvSpPr>
          <p:nvPr>
            <p:ph type="title"/>
          </p:nvPr>
        </p:nvSpPr>
        <p:spPr>
          <a:xfrm>
            <a:off x="1885950" y="2595563"/>
            <a:ext cx="9507538" cy="4133850"/>
          </a:xfrm>
        </p:spPr>
        <p:txBody>
          <a:bodyPr/>
          <a:lstStyle/>
          <a:p>
            <a:pPr algn="l" defTabSz="1218602" eaLnBrk="1" hangingPunct="1">
              <a:defRPr/>
            </a:pPr>
            <a:r>
              <a:rPr lang="ru-RU"/>
              <a:t>1. Механизм гарантийной поддержки </a:t>
            </a:r>
            <a:r>
              <a:rPr lang="ru-RU"/>
              <a:t>Корпорации</a:t>
            </a:r>
            <a:r>
              <a:rPr lang="ru-RU"/>
              <a:t/>
            </a:r>
            <a:br>
              <a:rPr lang="ru-RU"/>
            </a:br>
            <a:r>
              <a:rPr lang="ru-RU"/>
              <a:t/>
            </a:r>
            <a:br>
              <a:rPr lang="ru-RU"/>
            </a:br>
            <a:r>
              <a:rPr lang="ru-RU" b="0"/>
              <a:t>Предоставление независимых гарантий </a:t>
            </a:r>
            <a:r>
              <a:rPr lang="ru-RU" b="0"/>
              <a:t>Корпорации </a:t>
            </a:r>
            <a:r>
              <a:rPr b="0"/>
              <a:t/>
            </a:r>
            <a:br>
              <a:rPr b="0"/>
            </a:br>
            <a:r>
              <a:rPr lang="ru-RU" b="0"/>
              <a:t>для </a:t>
            </a:r>
            <a:r>
              <a:rPr lang="ru-RU" b="0"/>
              <a:t>обеспечения кредитов субъектов </a:t>
            </a:r>
            <a:r>
              <a:rPr lang="ru-RU" b="0"/>
              <a:t>МСП </a:t>
            </a:r>
            <a:r>
              <a:rPr lang="ru-RU" b="0"/>
              <a:t>в </a:t>
            </a:r>
            <a:r>
              <a:rPr lang="ru-RU" b="0"/>
              <a:t>банках-партнерах и организациях-партнерах</a:t>
            </a:r>
            <a:endParaRPr lang="ru-RU" b="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7" name="Рисунок 39"/>
          <p:cNvPicPr>
            <a:picLocks noChangeAspect="1"/>
          </p:cNvPicPr>
          <p:nvPr/>
        </p:nvPicPr>
        <p:blipFill>
          <a:blip r:embed="rId2"/>
          <a:srcRect/>
          <a:stretch>
            <a:fillRect/>
          </a:stretch>
        </p:blipFill>
        <p:spPr bwMode="auto">
          <a:xfrm>
            <a:off x="101600" y="69850"/>
            <a:ext cx="2717800" cy="1236663"/>
          </a:xfrm>
          <a:prstGeom prst="rect">
            <a:avLst/>
          </a:prstGeom>
          <a:noFill/>
          <a:ln w="9525">
            <a:noFill/>
            <a:miter lim="800000"/>
            <a:headEnd/>
            <a:tailEnd/>
          </a:ln>
        </p:spPr>
      </p:pic>
      <p:sp>
        <p:nvSpPr>
          <p:cNvPr id="2" name="Заголовок 1"/>
          <p:cNvSpPr>
            <a:spLocks noGrp="1"/>
          </p:cNvSpPr>
          <p:nvPr>
            <p:ph type="title"/>
          </p:nvPr>
        </p:nvSpPr>
        <p:spPr>
          <a:xfrm>
            <a:off x="3811588" y="296863"/>
            <a:ext cx="9482137" cy="700087"/>
          </a:xfrm>
        </p:spPr>
        <p:txBody>
          <a:bodyPr/>
          <a:lstStyle/>
          <a:p>
            <a:pPr defTabSz="1218602" eaLnBrk="1" hangingPunct="1">
              <a:defRPr/>
            </a:pPr>
            <a:r>
              <a:rPr lang="ru-RU"/>
              <a:t>Базовые требования к потенциальному </a:t>
            </a:r>
            <a:r>
              <a:rPr lang="ru-RU"/>
              <a:t>заемщику</a:t>
            </a:r>
            <a:endParaRPr lang="ru-RU"/>
          </a:p>
        </p:txBody>
      </p:sp>
      <p:sp>
        <p:nvSpPr>
          <p:cNvPr id="23" name="Прямоугольник 22"/>
          <p:cNvSpPr/>
          <p:nvPr/>
        </p:nvSpPr>
        <p:spPr>
          <a:xfrm>
            <a:off x="8264525" y="1398588"/>
            <a:ext cx="3767138" cy="549275"/>
          </a:xfrm>
          <a:prstGeom prst="rect">
            <a:avLst/>
          </a:prstGeom>
          <a:noFill/>
          <a:ln w="25400" cap="flat" cmpd="sng" algn="ctr">
            <a:noFill/>
            <a:prstDash val="solid"/>
          </a:ln>
          <a:effectLst/>
        </p:spPr>
        <p:txBody>
          <a:bodyPr anchor="ctr"/>
          <a:lstStyle/>
          <a:p>
            <a:pPr marL="228600" indent="-228600" defTabSz="914373" fontAlgn="auto">
              <a:spcBef>
                <a:spcPts val="0"/>
              </a:spcBef>
              <a:spcAft>
                <a:spcPts val="0"/>
              </a:spcAft>
              <a:buFont typeface="+mj-lt"/>
              <a:buAutoNum type="arabicPeriod"/>
              <a:defRPr/>
            </a:pPr>
            <a:r>
              <a:rPr lang="ru-RU" sz="1200" b="1" kern="0" dirty="0">
                <a:solidFill>
                  <a:srgbClr val="1F497D">
                    <a:lumMod val="50000"/>
                  </a:srgbClr>
                </a:solidFill>
                <a:latin typeface="Arial Narrow" panose="020B0606020202030204" pitchFamily="34" charset="0"/>
                <a:cs typeface="+mn-cs"/>
              </a:rPr>
              <a:t>Соответствие </a:t>
            </a:r>
            <a:r>
              <a:rPr lang="ru-RU" sz="1200" b="1" kern="0" dirty="0">
                <a:solidFill>
                  <a:srgbClr val="1F497D">
                    <a:lumMod val="50000"/>
                  </a:srgbClr>
                </a:solidFill>
                <a:latin typeface="Arial Narrow" panose="020B0606020202030204" pitchFamily="34" charset="0"/>
                <a:cs typeface="+mn-cs"/>
              </a:rPr>
              <a:t>требованиям по структуре уставного (складочного) капитала (паевого фонда)</a:t>
            </a:r>
          </a:p>
        </p:txBody>
      </p:sp>
      <p:sp>
        <p:nvSpPr>
          <p:cNvPr id="24" name="Прямоугольник 23"/>
          <p:cNvSpPr/>
          <p:nvPr/>
        </p:nvSpPr>
        <p:spPr>
          <a:xfrm>
            <a:off x="8264525" y="1989138"/>
            <a:ext cx="1887538" cy="403225"/>
          </a:xfrm>
          <a:prstGeom prst="rect">
            <a:avLst/>
          </a:prstGeom>
          <a:noFill/>
          <a:ln w="25400" cap="flat" cmpd="sng" algn="ctr">
            <a:noFill/>
            <a:prstDash val="solid"/>
          </a:ln>
          <a:effectLst/>
        </p:spPr>
        <p:txBody>
          <a:bodyPr anchor="ctr"/>
          <a:lstStyle/>
          <a:p>
            <a:pPr marL="228600" indent="-228600" defTabSz="914373" fontAlgn="auto">
              <a:spcBef>
                <a:spcPts val="0"/>
              </a:spcBef>
              <a:spcAft>
                <a:spcPts val="0"/>
              </a:spcAft>
              <a:buFont typeface="+mj-lt"/>
              <a:buAutoNum type="arabicPeriod" startAt="2"/>
              <a:defRPr/>
            </a:pPr>
            <a:r>
              <a:rPr lang="ru-RU" sz="1200" b="1" kern="0" dirty="0">
                <a:solidFill>
                  <a:srgbClr val="1F497D">
                    <a:lumMod val="50000"/>
                  </a:srgbClr>
                </a:solidFill>
                <a:latin typeface="Arial Narrow" panose="020B0606020202030204" pitchFamily="34" charset="0"/>
                <a:cs typeface="+mn-cs"/>
              </a:rPr>
              <a:t>Выручка</a:t>
            </a:r>
            <a:endParaRPr lang="ru-RU" sz="1800" kern="0" dirty="0">
              <a:solidFill>
                <a:prstClr val="white"/>
              </a:solidFill>
              <a:latin typeface="Calibri"/>
              <a:cs typeface="+mn-cs"/>
            </a:endParaRPr>
          </a:p>
        </p:txBody>
      </p:sp>
      <p:sp>
        <p:nvSpPr>
          <p:cNvPr id="25" name="Прямоугольник 24"/>
          <p:cNvSpPr/>
          <p:nvPr/>
        </p:nvSpPr>
        <p:spPr>
          <a:xfrm>
            <a:off x="9336088" y="1987550"/>
            <a:ext cx="1730375" cy="401638"/>
          </a:xfrm>
          <a:prstGeom prst="rect">
            <a:avLst/>
          </a:prstGeom>
          <a:noFill/>
          <a:ln w="25400" cap="flat" cmpd="sng" algn="ctr">
            <a:noFill/>
            <a:prstDash val="solid"/>
          </a:ln>
          <a:effectLst/>
        </p:spPr>
        <p:txBody>
          <a:bodyPr anchor="ctr"/>
          <a:lstStyle/>
          <a:p>
            <a:pPr defTabSz="914373" fontAlgn="auto">
              <a:spcBef>
                <a:spcPts val="0"/>
              </a:spcBef>
              <a:spcAft>
                <a:spcPts val="0"/>
              </a:spcAft>
              <a:defRPr/>
            </a:pPr>
            <a:r>
              <a:rPr lang="ru-RU" sz="1200" kern="0" dirty="0">
                <a:solidFill>
                  <a:srgbClr val="1F497D">
                    <a:lumMod val="50000"/>
                  </a:srgbClr>
                </a:solidFill>
                <a:latin typeface="Arial Narrow" panose="020B0606020202030204" pitchFamily="34" charset="0"/>
                <a:cs typeface="+mn-cs"/>
              </a:rPr>
              <a:t>Не более 2 </a:t>
            </a:r>
            <a:r>
              <a:rPr lang="ru-RU" sz="1200" kern="0" dirty="0">
                <a:solidFill>
                  <a:srgbClr val="1F497D">
                    <a:lumMod val="50000"/>
                  </a:srgbClr>
                </a:solidFill>
                <a:latin typeface="Arial Narrow" panose="020B0606020202030204" pitchFamily="34" charset="0"/>
                <a:cs typeface="+mn-cs"/>
              </a:rPr>
              <a:t>млрд рублей</a:t>
            </a:r>
            <a:endParaRPr lang="ru-RU" sz="1800" kern="0" dirty="0">
              <a:solidFill>
                <a:prstClr val="white"/>
              </a:solidFill>
              <a:latin typeface="Calibri"/>
              <a:cs typeface="+mn-cs"/>
            </a:endParaRPr>
          </a:p>
        </p:txBody>
      </p:sp>
      <p:sp>
        <p:nvSpPr>
          <p:cNvPr id="26" name="Прямоугольник 25"/>
          <p:cNvSpPr/>
          <p:nvPr/>
        </p:nvSpPr>
        <p:spPr>
          <a:xfrm>
            <a:off x="8264525" y="2432050"/>
            <a:ext cx="1887538" cy="403225"/>
          </a:xfrm>
          <a:prstGeom prst="rect">
            <a:avLst/>
          </a:prstGeom>
          <a:noFill/>
          <a:ln w="25400" cap="flat" cmpd="sng" algn="ctr">
            <a:noFill/>
            <a:prstDash val="solid"/>
          </a:ln>
          <a:effectLst/>
        </p:spPr>
        <p:txBody>
          <a:bodyPr anchor="ctr"/>
          <a:lstStyle/>
          <a:p>
            <a:pPr marL="228600" indent="-228600" defTabSz="914373" fontAlgn="auto">
              <a:spcBef>
                <a:spcPts val="0"/>
              </a:spcBef>
              <a:spcAft>
                <a:spcPts val="0"/>
              </a:spcAft>
              <a:buFont typeface="+mj-lt"/>
              <a:buAutoNum type="arabicPeriod" startAt="3"/>
              <a:defRPr/>
            </a:pPr>
            <a:r>
              <a:rPr lang="ru-RU" sz="1200" b="1" kern="0" dirty="0">
                <a:solidFill>
                  <a:srgbClr val="1F497D">
                    <a:lumMod val="50000"/>
                  </a:srgbClr>
                </a:solidFill>
                <a:latin typeface="Arial Narrow" panose="020B0606020202030204" pitchFamily="34" charset="0"/>
                <a:cs typeface="+mn-cs"/>
              </a:rPr>
              <a:t>Персонал</a:t>
            </a:r>
            <a:endParaRPr lang="ru-RU" sz="1800" kern="0" dirty="0">
              <a:solidFill>
                <a:prstClr val="white"/>
              </a:solidFill>
              <a:latin typeface="Calibri"/>
              <a:cs typeface="+mn-cs"/>
            </a:endParaRPr>
          </a:p>
        </p:txBody>
      </p:sp>
      <p:sp>
        <p:nvSpPr>
          <p:cNvPr id="27" name="Прямоугольник 26"/>
          <p:cNvSpPr/>
          <p:nvPr/>
        </p:nvSpPr>
        <p:spPr>
          <a:xfrm>
            <a:off x="9336088" y="2427288"/>
            <a:ext cx="1730375" cy="403225"/>
          </a:xfrm>
          <a:prstGeom prst="rect">
            <a:avLst/>
          </a:prstGeom>
          <a:noFill/>
          <a:ln w="25400" cap="flat" cmpd="sng" algn="ctr">
            <a:noFill/>
            <a:prstDash val="solid"/>
          </a:ln>
          <a:effectLst/>
        </p:spPr>
        <p:txBody>
          <a:bodyPr anchor="ctr"/>
          <a:lstStyle/>
          <a:p>
            <a:pPr defTabSz="914373" fontAlgn="auto">
              <a:spcBef>
                <a:spcPts val="0"/>
              </a:spcBef>
              <a:spcAft>
                <a:spcPts val="0"/>
              </a:spcAft>
              <a:defRPr/>
            </a:pPr>
            <a:r>
              <a:rPr lang="ru-RU" sz="1200" kern="0" dirty="0">
                <a:solidFill>
                  <a:srgbClr val="1F497D">
                    <a:lumMod val="50000"/>
                  </a:srgbClr>
                </a:solidFill>
                <a:latin typeface="Arial Narrow" panose="020B0606020202030204" pitchFamily="34" charset="0"/>
                <a:cs typeface="+mn-cs"/>
              </a:rPr>
              <a:t>Не более 250 </a:t>
            </a:r>
            <a:r>
              <a:rPr lang="ru-RU" sz="1200" kern="0" dirty="0">
                <a:solidFill>
                  <a:srgbClr val="1F497D">
                    <a:lumMod val="50000"/>
                  </a:srgbClr>
                </a:solidFill>
                <a:latin typeface="Arial Narrow" panose="020B0606020202030204" pitchFamily="34" charset="0"/>
                <a:cs typeface="+mn-cs"/>
              </a:rPr>
              <a:t>человек</a:t>
            </a:r>
            <a:endParaRPr lang="ru-RU" sz="1200" kern="0" dirty="0">
              <a:solidFill>
                <a:srgbClr val="1F497D">
                  <a:lumMod val="50000"/>
                </a:srgbClr>
              </a:solidFill>
              <a:latin typeface="Arial Narrow" panose="020B0606020202030204" pitchFamily="34" charset="0"/>
              <a:cs typeface="+mn-cs"/>
            </a:endParaRPr>
          </a:p>
        </p:txBody>
      </p:sp>
      <p:sp>
        <p:nvSpPr>
          <p:cNvPr id="28" name="Прямоугольник 27"/>
          <p:cNvSpPr/>
          <p:nvPr/>
        </p:nvSpPr>
        <p:spPr>
          <a:xfrm>
            <a:off x="8072438" y="1327150"/>
            <a:ext cx="4132262" cy="1693863"/>
          </a:xfrm>
          <a:prstGeom prst="rect">
            <a:avLst/>
          </a:prstGeom>
          <a:noFill/>
          <a:ln w="25400" cap="flat" cmpd="sng" algn="ctr">
            <a:solidFill>
              <a:srgbClr val="00A1DE"/>
            </a:solidFill>
            <a:prstDash val="sysDot"/>
          </a:ln>
          <a:effectLst/>
        </p:spPr>
        <p:txBody>
          <a:bodyPr anchor="ctr"/>
          <a:lstStyle/>
          <a:p>
            <a:pPr algn="ctr" defTabSz="914373" fontAlgn="auto">
              <a:spcBef>
                <a:spcPts val="0"/>
              </a:spcBef>
              <a:spcAft>
                <a:spcPts val="0"/>
              </a:spcAft>
              <a:defRPr/>
            </a:pPr>
            <a:endParaRPr lang="ru-RU" sz="1800" kern="0">
              <a:solidFill>
                <a:prstClr val="white"/>
              </a:solidFill>
              <a:latin typeface="Calibri"/>
              <a:cs typeface="+mn-cs"/>
            </a:endParaRPr>
          </a:p>
        </p:txBody>
      </p:sp>
      <p:sp>
        <p:nvSpPr>
          <p:cNvPr id="32" name="Прямоугольник 31"/>
          <p:cNvSpPr/>
          <p:nvPr/>
        </p:nvSpPr>
        <p:spPr>
          <a:xfrm>
            <a:off x="8264525" y="4125913"/>
            <a:ext cx="3525838" cy="3000375"/>
          </a:xfrm>
          <a:prstGeom prst="rect">
            <a:avLst/>
          </a:prstGeom>
        </p:spPr>
        <p:txBody>
          <a:bodyPr>
            <a:spAutoFit/>
          </a:bodyPr>
          <a:lstStyle/>
          <a:p>
            <a:pPr marL="171450" indent="-171450" algn="just" fontAlgn="auto">
              <a:spcBef>
                <a:spcPts val="600"/>
              </a:spcBef>
              <a:spcAft>
                <a:spcPts val="0"/>
              </a:spcAft>
              <a:buFont typeface="Arial" panose="020B0604020202020204" pitchFamily="34" charset="0"/>
              <a:buChar char="•"/>
              <a:defRPr/>
            </a:pPr>
            <a:r>
              <a:rPr lang="ru-RU" sz="1200" dirty="0">
                <a:latin typeface="Arial Narrow" panose="020B0606020202030204" pitchFamily="34" charset="0"/>
                <a:cs typeface="+mn-cs"/>
              </a:rPr>
              <a:t>Игорный бизнес;</a:t>
            </a:r>
          </a:p>
          <a:p>
            <a:pPr marL="171450" indent="-171450" algn="just" fontAlgn="auto">
              <a:spcBef>
                <a:spcPts val="600"/>
              </a:spcBef>
              <a:spcAft>
                <a:spcPts val="0"/>
              </a:spcAft>
              <a:buFont typeface="Arial" panose="020B0604020202020204" pitchFamily="34" charset="0"/>
              <a:buChar char="•"/>
              <a:defRPr/>
            </a:pPr>
            <a:r>
              <a:rPr lang="ru-RU" sz="1200" dirty="0">
                <a:latin typeface="Arial Narrow" panose="020B0606020202030204" pitchFamily="34" charset="0"/>
                <a:cs typeface="+mn-cs"/>
              </a:rPr>
              <a:t>Производство и реализация подакцизных товаров (</a:t>
            </a:r>
            <a:r>
              <a:rPr lang="ru-RU" sz="1200" i="1" dirty="0">
                <a:latin typeface="Arial Narrow" panose="020B0606020202030204" pitchFamily="34" charset="0"/>
                <a:cs typeface="+mn-cs"/>
              </a:rPr>
              <a:t>ст. </a:t>
            </a:r>
            <a:r>
              <a:rPr lang="ru-RU" sz="1200" i="1" dirty="0">
                <a:latin typeface="Arial Narrow" panose="020B0606020202030204" pitchFamily="34" charset="0"/>
                <a:cs typeface="+mn-cs"/>
              </a:rPr>
              <a:t>181 </a:t>
            </a:r>
            <a:r>
              <a:rPr lang="ru-RU" sz="1200" i="1" dirty="0">
                <a:latin typeface="Arial Narrow" panose="020B0606020202030204" pitchFamily="34" charset="0"/>
                <a:cs typeface="+mn-cs"/>
              </a:rPr>
              <a:t>НК РФ</a:t>
            </a:r>
            <a:r>
              <a:rPr lang="ru-RU" sz="1200" dirty="0">
                <a:latin typeface="Arial Narrow" panose="020B0606020202030204" pitchFamily="34" charset="0"/>
                <a:cs typeface="+mn-cs"/>
              </a:rPr>
              <a:t>); </a:t>
            </a:r>
          </a:p>
          <a:p>
            <a:pPr marL="171450" indent="-171450" algn="just" fontAlgn="auto">
              <a:spcBef>
                <a:spcPts val="600"/>
              </a:spcBef>
              <a:spcAft>
                <a:spcPts val="0"/>
              </a:spcAft>
              <a:buFont typeface="Arial" panose="020B0604020202020204" pitchFamily="34" charset="0"/>
              <a:buChar char="•"/>
              <a:defRPr/>
            </a:pPr>
            <a:r>
              <a:rPr lang="ru-RU" sz="1200" dirty="0">
                <a:latin typeface="Arial Narrow" panose="020B0606020202030204" pitchFamily="34" charset="0"/>
                <a:cs typeface="+mn-cs"/>
              </a:rPr>
              <a:t>Добыча и реализация полезных ископаемых </a:t>
            </a:r>
            <a:r>
              <a:rPr lang="ru-RU" sz="1200" dirty="0">
                <a:latin typeface="Arial Narrow" panose="020B0606020202030204" pitchFamily="34" charset="0"/>
                <a:cs typeface="+mn-cs"/>
              </a:rPr>
              <a:t>                 </a:t>
            </a:r>
            <a:r>
              <a:rPr lang="ru-RU" sz="1200" i="1" dirty="0">
                <a:latin typeface="Arial Narrow" panose="020B0606020202030204" pitchFamily="34" charset="0"/>
                <a:cs typeface="+mn-cs"/>
              </a:rPr>
              <a:t>(</a:t>
            </a:r>
            <a:r>
              <a:rPr lang="ru-RU" sz="1200" i="1" dirty="0">
                <a:latin typeface="Arial Narrow" panose="020B0606020202030204" pitchFamily="34" charset="0"/>
                <a:cs typeface="+mn-cs"/>
              </a:rPr>
              <a:t>ст. </a:t>
            </a:r>
            <a:r>
              <a:rPr lang="ru-RU" sz="1200" i="1" dirty="0">
                <a:latin typeface="Arial Narrow" panose="020B0606020202030204" pitchFamily="34" charset="0"/>
                <a:cs typeface="+mn-cs"/>
              </a:rPr>
              <a:t>337 </a:t>
            </a:r>
            <a:r>
              <a:rPr lang="ru-RU" sz="1200" i="1" dirty="0">
                <a:latin typeface="Arial Narrow" panose="020B0606020202030204" pitchFamily="34" charset="0"/>
                <a:cs typeface="+mn-cs"/>
              </a:rPr>
              <a:t>НК РФ); </a:t>
            </a:r>
            <a:endParaRPr lang="ru-RU" sz="1200" dirty="0">
              <a:latin typeface="Arial Narrow" panose="020B0606020202030204" pitchFamily="34" charset="0"/>
              <a:cs typeface="+mn-cs"/>
            </a:endParaRPr>
          </a:p>
          <a:p>
            <a:pPr marL="171450" indent="-171450" algn="just" fontAlgn="auto">
              <a:spcBef>
                <a:spcPts val="600"/>
              </a:spcBef>
              <a:spcAft>
                <a:spcPts val="0"/>
              </a:spcAft>
              <a:buFont typeface="Arial" panose="020B0604020202020204" pitchFamily="34" charset="0"/>
              <a:buChar char="•"/>
              <a:defRPr/>
            </a:pPr>
            <a:r>
              <a:rPr lang="ru-RU" sz="1200" dirty="0">
                <a:latin typeface="Arial Narrow" panose="020B0606020202030204" pitchFamily="34" charset="0"/>
                <a:cs typeface="+mn-cs"/>
              </a:rPr>
              <a:t>Участники соглашений о разделе продукции; </a:t>
            </a:r>
          </a:p>
          <a:p>
            <a:pPr marL="171450" indent="-171450" algn="just" fontAlgn="auto">
              <a:spcBef>
                <a:spcPts val="600"/>
              </a:spcBef>
              <a:spcAft>
                <a:spcPts val="0"/>
              </a:spcAft>
              <a:buFont typeface="Arial" panose="020B0604020202020204" pitchFamily="34" charset="0"/>
              <a:buChar char="•"/>
              <a:defRPr/>
            </a:pPr>
            <a:r>
              <a:rPr lang="ru-RU" sz="1200" dirty="0">
                <a:latin typeface="Arial Narrow" panose="020B0606020202030204" pitchFamily="34" charset="0"/>
                <a:cs typeface="+mn-cs"/>
              </a:rPr>
              <a:t>Кредитные организации;</a:t>
            </a:r>
          </a:p>
          <a:p>
            <a:pPr marL="171450" indent="-171450" algn="just" fontAlgn="auto">
              <a:spcBef>
                <a:spcPts val="600"/>
              </a:spcBef>
              <a:spcAft>
                <a:spcPts val="0"/>
              </a:spcAft>
              <a:buFont typeface="Arial" panose="020B0604020202020204" pitchFamily="34" charset="0"/>
              <a:buChar char="•"/>
              <a:defRPr/>
            </a:pPr>
            <a:r>
              <a:rPr lang="ru-RU" sz="1200" dirty="0">
                <a:latin typeface="Arial Narrow" panose="020B0606020202030204" pitchFamily="34" charset="0"/>
                <a:cs typeface="+mn-cs"/>
              </a:rPr>
              <a:t>Страховые организации;</a:t>
            </a:r>
          </a:p>
          <a:p>
            <a:pPr marL="171450" indent="-171450" algn="just" fontAlgn="auto">
              <a:spcBef>
                <a:spcPts val="600"/>
              </a:spcBef>
              <a:spcAft>
                <a:spcPts val="0"/>
              </a:spcAft>
              <a:buFont typeface="Arial" panose="020B0604020202020204" pitchFamily="34" charset="0"/>
              <a:buChar char="•"/>
              <a:defRPr/>
            </a:pPr>
            <a:r>
              <a:rPr lang="ru-RU" sz="1200" dirty="0">
                <a:latin typeface="Arial Narrow" panose="020B0606020202030204" pitchFamily="34" charset="0"/>
                <a:cs typeface="+mn-cs"/>
              </a:rPr>
              <a:t>Инвестиционные фонды; </a:t>
            </a:r>
          </a:p>
          <a:p>
            <a:pPr marL="171450" indent="-171450" algn="just" fontAlgn="auto">
              <a:spcBef>
                <a:spcPts val="600"/>
              </a:spcBef>
              <a:spcAft>
                <a:spcPts val="0"/>
              </a:spcAft>
              <a:buFont typeface="Arial" panose="020B0604020202020204" pitchFamily="34" charset="0"/>
              <a:buChar char="•"/>
              <a:defRPr/>
            </a:pPr>
            <a:r>
              <a:rPr lang="ru-RU" sz="1200" dirty="0">
                <a:latin typeface="Arial Narrow" panose="020B0606020202030204" pitchFamily="34" charset="0"/>
                <a:cs typeface="+mn-cs"/>
              </a:rPr>
              <a:t>Негосударственные пенсионные фонды;</a:t>
            </a:r>
          </a:p>
          <a:p>
            <a:pPr marL="171450" indent="-171450" algn="just" fontAlgn="auto">
              <a:spcBef>
                <a:spcPts val="600"/>
              </a:spcBef>
              <a:spcAft>
                <a:spcPts val="0"/>
              </a:spcAft>
              <a:buFont typeface="Arial" panose="020B0604020202020204" pitchFamily="34" charset="0"/>
              <a:buChar char="•"/>
              <a:defRPr/>
            </a:pPr>
            <a:r>
              <a:rPr lang="ru-RU" sz="1200" dirty="0">
                <a:latin typeface="Arial Narrow" panose="020B0606020202030204" pitchFamily="34" charset="0"/>
                <a:cs typeface="+mn-cs"/>
              </a:rPr>
              <a:t>Профессиональные участники рынка ценных бумаг; </a:t>
            </a:r>
          </a:p>
          <a:p>
            <a:pPr marL="171450" indent="-171450" algn="just" fontAlgn="auto">
              <a:spcBef>
                <a:spcPts val="600"/>
              </a:spcBef>
              <a:spcAft>
                <a:spcPts val="0"/>
              </a:spcAft>
              <a:buFont typeface="Arial" panose="020B0604020202020204" pitchFamily="34" charset="0"/>
              <a:buChar char="•"/>
              <a:defRPr/>
            </a:pPr>
            <a:r>
              <a:rPr lang="ru-RU" sz="1200" dirty="0">
                <a:latin typeface="Arial Narrow" panose="020B0606020202030204" pitchFamily="34" charset="0"/>
                <a:cs typeface="+mn-cs"/>
              </a:rPr>
              <a:t>Ломбарды.</a:t>
            </a:r>
          </a:p>
        </p:txBody>
      </p:sp>
      <p:grpSp>
        <p:nvGrpSpPr>
          <p:cNvPr id="14346" name="Группа 34"/>
          <p:cNvGrpSpPr>
            <a:grpSpLocks/>
          </p:cNvGrpSpPr>
          <p:nvPr/>
        </p:nvGrpSpPr>
        <p:grpSpPr bwMode="auto">
          <a:xfrm>
            <a:off x="11531600" y="2516188"/>
            <a:ext cx="431800" cy="461962"/>
            <a:chOff x="200025" y="5799115"/>
            <a:chExt cx="475107" cy="507831"/>
          </a:xfrm>
        </p:grpSpPr>
        <p:sp>
          <p:nvSpPr>
            <p:cNvPr id="36" name="Равнобедренный треугольник 35"/>
            <p:cNvSpPr/>
            <p:nvPr/>
          </p:nvSpPr>
          <p:spPr>
            <a:xfrm>
              <a:off x="200025" y="5809586"/>
              <a:ext cx="475107" cy="410104"/>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dirty="0">
                <a:solidFill>
                  <a:srgbClr val="00A1DE"/>
                </a:solidFill>
              </a:endParaRPr>
            </a:p>
          </p:txBody>
        </p:sp>
        <p:sp>
          <p:nvSpPr>
            <p:cNvPr id="14376" name="Прямоугольник 36"/>
            <p:cNvSpPr>
              <a:spLocks noChangeArrowheads="1"/>
            </p:cNvSpPr>
            <p:nvPr/>
          </p:nvSpPr>
          <p:spPr bwMode="auto">
            <a:xfrm>
              <a:off x="270234" y="5799115"/>
              <a:ext cx="296589" cy="507831"/>
            </a:xfrm>
            <a:prstGeom prst="rect">
              <a:avLst/>
            </a:prstGeom>
            <a:noFill/>
            <a:ln w="9525">
              <a:noFill/>
              <a:miter lim="800000"/>
              <a:headEnd/>
              <a:tailEnd/>
            </a:ln>
          </p:spPr>
          <p:txBody>
            <a:bodyPr wrap="none">
              <a:spAutoFit/>
            </a:bodyPr>
            <a:lstStyle/>
            <a:p>
              <a:pPr algn="ctr"/>
              <a:r>
                <a:rPr lang="en-US" sz="2400" i="1">
                  <a:solidFill>
                    <a:srgbClr val="00A1DE"/>
                  </a:solidFill>
                  <a:latin typeface="Book Antiqua" pitchFamily="18" charset="0"/>
                  <a:ea typeface="Aparajita"/>
                  <a:cs typeface="Aparajita"/>
                </a:rPr>
                <a:t>i</a:t>
              </a:r>
              <a:endParaRPr lang="ru-RU" sz="2400" i="1">
                <a:solidFill>
                  <a:srgbClr val="00A1DE"/>
                </a:solidFill>
                <a:latin typeface="Book Antiqua" pitchFamily="18" charset="0"/>
                <a:ea typeface="Aparajita"/>
                <a:cs typeface="Aparajita"/>
              </a:endParaRPr>
            </a:p>
          </p:txBody>
        </p:sp>
      </p:grpSp>
      <p:grpSp>
        <p:nvGrpSpPr>
          <p:cNvPr id="14347" name="Группа 48"/>
          <p:cNvGrpSpPr>
            <a:grpSpLocks/>
          </p:cNvGrpSpPr>
          <p:nvPr/>
        </p:nvGrpSpPr>
        <p:grpSpPr bwMode="auto">
          <a:xfrm>
            <a:off x="355600" y="1331913"/>
            <a:ext cx="7142163" cy="611187"/>
            <a:chOff x="355081" y="1887057"/>
            <a:chExt cx="7143404" cy="609908"/>
          </a:xfrm>
        </p:grpSpPr>
        <p:sp>
          <p:nvSpPr>
            <p:cNvPr id="4" name="Скругленный прямоугольник 3"/>
            <p:cNvSpPr/>
            <p:nvPr/>
          </p:nvSpPr>
          <p:spPr>
            <a:xfrm>
              <a:off x="753613" y="1887057"/>
              <a:ext cx="6744872" cy="609908"/>
            </a:xfrm>
            <a:prstGeom prst="roundRect">
              <a:avLst/>
            </a:prstGeom>
            <a:solidFill>
              <a:srgbClr val="4F81BD">
                <a:lumMod val="20000"/>
                <a:lumOff val="80000"/>
              </a:srgbClr>
            </a:solidFill>
            <a:ln w="25400" cap="flat" cmpd="sng" algn="ctr">
              <a:noFill/>
              <a:prstDash val="solid"/>
            </a:ln>
            <a:effectLst/>
          </p:spPr>
          <p:txBody>
            <a:bodyPr anchor="ctr"/>
            <a:lstStyle/>
            <a:p>
              <a:pPr defTabSz="914373" fontAlgn="auto">
                <a:spcBef>
                  <a:spcPts val="0"/>
                </a:spcBef>
                <a:spcAft>
                  <a:spcPts val="0"/>
                </a:spcAft>
                <a:defRPr/>
              </a:pPr>
              <a:r>
                <a:rPr lang="ru-RU" sz="1600" kern="0" dirty="0">
                  <a:latin typeface="+mj-lt"/>
                  <a:cs typeface="+mn-cs"/>
                </a:rPr>
                <a:t>Соответствие требованиям ст.4 Федерального закона </a:t>
              </a:r>
              <a:r>
                <a:rPr lang="ru-RU" sz="1600" kern="0" dirty="0">
                  <a:latin typeface="+mj-lt"/>
                  <a:cs typeface="+mn-cs"/>
                </a:rPr>
                <a:t>№209-ФЗ</a:t>
              </a:r>
              <a:endParaRPr lang="ru-RU" sz="1600" kern="0" dirty="0">
                <a:latin typeface="+mj-lt"/>
                <a:cs typeface="+mn-cs"/>
              </a:endParaRPr>
            </a:p>
          </p:txBody>
        </p:sp>
        <p:sp>
          <p:nvSpPr>
            <p:cNvPr id="39" name="Teardrop 46"/>
            <p:cNvSpPr/>
            <p:nvPr/>
          </p:nvSpPr>
          <p:spPr>
            <a:xfrm>
              <a:off x="355081" y="1887057"/>
              <a:ext cx="463631" cy="462580"/>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2800" b="1" dirty="0"/>
                <a:t>1</a:t>
              </a:r>
              <a:endParaRPr lang="en-US" sz="2800" b="1" dirty="0"/>
            </a:p>
          </p:txBody>
        </p:sp>
      </p:grpSp>
      <p:grpSp>
        <p:nvGrpSpPr>
          <p:cNvPr id="14348" name="Группа 49"/>
          <p:cNvGrpSpPr>
            <a:grpSpLocks/>
          </p:cNvGrpSpPr>
          <p:nvPr/>
        </p:nvGrpSpPr>
        <p:grpSpPr bwMode="auto">
          <a:xfrm>
            <a:off x="355600" y="2425700"/>
            <a:ext cx="7142163" cy="611188"/>
            <a:chOff x="355081" y="2864490"/>
            <a:chExt cx="7143404" cy="609908"/>
          </a:xfrm>
        </p:grpSpPr>
        <p:sp>
          <p:nvSpPr>
            <p:cNvPr id="5" name="Скругленный прямоугольник 4"/>
            <p:cNvSpPr/>
            <p:nvPr/>
          </p:nvSpPr>
          <p:spPr>
            <a:xfrm>
              <a:off x="753613" y="2864490"/>
              <a:ext cx="6744872" cy="609908"/>
            </a:xfrm>
            <a:prstGeom prst="roundRect">
              <a:avLst/>
            </a:prstGeom>
            <a:solidFill>
              <a:srgbClr val="4F81BD">
                <a:lumMod val="20000"/>
                <a:lumOff val="80000"/>
              </a:srgbClr>
            </a:solidFill>
            <a:ln w="25400" cap="flat" cmpd="sng" algn="ctr">
              <a:noFill/>
              <a:prstDash val="solid"/>
            </a:ln>
            <a:effectLst/>
          </p:spPr>
          <p:txBody>
            <a:bodyPr anchor="ctr"/>
            <a:lstStyle/>
            <a:p>
              <a:pPr defTabSz="914373" fontAlgn="auto">
                <a:spcBef>
                  <a:spcPts val="0"/>
                </a:spcBef>
                <a:spcAft>
                  <a:spcPts val="0"/>
                </a:spcAft>
                <a:defRPr/>
              </a:pPr>
              <a:r>
                <a:rPr lang="ru-RU" sz="1600" kern="0" dirty="0">
                  <a:latin typeface="+mj-lt"/>
                  <a:cs typeface="+mn-cs"/>
                </a:rPr>
                <a:t>Любые виды предпринимательской деятельности</a:t>
              </a:r>
            </a:p>
          </p:txBody>
        </p:sp>
        <p:sp>
          <p:nvSpPr>
            <p:cNvPr id="42" name="Teardrop 46"/>
            <p:cNvSpPr/>
            <p:nvPr/>
          </p:nvSpPr>
          <p:spPr>
            <a:xfrm>
              <a:off x="355081" y="2872411"/>
              <a:ext cx="463631" cy="462579"/>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2800" b="1" dirty="0"/>
                <a:t>2</a:t>
              </a:r>
              <a:endParaRPr lang="en-US" sz="2800" b="1" dirty="0"/>
            </a:p>
          </p:txBody>
        </p:sp>
      </p:grpSp>
      <p:grpSp>
        <p:nvGrpSpPr>
          <p:cNvPr id="14349" name="Группа 50"/>
          <p:cNvGrpSpPr>
            <a:grpSpLocks/>
          </p:cNvGrpSpPr>
          <p:nvPr/>
        </p:nvGrpSpPr>
        <p:grpSpPr bwMode="auto">
          <a:xfrm>
            <a:off x="355600" y="3568700"/>
            <a:ext cx="7142163" cy="617538"/>
            <a:chOff x="355081" y="3892019"/>
            <a:chExt cx="7143404" cy="617868"/>
          </a:xfrm>
        </p:grpSpPr>
        <p:sp>
          <p:nvSpPr>
            <p:cNvPr id="6" name="Скругленный прямоугольник 5"/>
            <p:cNvSpPr/>
            <p:nvPr/>
          </p:nvSpPr>
          <p:spPr>
            <a:xfrm>
              <a:off x="753613" y="3899961"/>
              <a:ext cx="6744872" cy="609926"/>
            </a:xfrm>
            <a:prstGeom prst="roundRect">
              <a:avLst/>
            </a:prstGeom>
            <a:solidFill>
              <a:srgbClr val="4F81BD">
                <a:lumMod val="20000"/>
                <a:lumOff val="80000"/>
              </a:srgbClr>
            </a:solidFill>
            <a:ln w="25400" cap="flat" cmpd="sng" algn="ctr">
              <a:noFill/>
              <a:prstDash val="solid"/>
            </a:ln>
            <a:effectLst/>
          </p:spPr>
          <p:txBody>
            <a:bodyPr anchor="ctr"/>
            <a:lstStyle/>
            <a:p>
              <a:pPr defTabSz="914373" fontAlgn="auto">
                <a:spcBef>
                  <a:spcPts val="0"/>
                </a:spcBef>
                <a:spcAft>
                  <a:spcPts val="0"/>
                </a:spcAft>
                <a:defRPr/>
              </a:pPr>
              <a:r>
                <a:rPr lang="ru-RU" sz="1600" kern="0" dirty="0">
                  <a:latin typeface="+mj-lt"/>
                  <a:cs typeface="+mn-cs"/>
                </a:rPr>
                <a:t>Регистрация бизнеса на территории Российской Федерации</a:t>
              </a:r>
            </a:p>
          </p:txBody>
        </p:sp>
        <p:sp>
          <p:nvSpPr>
            <p:cNvPr id="43" name="Teardrop 46"/>
            <p:cNvSpPr/>
            <p:nvPr/>
          </p:nvSpPr>
          <p:spPr>
            <a:xfrm>
              <a:off x="355081" y="3892019"/>
              <a:ext cx="463631" cy="463798"/>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2800" b="1" dirty="0"/>
                <a:t>3</a:t>
              </a:r>
              <a:endParaRPr lang="en-US" sz="2800" b="1" dirty="0"/>
            </a:p>
          </p:txBody>
        </p:sp>
      </p:grpSp>
      <p:grpSp>
        <p:nvGrpSpPr>
          <p:cNvPr id="14350" name="Группа 51"/>
          <p:cNvGrpSpPr>
            <a:grpSpLocks/>
          </p:cNvGrpSpPr>
          <p:nvPr/>
        </p:nvGrpSpPr>
        <p:grpSpPr bwMode="auto">
          <a:xfrm>
            <a:off x="355600" y="4718050"/>
            <a:ext cx="7142163" cy="612775"/>
            <a:chOff x="355081" y="4932590"/>
            <a:chExt cx="7143403" cy="612786"/>
          </a:xfrm>
        </p:grpSpPr>
        <p:sp>
          <p:nvSpPr>
            <p:cNvPr id="7" name="Скругленный прямоугольник 6"/>
            <p:cNvSpPr/>
            <p:nvPr/>
          </p:nvSpPr>
          <p:spPr>
            <a:xfrm>
              <a:off x="753613" y="4935765"/>
              <a:ext cx="6744871" cy="609611"/>
            </a:xfrm>
            <a:prstGeom prst="roundRect">
              <a:avLst/>
            </a:prstGeom>
            <a:solidFill>
              <a:srgbClr val="4F81BD">
                <a:lumMod val="20000"/>
                <a:lumOff val="80000"/>
              </a:srgbClr>
            </a:solidFill>
            <a:ln w="25400" cap="flat" cmpd="sng" algn="ctr">
              <a:noFill/>
              <a:prstDash val="solid"/>
            </a:ln>
            <a:effectLst/>
          </p:spPr>
          <p:txBody>
            <a:bodyPr anchor="ctr"/>
            <a:lstStyle/>
            <a:p>
              <a:pPr defTabSz="914373" fontAlgn="auto">
                <a:spcBef>
                  <a:spcPts val="0"/>
                </a:spcBef>
                <a:spcAft>
                  <a:spcPts val="0"/>
                </a:spcAft>
                <a:defRPr/>
              </a:pPr>
              <a:r>
                <a:rPr lang="ru-RU" sz="1600" kern="0" dirty="0">
                  <a:latin typeface="+mj-lt"/>
                  <a:cs typeface="+mn-cs"/>
                </a:rPr>
                <a:t>Отсутствие отрицательной кредитной истории по кредитам с гарантией Корпорации</a:t>
              </a:r>
            </a:p>
          </p:txBody>
        </p:sp>
        <p:sp>
          <p:nvSpPr>
            <p:cNvPr id="44" name="Teardrop 46"/>
            <p:cNvSpPr/>
            <p:nvPr/>
          </p:nvSpPr>
          <p:spPr>
            <a:xfrm>
              <a:off x="355081" y="4932590"/>
              <a:ext cx="463630" cy="463558"/>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2800" b="1" dirty="0"/>
                <a:t>4</a:t>
              </a:r>
              <a:endParaRPr lang="en-US" sz="2800" b="1" dirty="0"/>
            </a:p>
          </p:txBody>
        </p:sp>
      </p:grpSp>
      <p:grpSp>
        <p:nvGrpSpPr>
          <p:cNvPr id="14351" name="Группа 52"/>
          <p:cNvGrpSpPr>
            <a:grpSpLocks/>
          </p:cNvGrpSpPr>
          <p:nvPr/>
        </p:nvGrpSpPr>
        <p:grpSpPr bwMode="auto">
          <a:xfrm>
            <a:off x="355600" y="5862638"/>
            <a:ext cx="7142163" cy="611187"/>
            <a:chOff x="355081" y="5969518"/>
            <a:chExt cx="7143403" cy="611347"/>
          </a:xfrm>
        </p:grpSpPr>
        <p:sp>
          <p:nvSpPr>
            <p:cNvPr id="8" name="Скругленный прямоугольник 7"/>
            <p:cNvSpPr/>
            <p:nvPr/>
          </p:nvSpPr>
          <p:spPr>
            <a:xfrm>
              <a:off x="753613" y="5971105"/>
              <a:ext cx="6744871" cy="609760"/>
            </a:xfrm>
            <a:prstGeom prst="roundRect">
              <a:avLst/>
            </a:prstGeom>
            <a:solidFill>
              <a:srgbClr val="4F81BD">
                <a:lumMod val="20000"/>
                <a:lumOff val="80000"/>
              </a:srgbClr>
            </a:solidFill>
            <a:ln w="25400" cap="flat" cmpd="sng" algn="ctr">
              <a:noFill/>
              <a:prstDash val="solid"/>
            </a:ln>
            <a:effectLst/>
          </p:spPr>
          <p:txBody>
            <a:bodyPr anchor="ctr"/>
            <a:lstStyle/>
            <a:p>
              <a:pPr defTabSz="914373" fontAlgn="auto">
                <a:spcBef>
                  <a:spcPts val="0"/>
                </a:spcBef>
                <a:spcAft>
                  <a:spcPts val="0"/>
                </a:spcAft>
                <a:defRPr/>
              </a:pPr>
              <a:r>
                <a:rPr lang="ru-RU" sz="1600" kern="0" dirty="0">
                  <a:latin typeface="+mj-lt"/>
                  <a:cs typeface="+mn-cs"/>
                </a:rPr>
                <a:t>Отсутствие просроченной задолженности по налогам, сборам и т.п.</a:t>
              </a:r>
            </a:p>
          </p:txBody>
        </p:sp>
        <p:sp>
          <p:nvSpPr>
            <p:cNvPr id="45" name="Teardrop 46"/>
            <p:cNvSpPr/>
            <p:nvPr/>
          </p:nvSpPr>
          <p:spPr>
            <a:xfrm>
              <a:off x="355081" y="5969518"/>
              <a:ext cx="463630" cy="463671"/>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2800" b="1" dirty="0"/>
                <a:t>5</a:t>
              </a:r>
              <a:endParaRPr lang="en-US" sz="2800" b="1" dirty="0"/>
            </a:p>
          </p:txBody>
        </p:sp>
      </p:grpSp>
      <p:grpSp>
        <p:nvGrpSpPr>
          <p:cNvPr id="14352" name="Группа 53"/>
          <p:cNvGrpSpPr>
            <a:grpSpLocks/>
          </p:cNvGrpSpPr>
          <p:nvPr/>
        </p:nvGrpSpPr>
        <p:grpSpPr bwMode="auto">
          <a:xfrm>
            <a:off x="355600" y="7007225"/>
            <a:ext cx="7142163" cy="609600"/>
            <a:chOff x="355081" y="7006446"/>
            <a:chExt cx="7143403" cy="609909"/>
          </a:xfrm>
        </p:grpSpPr>
        <p:sp>
          <p:nvSpPr>
            <p:cNvPr id="9" name="Скругленный прямоугольник 8"/>
            <p:cNvSpPr/>
            <p:nvPr/>
          </p:nvSpPr>
          <p:spPr>
            <a:xfrm>
              <a:off x="753613" y="7006446"/>
              <a:ext cx="6744871" cy="609909"/>
            </a:xfrm>
            <a:prstGeom prst="roundRect">
              <a:avLst/>
            </a:prstGeom>
            <a:solidFill>
              <a:srgbClr val="4F81BD">
                <a:lumMod val="20000"/>
                <a:lumOff val="80000"/>
              </a:srgbClr>
            </a:solidFill>
            <a:ln w="25400" cap="flat" cmpd="sng" algn="ctr">
              <a:noFill/>
              <a:prstDash val="solid"/>
            </a:ln>
            <a:effectLst/>
          </p:spPr>
          <p:txBody>
            <a:bodyPr anchor="ctr"/>
            <a:lstStyle/>
            <a:p>
              <a:pPr defTabSz="914373" fontAlgn="auto">
                <a:spcBef>
                  <a:spcPts val="0"/>
                </a:spcBef>
                <a:spcAft>
                  <a:spcPts val="0"/>
                </a:spcAft>
                <a:defRPr/>
              </a:pPr>
              <a:r>
                <a:rPr lang="ru-RU" sz="1600" kern="0" dirty="0">
                  <a:latin typeface="+mj-lt"/>
                  <a:cs typeface="+mn-cs"/>
                </a:rPr>
                <a:t>Не применяются процедуры несостоятельности (банкротства)</a:t>
              </a:r>
            </a:p>
          </p:txBody>
        </p:sp>
        <p:sp>
          <p:nvSpPr>
            <p:cNvPr id="46" name="Teardrop 46"/>
            <p:cNvSpPr/>
            <p:nvPr/>
          </p:nvSpPr>
          <p:spPr>
            <a:xfrm>
              <a:off x="355081" y="7006446"/>
              <a:ext cx="463630" cy="463785"/>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2800" b="1" dirty="0"/>
                <a:t>6</a:t>
              </a:r>
              <a:endParaRPr lang="en-US" sz="2800" b="1" dirty="0"/>
            </a:p>
          </p:txBody>
        </p:sp>
      </p:grpSp>
      <p:cxnSp>
        <p:nvCxnSpPr>
          <p:cNvPr id="57" name="Прямая соединительная линия 56"/>
          <p:cNvCxnSpPr/>
          <p:nvPr/>
        </p:nvCxnSpPr>
        <p:spPr>
          <a:xfrm>
            <a:off x="9350375" y="2005013"/>
            <a:ext cx="0" cy="366712"/>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9350375" y="2459038"/>
            <a:ext cx="0" cy="366712"/>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14355" name="Соединительная линия уступом 61"/>
          <p:cNvCxnSpPr>
            <a:cxnSpLocks noChangeShapeType="1"/>
            <a:stCxn id="4" idx="3"/>
            <a:endCxn id="28" idx="1"/>
          </p:cNvCxnSpPr>
          <p:nvPr/>
        </p:nvCxnSpPr>
        <p:spPr bwMode="auto">
          <a:xfrm>
            <a:off x="7497763" y="1636713"/>
            <a:ext cx="574675" cy="538162"/>
          </a:xfrm>
          <a:prstGeom prst="bentConnector3">
            <a:avLst>
              <a:gd name="adj1" fmla="val 50000"/>
            </a:avLst>
          </a:prstGeom>
          <a:noFill/>
          <a:ln w="25400" algn="ctr">
            <a:solidFill>
              <a:srgbClr val="00A1DE"/>
            </a:solidFill>
            <a:prstDash val="sysDot"/>
            <a:miter lim="800000"/>
            <a:headEnd/>
            <a:tailEnd/>
          </a:ln>
        </p:spPr>
      </p:cxnSp>
      <p:sp>
        <p:nvSpPr>
          <p:cNvPr id="64" name="Прямоугольник 63"/>
          <p:cNvSpPr/>
          <p:nvPr/>
        </p:nvSpPr>
        <p:spPr>
          <a:xfrm>
            <a:off x="8072438" y="3436938"/>
            <a:ext cx="4132262" cy="4179887"/>
          </a:xfrm>
          <a:prstGeom prst="rect">
            <a:avLst/>
          </a:prstGeom>
          <a:noFill/>
          <a:ln w="25400" cap="flat" cmpd="sng" algn="ctr">
            <a:solidFill>
              <a:srgbClr val="00A1DE"/>
            </a:solidFill>
            <a:prstDash val="sysDot"/>
          </a:ln>
          <a:effectLst/>
        </p:spPr>
        <p:txBody>
          <a:bodyPr anchor="ctr"/>
          <a:lstStyle/>
          <a:p>
            <a:pPr algn="ctr" defTabSz="914373" fontAlgn="auto">
              <a:spcBef>
                <a:spcPts val="0"/>
              </a:spcBef>
              <a:spcAft>
                <a:spcPts val="0"/>
              </a:spcAft>
              <a:defRPr/>
            </a:pPr>
            <a:endParaRPr lang="ru-RU" sz="1800" kern="0">
              <a:solidFill>
                <a:prstClr val="white"/>
              </a:solidFill>
              <a:latin typeface="Calibri"/>
              <a:cs typeface="+mn-cs"/>
            </a:endParaRPr>
          </a:p>
        </p:txBody>
      </p:sp>
      <p:cxnSp>
        <p:nvCxnSpPr>
          <p:cNvPr id="14357" name="Соединительная линия уступом 64"/>
          <p:cNvCxnSpPr>
            <a:cxnSpLocks noChangeShapeType="1"/>
            <a:stCxn id="5" idx="3"/>
            <a:endCxn id="64" idx="1"/>
          </p:cNvCxnSpPr>
          <p:nvPr/>
        </p:nvCxnSpPr>
        <p:spPr bwMode="auto">
          <a:xfrm>
            <a:off x="7497763" y="2730500"/>
            <a:ext cx="574675" cy="2795588"/>
          </a:xfrm>
          <a:prstGeom prst="bentConnector3">
            <a:avLst>
              <a:gd name="adj1" fmla="val 50000"/>
            </a:avLst>
          </a:prstGeom>
          <a:noFill/>
          <a:ln w="25400" algn="ctr">
            <a:solidFill>
              <a:srgbClr val="00A1DE"/>
            </a:solidFill>
            <a:prstDash val="sysDot"/>
            <a:miter lim="800000"/>
            <a:headEnd/>
            <a:tailEnd/>
          </a:ln>
        </p:spPr>
      </p:cxnSp>
      <p:grpSp>
        <p:nvGrpSpPr>
          <p:cNvPr id="14358" name="Группа 67"/>
          <p:cNvGrpSpPr>
            <a:grpSpLocks/>
          </p:cNvGrpSpPr>
          <p:nvPr/>
        </p:nvGrpSpPr>
        <p:grpSpPr bwMode="auto">
          <a:xfrm>
            <a:off x="11531600" y="7153275"/>
            <a:ext cx="431800" cy="461963"/>
            <a:chOff x="200025" y="5799115"/>
            <a:chExt cx="475107" cy="507831"/>
          </a:xfrm>
        </p:grpSpPr>
        <p:sp>
          <p:nvSpPr>
            <p:cNvPr id="69" name="Равнобедренный треугольник 68"/>
            <p:cNvSpPr/>
            <p:nvPr/>
          </p:nvSpPr>
          <p:spPr>
            <a:xfrm>
              <a:off x="200025" y="5809586"/>
              <a:ext cx="475107" cy="410104"/>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dirty="0">
                <a:solidFill>
                  <a:srgbClr val="00A1DE"/>
                </a:solidFill>
              </a:endParaRPr>
            </a:p>
          </p:txBody>
        </p:sp>
        <p:sp>
          <p:nvSpPr>
            <p:cNvPr id="14362" name="Прямоугольник 69"/>
            <p:cNvSpPr>
              <a:spLocks noChangeArrowheads="1"/>
            </p:cNvSpPr>
            <p:nvPr/>
          </p:nvSpPr>
          <p:spPr bwMode="auto">
            <a:xfrm>
              <a:off x="270234" y="5799115"/>
              <a:ext cx="296589" cy="507831"/>
            </a:xfrm>
            <a:prstGeom prst="rect">
              <a:avLst/>
            </a:prstGeom>
            <a:noFill/>
            <a:ln w="9525">
              <a:noFill/>
              <a:miter lim="800000"/>
              <a:headEnd/>
              <a:tailEnd/>
            </a:ln>
          </p:spPr>
          <p:txBody>
            <a:bodyPr wrap="none">
              <a:spAutoFit/>
            </a:bodyPr>
            <a:lstStyle/>
            <a:p>
              <a:pPr algn="ctr"/>
              <a:r>
                <a:rPr lang="en-US" sz="2400" i="1">
                  <a:solidFill>
                    <a:srgbClr val="00A1DE"/>
                  </a:solidFill>
                  <a:latin typeface="Book Antiqua" pitchFamily="18" charset="0"/>
                  <a:ea typeface="Aparajita"/>
                  <a:cs typeface="Aparajita"/>
                </a:rPr>
                <a:t>i</a:t>
              </a:r>
              <a:endParaRPr lang="ru-RU" sz="2400" i="1">
                <a:solidFill>
                  <a:srgbClr val="00A1DE"/>
                </a:solidFill>
                <a:latin typeface="Book Antiqua" pitchFamily="18" charset="0"/>
                <a:ea typeface="Aparajita"/>
                <a:cs typeface="Aparajita"/>
              </a:endParaRPr>
            </a:p>
          </p:txBody>
        </p:sp>
      </p:grpSp>
      <p:sp>
        <p:nvSpPr>
          <p:cNvPr id="71" name="Прямоугольник 70"/>
          <p:cNvSpPr/>
          <p:nvPr/>
        </p:nvSpPr>
        <p:spPr>
          <a:xfrm>
            <a:off x="8264525" y="3562350"/>
            <a:ext cx="3525838" cy="550863"/>
          </a:xfrm>
          <a:prstGeom prst="rect">
            <a:avLst/>
          </a:prstGeom>
          <a:solidFill>
            <a:srgbClr val="FCD7B9"/>
          </a:solidFill>
          <a:ln w="25400" cap="flat" cmpd="sng" algn="ctr">
            <a:noFill/>
            <a:prstDash val="solid"/>
          </a:ln>
          <a:effectLst/>
        </p:spPr>
        <p:txBody>
          <a:bodyPr anchor="ctr"/>
          <a:lstStyle/>
          <a:p>
            <a:pPr defTabSz="914373" fontAlgn="auto">
              <a:spcBef>
                <a:spcPts val="0"/>
              </a:spcBef>
              <a:spcAft>
                <a:spcPts val="0"/>
              </a:spcAft>
              <a:defRPr/>
            </a:pPr>
            <a:r>
              <a:rPr lang="ru-RU" sz="1200" b="1" kern="0" dirty="0">
                <a:latin typeface="Arial Narrow" panose="020B0606020202030204" pitchFamily="34" charset="0"/>
                <a:cs typeface="+mn-cs"/>
              </a:rPr>
              <a:t>Поддержка НЕ оказывается</a:t>
            </a:r>
            <a:endParaRPr lang="ru-RU" sz="1800" kern="0" dirty="0">
              <a:latin typeface="Calibri"/>
              <a:cs typeface="+mn-cs"/>
            </a:endParaRPr>
          </a:p>
        </p:txBody>
      </p:sp>
      <p:sp>
        <p:nvSpPr>
          <p:cNvPr id="14360" name="TextBox 46"/>
          <p:cNvSpPr txBox="1">
            <a:spLocks noChangeArrowheads="1"/>
          </p:cNvSpPr>
          <p:nvPr/>
        </p:nvSpPr>
        <p:spPr bwMode="auto">
          <a:xfrm>
            <a:off x="12103100" y="8004175"/>
            <a:ext cx="523875" cy="306388"/>
          </a:xfrm>
          <a:prstGeom prst="rect">
            <a:avLst/>
          </a:prstGeom>
          <a:noFill/>
          <a:ln w="9525">
            <a:noFill/>
            <a:miter lim="800000"/>
            <a:headEnd/>
            <a:tailEnd/>
          </a:ln>
        </p:spPr>
        <p:txBody>
          <a:bodyPr>
            <a:spAutoFit/>
          </a:bodyPr>
          <a:lstStyle/>
          <a:p>
            <a:r>
              <a:rPr lang="ru-RU" sz="1400">
                <a:latin typeface="Arial Narrow" pitchFamily="34" charset="0"/>
              </a:rPr>
              <a:t>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1" name="Рисунок 82"/>
          <p:cNvPicPr>
            <a:picLocks noChangeAspect="1"/>
          </p:cNvPicPr>
          <p:nvPr/>
        </p:nvPicPr>
        <p:blipFill>
          <a:blip r:embed="rId2"/>
          <a:srcRect/>
          <a:stretch>
            <a:fillRect/>
          </a:stretch>
        </p:blipFill>
        <p:spPr bwMode="auto">
          <a:xfrm>
            <a:off x="8664575" y="5624513"/>
            <a:ext cx="1371600" cy="623887"/>
          </a:xfrm>
          <a:prstGeom prst="rect">
            <a:avLst/>
          </a:prstGeom>
          <a:noFill/>
          <a:ln w="9525">
            <a:noFill/>
            <a:miter lim="800000"/>
            <a:headEnd/>
            <a:tailEnd/>
          </a:ln>
        </p:spPr>
      </p:pic>
      <p:pic>
        <p:nvPicPr>
          <p:cNvPr id="15362" name="Рисунок 81"/>
          <p:cNvPicPr>
            <a:picLocks noChangeAspect="1"/>
          </p:cNvPicPr>
          <p:nvPr/>
        </p:nvPicPr>
        <p:blipFill>
          <a:blip r:embed="rId2"/>
          <a:srcRect/>
          <a:stretch>
            <a:fillRect/>
          </a:stretch>
        </p:blipFill>
        <p:spPr bwMode="auto">
          <a:xfrm>
            <a:off x="2522538" y="5122863"/>
            <a:ext cx="1371600" cy="623887"/>
          </a:xfrm>
          <a:prstGeom prst="rect">
            <a:avLst/>
          </a:prstGeom>
          <a:noFill/>
          <a:ln w="9525">
            <a:noFill/>
            <a:miter lim="800000"/>
            <a:headEnd/>
            <a:tailEnd/>
          </a:ln>
        </p:spPr>
      </p:pic>
      <p:pic>
        <p:nvPicPr>
          <p:cNvPr id="15363" name="Рисунок 77"/>
          <p:cNvPicPr>
            <a:picLocks noChangeAspect="1"/>
          </p:cNvPicPr>
          <p:nvPr/>
        </p:nvPicPr>
        <p:blipFill>
          <a:blip r:embed="rId3"/>
          <a:srcRect/>
          <a:stretch>
            <a:fillRect/>
          </a:stretch>
        </p:blipFill>
        <p:spPr bwMode="auto">
          <a:xfrm>
            <a:off x="101600" y="65088"/>
            <a:ext cx="2717800" cy="1235075"/>
          </a:xfrm>
          <a:prstGeom prst="rect">
            <a:avLst/>
          </a:prstGeom>
          <a:noFill/>
          <a:ln w="9525">
            <a:noFill/>
            <a:miter lim="800000"/>
            <a:headEnd/>
            <a:tailEnd/>
          </a:ln>
        </p:spPr>
      </p:pic>
      <p:sp>
        <p:nvSpPr>
          <p:cNvPr id="2" name="Заголовок 1"/>
          <p:cNvSpPr>
            <a:spLocks noGrp="1"/>
          </p:cNvSpPr>
          <p:nvPr>
            <p:ph type="title"/>
          </p:nvPr>
        </p:nvSpPr>
        <p:spPr>
          <a:xfrm>
            <a:off x="3816350" y="296863"/>
            <a:ext cx="8545513" cy="700087"/>
          </a:xfrm>
        </p:spPr>
        <p:txBody>
          <a:bodyPr/>
          <a:lstStyle/>
          <a:p>
            <a:pPr defTabSz="1218602" eaLnBrk="1" hangingPunct="1">
              <a:defRPr/>
            </a:pPr>
            <a:r>
              <a:rPr lang="ru-RU"/>
              <a:t>Что такое независимая гарантия Корпорации</a:t>
            </a:r>
            <a:r>
              <a:rPr lang="ru-RU"/>
              <a:t>?</a:t>
            </a:r>
            <a:endParaRPr lang="ru-RU"/>
          </a:p>
        </p:txBody>
      </p:sp>
      <p:sp>
        <p:nvSpPr>
          <p:cNvPr id="11" name="Прямоугольник 10"/>
          <p:cNvSpPr/>
          <p:nvPr/>
        </p:nvSpPr>
        <p:spPr>
          <a:xfrm>
            <a:off x="2460625" y="1339850"/>
            <a:ext cx="9742488" cy="1027113"/>
          </a:xfrm>
          <a:prstGeom prst="rect">
            <a:avLst/>
          </a:prstGeom>
          <a:ln>
            <a:solidFill>
              <a:schemeClr val="bg1">
                <a:lumMod val="75000"/>
              </a:schemeClr>
            </a:solidFill>
          </a:ln>
        </p:spPr>
        <p:txBody>
          <a:bodyPr anchor="ctr"/>
          <a:lstStyle/>
          <a:p>
            <a:pPr algn="just">
              <a:defRPr/>
            </a:pPr>
            <a:r>
              <a:rPr lang="ru-RU" sz="1600" dirty="0">
                <a:latin typeface="Arial" pitchFamily="34" charset="0"/>
                <a:cs typeface="Arial" pitchFamily="34" charset="0"/>
              </a:rPr>
              <a:t>Оформленная в </a:t>
            </a:r>
            <a:r>
              <a:rPr lang="ru-RU" sz="1600" dirty="0">
                <a:latin typeface="Arial" pitchFamily="34" charset="0"/>
                <a:cs typeface="Arial" pitchFamily="34" charset="0"/>
              </a:rPr>
              <a:t>соответствии с требованиями действующего законодательства Российской Федерации независимая гарантия, в соответствии с которой Корпорация обязывается перед </a:t>
            </a:r>
            <a:r>
              <a:rPr lang="ru-RU" sz="1600" dirty="0">
                <a:latin typeface="Arial" pitchFamily="34" charset="0"/>
                <a:cs typeface="Arial" pitchFamily="34" charset="0"/>
              </a:rPr>
              <a:t>Банком/Организацией-партнером </a:t>
            </a:r>
            <a:r>
              <a:rPr lang="ru-RU" sz="1600" dirty="0">
                <a:latin typeface="Arial" pitchFamily="34" charset="0"/>
                <a:cs typeface="Arial" pitchFamily="34" charset="0"/>
              </a:rPr>
              <a:t>отвечать за исполнение с</a:t>
            </a:r>
            <a:r>
              <a:rPr lang="ru-RU" sz="1600" dirty="0">
                <a:latin typeface="Arial" pitchFamily="34" charset="0"/>
                <a:cs typeface="Arial" pitchFamily="34" charset="0"/>
              </a:rPr>
              <a:t>убъектом </a:t>
            </a:r>
            <a:r>
              <a:rPr lang="ru-RU" sz="1600" dirty="0">
                <a:latin typeface="Arial" pitchFamily="34" charset="0"/>
                <a:cs typeface="Arial" pitchFamily="34" charset="0"/>
              </a:rPr>
              <a:t>МСП (Принципалом) его обязательств по кредитному договору</a:t>
            </a:r>
          </a:p>
        </p:txBody>
      </p:sp>
      <p:sp>
        <p:nvSpPr>
          <p:cNvPr id="12" name="Скругленный прямоугольник 11"/>
          <p:cNvSpPr/>
          <p:nvPr/>
        </p:nvSpPr>
        <p:spPr>
          <a:xfrm>
            <a:off x="363538" y="1339850"/>
            <a:ext cx="2081212" cy="1027113"/>
          </a:xfrm>
          <a:prstGeom prst="roundRect">
            <a:avLst>
              <a:gd name="adj"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b="1" dirty="0"/>
              <a:t>Независимая гарантия Корпорации </a:t>
            </a:r>
          </a:p>
        </p:txBody>
      </p:sp>
      <p:grpSp>
        <p:nvGrpSpPr>
          <p:cNvPr id="15367" name="Группа 12"/>
          <p:cNvGrpSpPr>
            <a:grpSpLocks/>
          </p:cNvGrpSpPr>
          <p:nvPr/>
        </p:nvGrpSpPr>
        <p:grpSpPr bwMode="auto">
          <a:xfrm>
            <a:off x="363538" y="2093913"/>
            <a:ext cx="11890375" cy="750887"/>
            <a:chOff x="363539" y="1128774"/>
            <a:chExt cx="5819547" cy="751508"/>
          </a:xfrm>
        </p:grpSpPr>
        <p:sp>
          <p:nvSpPr>
            <p:cNvPr id="14" name="Текст 2"/>
            <p:cNvSpPr txBox="1">
              <a:spLocks/>
            </p:cNvSpPr>
            <p:nvPr/>
          </p:nvSpPr>
          <p:spPr>
            <a:xfrm>
              <a:off x="363539" y="1128774"/>
              <a:ext cx="5819547" cy="726087"/>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a:defRPr/>
              </a:pPr>
              <a:r>
                <a:rPr lang="ru-RU" b="1" kern="0" dirty="0" smtClean="0"/>
                <a:t>Схема взаимодействия</a:t>
              </a:r>
              <a:endParaRPr lang="ru-RU" b="1" kern="0" dirty="0"/>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Скругленный прямоугольник 38"/>
          <p:cNvSpPr/>
          <p:nvPr/>
        </p:nvSpPr>
        <p:spPr>
          <a:xfrm>
            <a:off x="2359025" y="5135563"/>
            <a:ext cx="2643188" cy="585787"/>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1703388" algn="ctr">
              <a:tabLst>
                <a:tab pos="1524000" algn="l"/>
              </a:tabLst>
              <a:defRPr/>
            </a:pPr>
            <a:r>
              <a:rPr lang="ru-RU" sz="1100" b="1" dirty="0">
                <a:solidFill>
                  <a:schemeClr val="tx1"/>
                </a:solidFill>
              </a:rPr>
              <a:t>Гарант</a:t>
            </a:r>
          </a:p>
        </p:txBody>
      </p:sp>
      <p:sp>
        <p:nvSpPr>
          <p:cNvPr id="47" name="Скругленный прямоугольник 46"/>
          <p:cNvSpPr/>
          <p:nvPr/>
        </p:nvSpPr>
        <p:spPr>
          <a:xfrm>
            <a:off x="363538" y="3549650"/>
            <a:ext cx="5721350" cy="4454525"/>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ru-RU" sz="1100" b="1" dirty="0">
              <a:solidFill>
                <a:schemeClr val="tx1"/>
              </a:solidFill>
            </a:endParaRPr>
          </a:p>
        </p:txBody>
      </p:sp>
      <p:sp>
        <p:nvSpPr>
          <p:cNvPr id="51" name="Прямоугольник 50"/>
          <p:cNvSpPr/>
          <p:nvPr/>
        </p:nvSpPr>
        <p:spPr>
          <a:xfrm>
            <a:off x="693738" y="6373813"/>
            <a:ext cx="5218112" cy="1028700"/>
          </a:xfrm>
          <a:prstGeom prst="rect">
            <a:avLst/>
          </a:prstGeom>
          <a:ln>
            <a:noFill/>
          </a:ln>
        </p:spPr>
        <p:txBody>
          <a:bodyPr anchor="ctr"/>
          <a:lstStyle/>
          <a:p>
            <a:pPr>
              <a:defRPr/>
            </a:pPr>
            <a:r>
              <a:rPr lang="ru-RU" sz="1050" dirty="0">
                <a:solidFill>
                  <a:schemeClr val="tx1">
                    <a:lumMod val="95000"/>
                    <a:lumOff val="5000"/>
                  </a:schemeClr>
                </a:solidFill>
                <a:latin typeface="Arial" pitchFamily="34" charset="0"/>
                <a:cs typeface="Arial" pitchFamily="34" charset="0"/>
              </a:rPr>
              <a:t>Независимая гарантия в размере:</a:t>
            </a:r>
          </a:p>
          <a:p>
            <a:pPr marL="171450" indent="-171450">
              <a:buFont typeface="Arial" panose="020B0604020202020204" pitchFamily="34" charset="0"/>
              <a:buChar char="•"/>
              <a:defRPr/>
            </a:pPr>
            <a:r>
              <a:rPr lang="ru-RU" sz="1050" dirty="0">
                <a:solidFill>
                  <a:schemeClr val="tx1">
                    <a:lumMod val="95000"/>
                    <a:lumOff val="5000"/>
                  </a:schemeClr>
                </a:solidFill>
                <a:latin typeface="Arial" pitchFamily="34" charset="0"/>
                <a:cs typeface="Arial" pitchFamily="34" charset="0"/>
              </a:rPr>
              <a:t>До 50% суммы обязательств по кредиту (основной долг)</a:t>
            </a:r>
          </a:p>
          <a:p>
            <a:pPr marL="171450" indent="-171450">
              <a:buFont typeface="Arial" panose="020B0604020202020204" pitchFamily="34" charset="0"/>
              <a:buChar char="•"/>
              <a:defRPr/>
            </a:pPr>
            <a:r>
              <a:rPr lang="ru-RU" sz="1050" dirty="0">
                <a:latin typeface="Arial" pitchFamily="34" charset="0"/>
                <a:cs typeface="Arial" pitchFamily="34" charset="0"/>
              </a:rPr>
              <a:t>До 70% от суммы гарантии исполнения контракта, суммы кредита на исполнение контракта</a:t>
            </a:r>
            <a:endParaRPr lang="ru-RU" sz="1050" dirty="0">
              <a:latin typeface="Arial" pitchFamily="34" charset="0"/>
              <a:cs typeface="Arial" pitchFamily="34" charset="0"/>
            </a:endParaRPr>
          </a:p>
        </p:txBody>
      </p:sp>
      <p:grpSp>
        <p:nvGrpSpPr>
          <p:cNvPr id="15371" name="Группа 3"/>
          <p:cNvGrpSpPr>
            <a:grpSpLocks/>
          </p:cNvGrpSpPr>
          <p:nvPr/>
        </p:nvGrpSpPr>
        <p:grpSpPr bwMode="auto">
          <a:xfrm>
            <a:off x="2644775" y="4129088"/>
            <a:ext cx="1158875" cy="762000"/>
            <a:chOff x="2097996" y="4977591"/>
            <a:chExt cx="2226204" cy="922139"/>
          </a:xfrm>
        </p:grpSpPr>
        <p:grpSp>
          <p:nvGrpSpPr>
            <p:cNvPr id="15425" name="Группа 49"/>
            <p:cNvGrpSpPr>
              <a:grpSpLocks/>
            </p:cNvGrpSpPr>
            <p:nvPr/>
          </p:nvGrpSpPr>
          <p:grpSpPr bwMode="auto">
            <a:xfrm>
              <a:off x="2155712" y="5262161"/>
              <a:ext cx="1988198" cy="327551"/>
              <a:chOff x="1997902" y="5521643"/>
              <a:chExt cx="2405720" cy="327551"/>
            </a:xfrm>
          </p:grpSpPr>
          <p:cxnSp>
            <p:nvCxnSpPr>
              <p:cNvPr id="32" name="Прямая со стрелкой 31"/>
              <p:cNvCxnSpPr/>
              <p:nvPr/>
            </p:nvCxnSpPr>
            <p:spPr>
              <a:xfrm flipH="1">
                <a:off x="2282306" y="5521400"/>
                <a:ext cx="2121758"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1998176" y="5849912"/>
                <a:ext cx="2121755"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15426" name="Прямоугольник 51"/>
            <p:cNvSpPr>
              <a:spLocks noChangeArrowheads="1"/>
            </p:cNvSpPr>
            <p:nvPr/>
          </p:nvSpPr>
          <p:spPr bwMode="auto">
            <a:xfrm>
              <a:off x="2611312" y="4977591"/>
              <a:ext cx="1712888" cy="228147"/>
            </a:xfrm>
            <a:prstGeom prst="rect">
              <a:avLst/>
            </a:prstGeom>
            <a:noFill/>
            <a:ln w="9525">
              <a:noFill/>
              <a:miter lim="800000"/>
              <a:headEnd/>
              <a:tailEnd/>
            </a:ln>
          </p:spPr>
          <p:txBody>
            <a:bodyPr anchor="ctr"/>
            <a:lstStyle/>
            <a:p>
              <a:pPr algn="just"/>
              <a:r>
                <a:rPr lang="ru-RU" sz="1200">
                  <a:solidFill>
                    <a:srgbClr val="1F4E79"/>
                  </a:solidFill>
                </a:rPr>
                <a:t>Залог</a:t>
              </a:r>
            </a:p>
          </p:txBody>
        </p:sp>
        <p:sp>
          <p:nvSpPr>
            <p:cNvPr id="15427" name="Прямоугольник 52"/>
            <p:cNvSpPr>
              <a:spLocks noChangeArrowheads="1"/>
            </p:cNvSpPr>
            <p:nvPr/>
          </p:nvSpPr>
          <p:spPr bwMode="auto">
            <a:xfrm>
              <a:off x="2097996" y="5671583"/>
              <a:ext cx="1590314" cy="228147"/>
            </a:xfrm>
            <a:prstGeom prst="rect">
              <a:avLst/>
            </a:prstGeom>
            <a:noFill/>
            <a:ln w="9525">
              <a:noFill/>
              <a:miter lim="800000"/>
              <a:headEnd/>
              <a:tailEnd/>
            </a:ln>
          </p:spPr>
          <p:txBody>
            <a:bodyPr anchor="ctr"/>
            <a:lstStyle/>
            <a:p>
              <a:pPr algn="r"/>
              <a:r>
                <a:rPr lang="ru-RU" sz="1200">
                  <a:solidFill>
                    <a:srgbClr val="00A1DE"/>
                  </a:solidFill>
                </a:rPr>
                <a:t>Кредит</a:t>
              </a:r>
            </a:p>
          </p:txBody>
        </p:sp>
      </p:grpSp>
      <p:cxnSp>
        <p:nvCxnSpPr>
          <p:cNvPr id="54" name="Elbow Connector 187"/>
          <p:cNvCxnSpPr>
            <a:endCxn id="58" idx="2"/>
          </p:cNvCxnSpPr>
          <p:nvPr/>
        </p:nvCxnSpPr>
        <p:spPr>
          <a:xfrm rot="10800000">
            <a:off x="1258888" y="5030788"/>
            <a:ext cx="1022350" cy="471487"/>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8" name="Rounded Rectangle 238"/>
          <p:cNvSpPr/>
          <p:nvPr/>
        </p:nvSpPr>
        <p:spPr>
          <a:xfrm flipH="1">
            <a:off x="1211263" y="4967288"/>
            <a:ext cx="96837" cy="63500"/>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anchor="ctr"/>
          <a:lstStyle/>
          <a:p>
            <a:pPr>
              <a:defRPr/>
            </a:pPr>
            <a:endParaRPr lang="ru-RU" sz="900" b="1" kern="0" dirty="0">
              <a:solidFill>
                <a:schemeClr val="tx2"/>
              </a:solidFill>
            </a:endParaRPr>
          </a:p>
        </p:txBody>
      </p:sp>
      <p:sp>
        <p:nvSpPr>
          <p:cNvPr id="15374" name="Прямоугольник 59"/>
          <p:cNvSpPr>
            <a:spLocks noChangeArrowheads="1"/>
          </p:cNvSpPr>
          <p:nvPr/>
        </p:nvSpPr>
        <p:spPr bwMode="auto">
          <a:xfrm>
            <a:off x="1071563" y="5567363"/>
            <a:ext cx="1077912" cy="227012"/>
          </a:xfrm>
          <a:prstGeom prst="rect">
            <a:avLst/>
          </a:prstGeom>
          <a:noFill/>
          <a:ln w="9525">
            <a:noFill/>
            <a:miter lim="800000"/>
            <a:headEnd/>
            <a:tailEnd/>
          </a:ln>
        </p:spPr>
        <p:txBody>
          <a:bodyPr anchor="ctr"/>
          <a:lstStyle/>
          <a:p>
            <a:pPr algn="r"/>
            <a:r>
              <a:rPr lang="ru-RU" sz="1400">
                <a:solidFill>
                  <a:srgbClr val="C00000"/>
                </a:solidFill>
              </a:rPr>
              <a:t>Гарантия</a:t>
            </a:r>
          </a:p>
        </p:txBody>
      </p:sp>
      <p:sp>
        <p:nvSpPr>
          <p:cNvPr id="64" name="Oval 287"/>
          <p:cNvSpPr/>
          <p:nvPr/>
        </p:nvSpPr>
        <p:spPr>
          <a:xfrm>
            <a:off x="1012825" y="5568950"/>
            <a:ext cx="246063" cy="24447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200" b="1" kern="0" dirty="0">
                <a:solidFill>
                  <a:srgbClr val="FFFFFF"/>
                </a:solidFill>
                <a:latin typeface="Arial"/>
                <a:cs typeface="+mn-cs"/>
              </a:rPr>
              <a:t>Г</a:t>
            </a:r>
            <a:endParaRPr lang="en-US" sz="1200" b="1" kern="0" dirty="0">
              <a:solidFill>
                <a:srgbClr val="FFFFFF"/>
              </a:solidFill>
              <a:latin typeface="Arial"/>
              <a:cs typeface="+mn-cs"/>
            </a:endParaRPr>
          </a:p>
        </p:txBody>
      </p:sp>
      <p:sp>
        <p:nvSpPr>
          <p:cNvPr id="65" name="Oval 287"/>
          <p:cNvSpPr/>
          <p:nvPr/>
        </p:nvSpPr>
        <p:spPr>
          <a:xfrm>
            <a:off x="469900" y="6561138"/>
            <a:ext cx="203200" cy="203200"/>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000" b="1" kern="0" dirty="0">
                <a:solidFill>
                  <a:srgbClr val="FFFFFF"/>
                </a:solidFill>
                <a:latin typeface="Arial"/>
                <a:cs typeface="+mn-cs"/>
              </a:rPr>
              <a:t>Г</a:t>
            </a:r>
            <a:endParaRPr lang="en-US" sz="1000" b="1" kern="0" dirty="0">
              <a:solidFill>
                <a:srgbClr val="FFFFFF"/>
              </a:solidFill>
              <a:latin typeface="Arial"/>
              <a:cs typeface="+mn-cs"/>
            </a:endParaRPr>
          </a:p>
        </p:txBody>
      </p:sp>
      <p:cxnSp>
        <p:nvCxnSpPr>
          <p:cNvPr id="67" name="Прямая соединительная линия 66"/>
          <p:cNvCxnSpPr/>
          <p:nvPr/>
        </p:nvCxnSpPr>
        <p:spPr>
          <a:xfrm>
            <a:off x="465138" y="6403975"/>
            <a:ext cx="544671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Скругленный прямоугольник 39"/>
          <p:cNvSpPr/>
          <p:nvPr/>
        </p:nvSpPr>
        <p:spPr>
          <a:xfrm>
            <a:off x="3740150" y="4092575"/>
            <a:ext cx="2171700" cy="727075"/>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630238">
              <a:defRPr/>
            </a:pPr>
            <a:r>
              <a:rPr lang="ru-RU" sz="1100" b="1" dirty="0"/>
              <a:t>Субъект МСП</a:t>
            </a:r>
          </a:p>
          <a:p>
            <a:pPr marL="630238">
              <a:defRPr/>
            </a:pPr>
            <a:r>
              <a:rPr lang="ru-RU" sz="1000" dirty="0"/>
              <a:t>(заемщик, принципал </a:t>
            </a:r>
            <a:endParaRPr lang="en-US" sz="1000" dirty="0"/>
          </a:p>
          <a:p>
            <a:pPr marL="630238">
              <a:defRPr/>
            </a:pPr>
            <a:r>
              <a:rPr lang="ru-RU" sz="1000" dirty="0"/>
              <a:t>по </a:t>
            </a:r>
            <a:r>
              <a:rPr lang="ru-RU" sz="1000" dirty="0"/>
              <a:t>гарантии Корпорации)</a:t>
            </a:r>
          </a:p>
        </p:txBody>
      </p:sp>
      <p:sp>
        <p:nvSpPr>
          <p:cNvPr id="42" name="Скругленный прямоугольник 41"/>
          <p:cNvSpPr/>
          <p:nvPr/>
        </p:nvSpPr>
        <p:spPr>
          <a:xfrm>
            <a:off x="9544050" y="3698875"/>
            <a:ext cx="2500313" cy="728663"/>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630238">
              <a:defRPr/>
            </a:pPr>
            <a:r>
              <a:rPr lang="ru-RU" sz="1100" b="1" dirty="0">
                <a:solidFill>
                  <a:schemeClr val="tx1"/>
                </a:solidFill>
              </a:rPr>
              <a:t>Региональная гарантийная организация</a:t>
            </a:r>
          </a:p>
          <a:p>
            <a:pPr marL="630238">
              <a:defRPr/>
            </a:pPr>
            <a:r>
              <a:rPr lang="ru-RU" sz="1000" dirty="0">
                <a:solidFill>
                  <a:schemeClr val="tx1"/>
                </a:solidFill>
              </a:rPr>
              <a:t>(поручитель)</a:t>
            </a:r>
            <a:endParaRPr lang="ru-RU" sz="1000" dirty="0">
              <a:solidFill>
                <a:schemeClr val="tx1"/>
              </a:solidFill>
            </a:endParaRPr>
          </a:p>
        </p:txBody>
      </p:sp>
      <p:sp>
        <p:nvSpPr>
          <p:cNvPr id="79" name="Скругленный прямоугольник 78"/>
          <p:cNvSpPr/>
          <p:nvPr/>
        </p:nvSpPr>
        <p:spPr>
          <a:xfrm>
            <a:off x="363538" y="2906713"/>
            <a:ext cx="5721350" cy="566737"/>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ru-RU" sz="1400" b="1" dirty="0"/>
              <a:t>Без участия Региональной гарантийной </a:t>
            </a:r>
            <a:r>
              <a:rPr lang="ru-RU" sz="1400" b="1" dirty="0"/>
              <a:t>организации – 50% от суммы кредита (кроме гарантии для исполнения контрактов) </a:t>
            </a:r>
            <a:endParaRPr lang="ru-RU" sz="1400" b="1" dirty="0"/>
          </a:p>
        </p:txBody>
      </p:sp>
      <p:sp>
        <p:nvSpPr>
          <p:cNvPr id="80" name="Скругленный прямоугольник 79"/>
          <p:cNvSpPr/>
          <p:nvPr/>
        </p:nvSpPr>
        <p:spPr>
          <a:xfrm>
            <a:off x="6481763" y="2903538"/>
            <a:ext cx="5721350" cy="581025"/>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ru-RU" sz="1400" b="1" dirty="0"/>
              <a:t>С участием Региональной гарантийной </a:t>
            </a:r>
            <a:r>
              <a:rPr lang="ru-RU" sz="1400" b="1" dirty="0"/>
              <a:t>организации – </a:t>
            </a:r>
          </a:p>
          <a:p>
            <a:pPr algn="ctr">
              <a:defRPr/>
            </a:pPr>
            <a:r>
              <a:rPr lang="ru-RU" sz="1400" b="1" dirty="0"/>
              <a:t>до 75% от суммы кредита</a:t>
            </a:r>
            <a:endParaRPr lang="ru-RU" sz="1400" b="1" dirty="0"/>
          </a:p>
        </p:txBody>
      </p:sp>
      <p:sp>
        <p:nvSpPr>
          <p:cNvPr id="126" name="Скругленный прямоугольник 125"/>
          <p:cNvSpPr/>
          <p:nvPr/>
        </p:nvSpPr>
        <p:spPr>
          <a:xfrm>
            <a:off x="8515350" y="5648325"/>
            <a:ext cx="2643188" cy="584200"/>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1703388" algn="ctr">
              <a:tabLst>
                <a:tab pos="1524000" algn="l"/>
              </a:tabLst>
              <a:defRPr/>
            </a:pPr>
            <a:r>
              <a:rPr lang="ru-RU" sz="1100" b="1" dirty="0">
                <a:solidFill>
                  <a:schemeClr val="tx1"/>
                </a:solidFill>
              </a:rPr>
              <a:t>Гарант</a:t>
            </a:r>
          </a:p>
        </p:txBody>
      </p:sp>
      <p:sp>
        <p:nvSpPr>
          <p:cNvPr id="127" name="Скругленный прямоугольник 126"/>
          <p:cNvSpPr/>
          <p:nvPr/>
        </p:nvSpPr>
        <p:spPr>
          <a:xfrm>
            <a:off x="6481763" y="3549650"/>
            <a:ext cx="5721350" cy="4454525"/>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ru-RU" sz="1100" b="1" dirty="0">
              <a:solidFill>
                <a:schemeClr val="tx1"/>
              </a:solidFill>
            </a:endParaRPr>
          </a:p>
        </p:txBody>
      </p:sp>
      <p:sp>
        <p:nvSpPr>
          <p:cNvPr id="128" name="Прямоугольник 127"/>
          <p:cNvSpPr/>
          <p:nvPr/>
        </p:nvSpPr>
        <p:spPr>
          <a:xfrm>
            <a:off x="6835775" y="7561263"/>
            <a:ext cx="5538788" cy="311150"/>
          </a:xfrm>
          <a:prstGeom prst="rect">
            <a:avLst/>
          </a:prstGeom>
          <a:ln>
            <a:noFill/>
          </a:ln>
        </p:spPr>
        <p:txBody>
          <a:bodyPr anchor="ctr"/>
          <a:lstStyle/>
          <a:p>
            <a:pPr>
              <a:defRPr/>
            </a:pPr>
            <a:r>
              <a:rPr lang="ru-RU" sz="900" dirty="0">
                <a:solidFill>
                  <a:schemeClr val="tx1">
                    <a:lumMod val="95000"/>
                    <a:lumOff val="5000"/>
                  </a:schemeClr>
                </a:solidFill>
                <a:latin typeface="Arial" pitchFamily="34" charset="0"/>
                <a:cs typeface="Arial" pitchFamily="34" charset="0"/>
              </a:rPr>
              <a:t>* до </a:t>
            </a:r>
            <a:r>
              <a:rPr lang="ru-RU" sz="900" dirty="0">
                <a:solidFill>
                  <a:schemeClr val="tx1">
                    <a:lumMod val="95000"/>
                    <a:lumOff val="5000"/>
                  </a:schemeClr>
                </a:solidFill>
                <a:latin typeface="Arial" pitchFamily="34" charset="0"/>
                <a:cs typeface="Arial" pitchFamily="34" charset="0"/>
              </a:rPr>
              <a:t>75% от суммы </a:t>
            </a:r>
            <a:r>
              <a:rPr lang="ru-RU" sz="900" dirty="0">
                <a:solidFill>
                  <a:schemeClr val="tx1">
                    <a:lumMod val="95000"/>
                    <a:lumOff val="5000"/>
                  </a:schemeClr>
                </a:solidFill>
                <a:latin typeface="Arial" pitchFamily="34" charset="0"/>
                <a:cs typeface="Arial" pitchFamily="34" charset="0"/>
              </a:rPr>
              <a:t>кредита - при регистрации субъекта МСП в регионах Дальневосточного федерального округа или на территории моногородов, а также если субъект МСП – заемщик является сельхозкооперативом, либо экспортером или производителем сельхозпродукции и продовольствия для экспорта.</a:t>
            </a:r>
            <a:endParaRPr lang="ru-RU" sz="1050" dirty="0">
              <a:solidFill>
                <a:schemeClr val="tx1">
                  <a:lumMod val="95000"/>
                  <a:lumOff val="5000"/>
                </a:schemeClr>
              </a:solidFill>
              <a:latin typeface="Arial" pitchFamily="34" charset="0"/>
              <a:cs typeface="Arial" pitchFamily="34" charset="0"/>
            </a:endParaRPr>
          </a:p>
        </p:txBody>
      </p:sp>
      <p:grpSp>
        <p:nvGrpSpPr>
          <p:cNvPr id="15385" name="Группа 128"/>
          <p:cNvGrpSpPr>
            <a:grpSpLocks/>
          </p:cNvGrpSpPr>
          <p:nvPr/>
        </p:nvGrpSpPr>
        <p:grpSpPr bwMode="auto">
          <a:xfrm>
            <a:off x="8801100" y="4641850"/>
            <a:ext cx="1157288" cy="762000"/>
            <a:chOff x="2097996" y="4977591"/>
            <a:chExt cx="2226204" cy="922139"/>
          </a:xfrm>
        </p:grpSpPr>
        <p:grpSp>
          <p:nvGrpSpPr>
            <p:cNvPr id="15420" name="Группа 129"/>
            <p:cNvGrpSpPr>
              <a:grpSpLocks/>
            </p:cNvGrpSpPr>
            <p:nvPr/>
          </p:nvGrpSpPr>
          <p:grpSpPr bwMode="auto">
            <a:xfrm>
              <a:off x="2155712" y="5262161"/>
              <a:ext cx="1988198" cy="327551"/>
              <a:chOff x="1997902" y="5521643"/>
              <a:chExt cx="2405720" cy="327551"/>
            </a:xfrm>
          </p:grpSpPr>
          <p:cxnSp>
            <p:nvCxnSpPr>
              <p:cNvPr id="133" name="Прямая со стрелкой 132"/>
              <p:cNvCxnSpPr/>
              <p:nvPr/>
            </p:nvCxnSpPr>
            <p:spPr>
              <a:xfrm flipH="1">
                <a:off x="2282791" y="5521400"/>
                <a:ext cx="2120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34" name="Прямая со стрелкой 133"/>
              <p:cNvCxnSpPr/>
              <p:nvPr/>
            </p:nvCxnSpPr>
            <p:spPr>
              <a:xfrm>
                <a:off x="1998272" y="5849913"/>
                <a:ext cx="2120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15421" name="Прямоугольник 130"/>
            <p:cNvSpPr>
              <a:spLocks noChangeArrowheads="1"/>
            </p:cNvSpPr>
            <p:nvPr/>
          </p:nvSpPr>
          <p:spPr bwMode="auto">
            <a:xfrm>
              <a:off x="2611312" y="4977591"/>
              <a:ext cx="1712888" cy="228147"/>
            </a:xfrm>
            <a:prstGeom prst="rect">
              <a:avLst/>
            </a:prstGeom>
            <a:noFill/>
            <a:ln w="9525">
              <a:noFill/>
              <a:miter lim="800000"/>
              <a:headEnd/>
              <a:tailEnd/>
            </a:ln>
          </p:spPr>
          <p:txBody>
            <a:bodyPr anchor="ctr"/>
            <a:lstStyle/>
            <a:p>
              <a:pPr algn="just"/>
              <a:r>
                <a:rPr lang="ru-RU" sz="1200">
                  <a:solidFill>
                    <a:srgbClr val="1F4E79"/>
                  </a:solidFill>
                </a:rPr>
                <a:t>Залог</a:t>
              </a:r>
            </a:p>
          </p:txBody>
        </p:sp>
        <p:sp>
          <p:nvSpPr>
            <p:cNvPr id="15422" name="Прямоугольник 131"/>
            <p:cNvSpPr>
              <a:spLocks noChangeArrowheads="1"/>
            </p:cNvSpPr>
            <p:nvPr/>
          </p:nvSpPr>
          <p:spPr bwMode="auto">
            <a:xfrm>
              <a:off x="2097996" y="5671583"/>
              <a:ext cx="1590314" cy="228147"/>
            </a:xfrm>
            <a:prstGeom prst="rect">
              <a:avLst/>
            </a:prstGeom>
            <a:noFill/>
            <a:ln w="9525">
              <a:noFill/>
              <a:miter lim="800000"/>
              <a:headEnd/>
              <a:tailEnd/>
            </a:ln>
          </p:spPr>
          <p:txBody>
            <a:bodyPr anchor="ctr"/>
            <a:lstStyle/>
            <a:p>
              <a:pPr algn="r"/>
              <a:r>
                <a:rPr lang="ru-RU" sz="1200">
                  <a:solidFill>
                    <a:srgbClr val="00A1DE"/>
                  </a:solidFill>
                </a:rPr>
                <a:t>Кредит</a:t>
              </a:r>
            </a:p>
          </p:txBody>
        </p:sp>
      </p:grpSp>
      <p:cxnSp>
        <p:nvCxnSpPr>
          <p:cNvPr id="135" name="Elbow Connector 187"/>
          <p:cNvCxnSpPr>
            <a:stCxn id="126" idx="1"/>
          </p:cNvCxnSpPr>
          <p:nvPr/>
        </p:nvCxnSpPr>
        <p:spPr>
          <a:xfrm rot="10800000">
            <a:off x="7705725" y="5332413"/>
            <a:ext cx="809625" cy="608012"/>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5387" name="Прямоугольник 136"/>
          <p:cNvSpPr>
            <a:spLocks noChangeArrowheads="1"/>
          </p:cNvSpPr>
          <p:nvPr/>
        </p:nvSpPr>
        <p:spPr bwMode="auto">
          <a:xfrm>
            <a:off x="7375525" y="5976938"/>
            <a:ext cx="1077913" cy="228600"/>
          </a:xfrm>
          <a:prstGeom prst="rect">
            <a:avLst/>
          </a:prstGeom>
          <a:noFill/>
          <a:ln w="9525">
            <a:noFill/>
            <a:miter lim="800000"/>
            <a:headEnd/>
            <a:tailEnd/>
          </a:ln>
        </p:spPr>
        <p:txBody>
          <a:bodyPr anchor="ctr"/>
          <a:lstStyle/>
          <a:p>
            <a:pPr algn="r"/>
            <a:r>
              <a:rPr lang="ru-RU" sz="1200">
                <a:solidFill>
                  <a:srgbClr val="C00000"/>
                </a:solidFill>
              </a:rPr>
              <a:t>Гарантия</a:t>
            </a:r>
          </a:p>
        </p:txBody>
      </p:sp>
      <p:sp>
        <p:nvSpPr>
          <p:cNvPr id="138" name="Oval 287"/>
          <p:cNvSpPr/>
          <p:nvPr/>
        </p:nvSpPr>
        <p:spPr>
          <a:xfrm>
            <a:off x="7432675" y="5978525"/>
            <a:ext cx="246063" cy="246063"/>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200" b="1" kern="0" dirty="0">
                <a:solidFill>
                  <a:srgbClr val="FFFFFF"/>
                </a:solidFill>
                <a:latin typeface="Arial"/>
                <a:cs typeface="+mn-cs"/>
              </a:rPr>
              <a:t>Г</a:t>
            </a:r>
            <a:endParaRPr lang="en-US" sz="1200" b="1" kern="0" dirty="0">
              <a:solidFill>
                <a:srgbClr val="FFFFFF"/>
              </a:solidFill>
              <a:latin typeface="Arial"/>
              <a:cs typeface="+mn-cs"/>
            </a:endParaRPr>
          </a:p>
        </p:txBody>
      </p:sp>
      <p:cxnSp>
        <p:nvCxnSpPr>
          <p:cNvPr id="140" name="Прямая соединительная линия 139"/>
          <p:cNvCxnSpPr/>
          <p:nvPr/>
        </p:nvCxnSpPr>
        <p:spPr>
          <a:xfrm>
            <a:off x="6619875" y="6403975"/>
            <a:ext cx="54467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1" name="Скругленный прямоугольник 140"/>
          <p:cNvSpPr/>
          <p:nvPr/>
        </p:nvSpPr>
        <p:spPr>
          <a:xfrm>
            <a:off x="9896475" y="4603750"/>
            <a:ext cx="2170113" cy="728663"/>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630238">
              <a:defRPr/>
            </a:pPr>
            <a:r>
              <a:rPr lang="ru-RU" sz="1100" b="1" dirty="0"/>
              <a:t>Субъект МСП</a:t>
            </a:r>
          </a:p>
          <a:p>
            <a:pPr marL="630238">
              <a:defRPr/>
            </a:pPr>
            <a:r>
              <a:rPr lang="ru-RU" sz="1000" dirty="0"/>
              <a:t>(заемщик, принципал </a:t>
            </a:r>
            <a:endParaRPr lang="en-US" sz="1000" dirty="0"/>
          </a:p>
          <a:p>
            <a:pPr marL="630238">
              <a:defRPr/>
            </a:pPr>
            <a:r>
              <a:rPr lang="ru-RU" sz="1000" dirty="0"/>
              <a:t>по </a:t>
            </a:r>
            <a:r>
              <a:rPr lang="ru-RU" sz="1000" dirty="0"/>
              <a:t>гарантии Корпорации)</a:t>
            </a:r>
          </a:p>
        </p:txBody>
      </p:sp>
      <p:cxnSp>
        <p:nvCxnSpPr>
          <p:cNvPr id="143" name="Elbow Connector 187"/>
          <p:cNvCxnSpPr>
            <a:stCxn id="42" idx="1"/>
          </p:cNvCxnSpPr>
          <p:nvPr/>
        </p:nvCxnSpPr>
        <p:spPr>
          <a:xfrm rot="10800000" flipV="1">
            <a:off x="7705725" y="4064000"/>
            <a:ext cx="1838325" cy="539750"/>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5392" name="Прямоугольник 143"/>
          <p:cNvSpPr>
            <a:spLocks noChangeArrowheads="1"/>
          </p:cNvSpPr>
          <p:nvPr/>
        </p:nvSpPr>
        <p:spPr bwMode="auto">
          <a:xfrm>
            <a:off x="7251700" y="3767138"/>
            <a:ext cx="1690688" cy="228600"/>
          </a:xfrm>
          <a:prstGeom prst="rect">
            <a:avLst/>
          </a:prstGeom>
          <a:noFill/>
          <a:ln w="9525">
            <a:noFill/>
            <a:miter lim="800000"/>
            <a:headEnd/>
            <a:tailEnd/>
          </a:ln>
        </p:spPr>
        <p:txBody>
          <a:bodyPr anchor="ctr"/>
          <a:lstStyle/>
          <a:p>
            <a:pPr algn="r"/>
            <a:r>
              <a:rPr lang="ru-RU" sz="1200">
                <a:solidFill>
                  <a:srgbClr val="F5750B"/>
                </a:solidFill>
              </a:rPr>
              <a:t>Поручительство</a:t>
            </a:r>
          </a:p>
        </p:txBody>
      </p:sp>
      <p:sp>
        <p:nvSpPr>
          <p:cNvPr id="145" name="Oval 287"/>
          <p:cNvSpPr/>
          <p:nvPr/>
        </p:nvSpPr>
        <p:spPr>
          <a:xfrm>
            <a:off x="7432675" y="3768725"/>
            <a:ext cx="246063" cy="246063"/>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200" b="1" kern="0" dirty="0">
                <a:solidFill>
                  <a:srgbClr val="FFFFFF"/>
                </a:solidFill>
                <a:latin typeface="Arial"/>
                <a:cs typeface="+mn-cs"/>
              </a:rPr>
              <a:t>П</a:t>
            </a:r>
            <a:endParaRPr lang="en-US" sz="1200" b="1" kern="0" dirty="0">
              <a:solidFill>
                <a:srgbClr val="FFFFFF"/>
              </a:solidFill>
              <a:latin typeface="Arial"/>
              <a:cs typeface="+mn-cs"/>
            </a:endParaRPr>
          </a:p>
        </p:txBody>
      </p:sp>
      <p:sp>
        <p:nvSpPr>
          <p:cNvPr id="146" name="Прямоугольник 145"/>
          <p:cNvSpPr/>
          <p:nvPr/>
        </p:nvSpPr>
        <p:spPr>
          <a:xfrm>
            <a:off x="6835775" y="6872288"/>
            <a:ext cx="5218113" cy="311150"/>
          </a:xfrm>
          <a:prstGeom prst="rect">
            <a:avLst/>
          </a:prstGeom>
          <a:ln>
            <a:noFill/>
          </a:ln>
        </p:spPr>
        <p:txBody>
          <a:bodyPr anchor="ctr"/>
          <a:lstStyle/>
          <a:p>
            <a:pPr>
              <a:defRPr/>
            </a:pPr>
            <a:r>
              <a:rPr lang="ru-RU" sz="900" dirty="0">
                <a:solidFill>
                  <a:schemeClr val="tx1">
                    <a:lumMod val="95000"/>
                    <a:lumOff val="5000"/>
                  </a:schemeClr>
                </a:solidFill>
                <a:latin typeface="Arial" pitchFamily="34" charset="0"/>
                <a:cs typeface="Arial" pitchFamily="34" charset="0"/>
              </a:rPr>
              <a:t>Поручительство РГО за исполнение субъектом МСП обязательств в рамках собственного лимита РГО</a:t>
            </a:r>
            <a:endParaRPr lang="ru-RU" sz="900" dirty="0">
              <a:solidFill>
                <a:schemeClr val="tx1">
                  <a:lumMod val="95000"/>
                  <a:lumOff val="5000"/>
                </a:schemeClr>
              </a:solidFill>
              <a:latin typeface="Arial" pitchFamily="34" charset="0"/>
              <a:cs typeface="Arial" pitchFamily="34" charset="0"/>
            </a:endParaRPr>
          </a:p>
        </p:txBody>
      </p:sp>
      <p:sp>
        <p:nvSpPr>
          <p:cNvPr id="148" name="Oval 287"/>
          <p:cNvSpPr/>
          <p:nvPr/>
        </p:nvSpPr>
        <p:spPr>
          <a:xfrm>
            <a:off x="6619875" y="6886575"/>
            <a:ext cx="203200" cy="203200"/>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000" b="1" kern="0" dirty="0">
                <a:solidFill>
                  <a:srgbClr val="FFFFFF"/>
                </a:solidFill>
                <a:latin typeface="Arial"/>
                <a:cs typeface="+mn-cs"/>
              </a:rPr>
              <a:t>П</a:t>
            </a:r>
            <a:endParaRPr lang="en-US" sz="1000" b="1" kern="0" dirty="0">
              <a:solidFill>
                <a:srgbClr val="FFFFFF"/>
              </a:solidFill>
              <a:latin typeface="Arial"/>
              <a:cs typeface="+mn-cs"/>
            </a:endParaRPr>
          </a:p>
        </p:txBody>
      </p:sp>
      <p:grpSp>
        <p:nvGrpSpPr>
          <p:cNvPr id="15396" name="Группа 23"/>
          <p:cNvGrpSpPr>
            <a:grpSpLocks/>
          </p:cNvGrpSpPr>
          <p:nvPr/>
        </p:nvGrpSpPr>
        <p:grpSpPr bwMode="auto">
          <a:xfrm>
            <a:off x="6748463" y="6464300"/>
            <a:ext cx="3935412" cy="311150"/>
            <a:chOff x="6747848" y="6797281"/>
            <a:chExt cx="3935245" cy="311252"/>
          </a:xfrm>
        </p:grpSpPr>
        <p:sp>
          <p:nvSpPr>
            <p:cNvPr id="139" name="Oval 287"/>
            <p:cNvSpPr/>
            <p:nvPr/>
          </p:nvSpPr>
          <p:spPr>
            <a:xfrm>
              <a:off x="7376471" y="6830630"/>
              <a:ext cx="246052" cy="24455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200" b="1" kern="0" dirty="0">
                  <a:solidFill>
                    <a:srgbClr val="FFFFFF"/>
                  </a:solidFill>
                  <a:latin typeface="Arial"/>
                  <a:cs typeface="+mn-cs"/>
                </a:rPr>
                <a:t>Г</a:t>
              </a:r>
              <a:endParaRPr lang="en-US" sz="1200" b="1" kern="0" dirty="0">
                <a:solidFill>
                  <a:srgbClr val="FFFFFF"/>
                </a:solidFill>
                <a:latin typeface="Arial"/>
                <a:cs typeface="+mn-cs"/>
              </a:endParaRPr>
            </a:p>
          </p:txBody>
        </p:sp>
        <p:sp>
          <p:nvSpPr>
            <p:cNvPr id="149" name="Oval 287"/>
            <p:cNvSpPr/>
            <p:nvPr/>
          </p:nvSpPr>
          <p:spPr>
            <a:xfrm>
              <a:off x="6747848" y="6830630"/>
              <a:ext cx="246052" cy="24455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200" b="1" kern="0" dirty="0">
                  <a:solidFill>
                    <a:srgbClr val="FFFFFF"/>
                  </a:solidFill>
                  <a:latin typeface="Arial"/>
                  <a:cs typeface="+mn-cs"/>
                </a:rPr>
                <a:t>П</a:t>
              </a:r>
              <a:endParaRPr lang="en-US" sz="1200" b="1" kern="0" dirty="0">
                <a:solidFill>
                  <a:srgbClr val="FFFFFF"/>
                </a:solidFill>
                <a:latin typeface="Arial"/>
                <a:cs typeface="+mn-cs"/>
              </a:endParaRPr>
            </a:p>
          </p:txBody>
        </p:sp>
        <p:sp>
          <p:nvSpPr>
            <p:cNvPr id="150" name="Прямоугольник 149"/>
            <p:cNvSpPr/>
            <p:nvPr/>
          </p:nvSpPr>
          <p:spPr>
            <a:xfrm>
              <a:off x="7936835" y="6797281"/>
              <a:ext cx="2746258" cy="311252"/>
            </a:xfrm>
            <a:prstGeom prst="rect">
              <a:avLst/>
            </a:prstGeom>
            <a:ln>
              <a:noFill/>
            </a:ln>
          </p:spPr>
          <p:txBody>
            <a:bodyPr anchor="ctr"/>
            <a:lstStyle/>
            <a:p>
              <a:pPr>
                <a:defRPr/>
              </a:pPr>
              <a:r>
                <a:rPr lang="ru-RU" sz="1050" b="1" dirty="0">
                  <a:solidFill>
                    <a:schemeClr val="tx1">
                      <a:lumMod val="95000"/>
                      <a:lumOff val="5000"/>
                    </a:schemeClr>
                  </a:solidFill>
                  <a:latin typeface="Arial" pitchFamily="34" charset="0"/>
                  <a:cs typeface="Arial" pitchFamily="34" charset="0"/>
                </a:rPr>
                <a:t>50-70%* суммы кредита</a:t>
              </a:r>
              <a:endParaRPr lang="ru-RU" sz="1050" b="1" dirty="0">
                <a:solidFill>
                  <a:schemeClr val="tx1">
                    <a:lumMod val="95000"/>
                    <a:lumOff val="5000"/>
                  </a:schemeClr>
                </a:solidFill>
                <a:latin typeface="Arial" pitchFamily="34" charset="0"/>
                <a:cs typeface="Arial" pitchFamily="34" charset="0"/>
              </a:endParaRPr>
            </a:p>
          </p:txBody>
        </p:sp>
        <p:sp>
          <p:nvSpPr>
            <p:cNvPr id="151" name="Oval 287"/>
            <p:cNvSpPr/>
            <p:nvPr/>
          </p:nvSpPr>
          <p:spPr>
            <a:xfrm>
              <a:off x="7690783" y="6830630"/>
              <a:ext cx="246052" cy="244555"/>
            </a:xfrm>
            <a:prstGeom prst="ellipse">
              <a:avLst/>
            </a:prstGeom>
            <a:no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800" b="1" kern="0" dirty="0">
                  <a:latin typeface="Arial"/>
                  <a:cs typeface="+mn-cs"/>
                </a:rPr>
                <a:t>=</a:t>
              </a:r>
              <a:endParaRPr lang="en-US" sz="1800" b="1" kern="0" dirty="0">
                <a:latin typeface="Arial"/>
                <a:cs typeface="+mn-cs"/>
              </a:endParaRPr>
            </a:p>
          </p:txBody>
        </p:sp>
        <p:sp>
          <p:nvSpPr>
            <p:cNvPr id="152" name="Oval 287"/>
            <p:cNvSpPr/>
            <p:nvPr/>
          </p:nvSpPr>
          <p:spPr>
            <a:xfrm>
              <a:off x="7062160" y="6830630"/>
              <a:ext cx="246052" cy="244555"/>
            </a:xfrm>
            <a:prstGeom prst="ellipse">
              <a:avLst/>
            </a:prstGeom>
            <a:no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800" b="1" kern="0" dirty="0">
                  <a:latin typeface="Arial"/>
                  <a:cs typeface="+mn-cs"/>
                </a:rPr>
                <a:t>+</a:t>
              </a:r>
              <a:endParaRPr lang="en-US" sz="1800" b="1" kern="0" dirty="0">
                <a:latin typeface="Arial"/>
                <a:cs typeface="+mn-cs"/>
              </a:endParaRPr>
            </a:p>
          </p:txBody>
        </p:sp>
      </p:grpSp>
      <p:sp>
        <p:nvSpPr>
          <p:cNvPr id="155" name="Oval 287"/>
          <p:cNvSpPr/>
          <p:nvPr/>
        </p:nvSpPr>
        <p:spPr>
          <a:xfrm>
            <a:off x="6619875" y="7235825"/>
            <a:ext cx="203200" cy="203200"/>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000" b="1" kern="0" dirty="0">
                <a:solidFill>
                  <a:srgbClr val="FFFFFF"/>
                </a:solidFill>
                <a:latin typeface="Arial"/>
                <a:cs typeface="+mn-cs"/>
              </a:rPr>
              <a:t>Г</a:t>
            </a:r>
            <a:endParaRPr lang="en-US" sz="1000" b="1" kern="0" dirty="0">
              <a:solidFill>
                <a:srgbClr val="FFFFFF"/>
              </a:solidFill>
              <a:latin typeface="Arial"/>
              <a:cs typeface="+mn-cs"/>
            </a:endParaRPr>
          </a:p>
        </p:txBody>
      </p:sp>
      <p:cxnSp>
        <p:nvCxnSpPr>
          <p:cNvPr id="156" name="Прямая соединительная линия 155"/>
          <p:cNvCxnSpPr/>
          <p:nvPr/>
        </p:nvCxnSpPr>
        <p:spPr>
          <a:xfrm>
            <a:off x="6619875" y="6835775"/>
            <a:ext cx="5446713"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8" name="Freeform 25"/>
          <p:cNvSpPr>
            <a:spLocks noChangeAspect="1" noEditPoints="1"/>
          </p:cNvSpPr>
          <p:nvPr/>
        </p:nvSpPr>
        <p:spPr bwMode="auto">
          <a:xfrm>
            <a:off x="3854450" y="4267200"/>
            <a:ext cx="447675" cy="393700"/>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lIns="98694" tIns="49347" rIns="98694" bIns="49347"/>
          <a:lstStyle/>
          <a:p>
            <a:pPr defTabSz="986912">
              <a:defRPr/>
            </a:pPr>
            <a:endParaRPr lang="en-GB" sz="2051" dirty="0">
              <a:solidFill>
                <a:srgbClr val="000000"/>
              </a:solidFill>
              <a:latin typeface="Arial" pitchFamily="34" charset="0"/>
              <a:cs typeface="Arial" pitchFamily="34" charset="0"/>
            </a:endParaRPr>
          </a:p>
        </p:txBody>
      </p:sp>
      <p:sp>
        <p:nvSpPr>
          <p:cNvPr id="159" name="Freeform 25"/>
          <p:cNvSpPr>
            <a:spLocks noChangeAspect="1" noEditPoints="1"/>
          </p:cNvSpPr>
          <p:nvPr/>
        </p:nvSpPr>
        <p:spPr bwMode="auto">
          <a:xfrm>
            <a:off x="10012363" y="4770438"/>
            <a:ext cx="447675" cy="393700"/>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lIns="98694" tIns="49347" rIns="98694" bIns="49347"/>
          <a:lstStyle/>
          <a:p>
            <a:pPr defTabSz="986912">
              <a:defRPr/>
            </a:pPr>
            <a:endParaRPr lang="en-GB" sz="2051" dirty="0">
              <a:solidFill>
                <a:srgbClr val="000000"/>
              </a:solidFill>
              <a:latin typeface="Arial" pitchFamily="34" charset="0"/>
              <a:cs typeface="Arial" pitchFamily="34" charset="0"/>
            </a:endParaRPr>
          </a:p>
        </p:txBody>
      </p:sp>
      <p:sp>
        <p:nvSpPr>
          <p:cNvPr id="69" name="Скругленный прямоугольник 68"/>
          <p:cNvSpPr/>
          <p:nvPr/>
        </p:nvSpPr>
        <p:spPr>
          <a:xfrm>
            <a:off x="9680575" y="4184650"/>
            <a:ext cx="373063" cy="174625"/>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15402" name="Группа 4"/>
          <p:cNvGrpSpPr>
            <a:grpSpLocks/>
          </p:cNvGrpSpPr>
          <p:nvPr/>
        </p:nvGrpSpPr>
        <p:grpSpPr bwMode="auto">
          <a:xfrm>
            <a:off x="333375" y="3992563"/>
            <a:ext cx="2301875" cy="903287"/>
            <a:chOff x="332773" y="3991997"/>
            <a:chExt cx="2303065" cy="904187"/>
          </a:xfrm>
        </p:grpSpPr>
        <p:sp>
          <p:nvSpPr>
            <p:cNvPr id="20" name="Скругленный прямоугольник 19"/>
            <p:cNvSpPr/>
            <p:nvPr/>
          </p:nvSpPr>
          <p:spPr>
            <a:xfrm>
              <a:off x="464604" y="4092109"/>
              <a:ext cx="2171234" cy="727799"/>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630238">
                <a:defRPr/>
              </a:pPr>
              <a:r>
                <a:rPr lang="ru-RU" sz="1100" b="1" dirty="0">
                  <a:solidFill>
                    <a:schemeClr val="tx1"/>
                  </a:solidFill>
                </a:rPr>
                <a:t>Банк-партнер/ Организация-партнер</a:t>
              </a:r>
            </a:p>
            <a:p>
              <a:pPr marL="630238">
                <a:defRPr/>
              </a:pPr>
              <a:r>
                <a:rPr lang="ru-RU" sz="1000" dirty="0">
                  <a:solidFill>
                    <a:schemeClr val="tx1"/>
                  </a:solidFill>
                </a:rPr>
                <a:t>(бенефициар по гарантии Корпорации)</a:t>
              </a:r>
              <a:endParaRPr lang="ru-RU" sz="1000" dirty="0">
                <a:solidFill>
                  <a:schemeClr val="tx1"/>
                </a:solidFill>
              </a:endParaRPr>
            </a:p>
          </p:txBody>
        </p:sp>
        <p:grpSp>
          <p:nvGrpSpPr>
            <p:cNvPr id="15412" name="Группа 69"/>
            <p:cNvGrpSpPr>
              <a:grpSpLocks/>
            </p:cNvGrpSpPr>
            <p:nvPr/>
          </p:nvGrpSpPr>
          <p:grpSpPr bwMode="auto">
            <a:xfrm>
              <a:off x="332773" y="3991997"/>
              <a:ext cx="904187" cy="904187"/>
              <a:chOff x="-1167900" y="2055274"/>
              <a:chExt cx="2233307" cy="2233307"/>
            </a:xfrm>
          </p:grpSpPr>
          <p:pic>
            <p:nvPicPr>
              <p:cNvPr id="15413" name="Рисунок 70"/>
              <p:cNvPicPr>
                <a:picLocks noChangeAspect="1"/>
              </p:cNvPicPr>
              <p:nvPr/>
            </p:nvPicPr>
            <p:blipFill>
              <a:blip r:embed="rId4"/>
              <a:srcRect/>
              <a:stretch>
                <a:fillRect/>
              </a:stretch>
            </p:blipFill>
            <p:spPr bwMode="auto">
              <a:xfrm>
                <a:off x="-1167900" y="2055274"/>
                <a:ext cx="2233307" cy="2233307"/>
              </a:xfrm>
              <a:prstGeom prst="rect">
                <a:avLst/>
              </a:prstGeom>
              <a:noFill/>
              <a:ln w="9525">
                <a:noFill/>
                <a:miter lim="800000"/>
                <a:headEnd/>
                <a:tailEnd/>
              </a:ln>
            </p:spPr>
          </p:pic>
          <p:sp>
            <p:nvSpPr>
              <p:cNvPr id="72" name="Овал 71"/>
              <p:cNvSpPr/>
              <p:nvPr/>
            </p:nvSpPr>
            <p:spPr>
              <a:xfrm>
                <a:off x="-391128" y="2867742"/>
                <a:ext cx="651233" cy="65154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800" dirty="0"/>
                  <a:t>₽</a:t>
                </a:r>
                <a:endParaRPr lang="ru-RU" sz="1800" dirty="0"/>
              </a:p>
            </p:txBody>
          </p:sp>
        </p:grpSp>
      </p:grpSp>
      <p:grpSp>
        <p:nvGrpSpPr>
          <p:cNvPr id="15403" name="Группа 72"/>
          <p:cNvGrpSpPr>
            <a:grpSpLocks/>
          </p:cNvGrpSpPr>
          <p:nvPr/>
        </p:nvGrpSpPr>
        <p:grpSpPr bwMode="auto">
          <a:xfrm>
            <a:off x="6491288" y="4514850"/>
            <a:ext cx="2303462" cy="904875"/>
            <a:chOff x="332773" y="3991997"/>
            <a:chExt cx="2303065" cy="904187"/>
          </a:xfrm>
        </p:grpSpPr>
        <p:sp>
          <p:nvSpPr>
            <p:cNvPr id="74" name="Скругленный прямоугольник 73"/>
            <p:cNvSpPr/>
            <p:nvPr/>
          </p:nvSpPr>
          <p:spPr>
            <a:xfrm>
              <a:off x="464512" y="4091934"/>
              <a:ext cx="2171326" cy="728108"/>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630238">
                <a:defRPr/>
              </a:pPr>
              <a:r>
                <a:rPr lang="ru-RU" sz="1100" b="1" dirty="0">
                  <a:solidFill>
                    <a:schemeClr val="tx1"/>
                  </a:solidFill>
                </a:rPr>
                <a:t>Банк-партнер/ Организация-партнер</a:t>
              </a:r>
            </a:p>
            <a:p>
              <a:pPr marL="630238">
                <a:defRPr/>
              </a:pPr>
              <a:r>
                <a:rPr lang="ru-RU" sz="1000" dirty="0">
                  <a:solidFill>
                    <a:schemeClr val="tx1"/>
                  </a:solidFill>
                </a:rPr>
                <a:t>(бенефициар по гарантии Корпорации)</a:t>
              </a:r>
              <a:endParaRPr lang="ru-RU" sz="1000" dirty="0">
                <a:solidFill>
                  <a:schemeClr val="tx1"/>
                </a:solidFill>
              </a:endParaRPr>
            </a:p>
          </p:txBody>
        </p:sp>
        <p:grpSp>
          <p:nvGrpSpPr>
            <p:cNvPr id="15408" name="Группа 74"/>
            <p:cNvGrpSpPr>
              <a:grpSpLocks/>
            </p:cNvGrpSpPr>
            <p:nvPr/>
          </p:nvGrpSpPr>
          <p:grpSpPr bwMode="auto">
            <a:xfrm>
              <a:off x="332773" y="3991997"/>
              <a:ext cx="904187" cy="904187"/>
              <a:chOff x="-1167900" y="2055274"/>
              <a:chExt cx="2233307" cy="2233307"/>
            </a:xfrm>
          </p:grpSpPr>
          <p:pic>
            <p:nvPicPr>
              <p:cNvPr id="15409" name="Рисунок 75"/>
              <p:cNvPicPr>
                <a:picLocks noChangeAspect="1"/>
              </p:cNvPicPr>
              <p:nvPr/>
            </p:nvPicPr>
            <p:blipFill>
              <a:blip r:embed="rId4"/>
              <a:srcRect/>
              <a:stretch>
                <a:fillRect/>
              </a:stretch>
            </p:blipFill>
            <p:spPr bwMode="auto">
              <a:xfrm>
                <a:off x="-1167900" y="2055274"/>
                <a:ext cx="2233307" cy="2233307"/>
              </a:xfrm>
              <a:prstGeom prst="rect">
                <a:avLst/>
              </a:prstGeom>
              <a:noFill/>
              <a:ln w="9525">
                <a:noFill/>
                <a:miter lim="800000"/>
                <a:headEnd/>
                <a:tailEnd/>
              </a:ln>
            </p:spPr>
          </p:pic>
          <p:sp>
            <p:nvSpPr>
              <p:cNvPr id="77" name="Овал 76"/>
              <p:cNvSpPr/>
              <p:nvPr/>
            </p:nvSpPr>
            <p:spPr>
              <a:xfrm>
                <a:off x="-387744" y="2870235"/>
                <a:ext cx="650784" cy="65040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800" dirty="0"/>
                  <a:t>₽</a:t>
                </a:r>
                <a:endParaRPr lang="ru-RU" sz="1800" dirty="0"/>
              </a:p>
            </p:txBody>
          </p:sp>
        </p:grpSp>
      </p:grpSp>
      <p:pic>
        <p:nvPicPr>
          <p:cNvPr id="15404" name="Рисунок 80"/>
          <p:cNvPicPr>
            <a:picLocks noChangeAspect="1"/>
          </p:cNvPicPr>
          <p:nvPr/>
        </p:nvPicPr>
        <p:blipFill>
          <a:blip r:embed="rId5"/>
          <a:srcRect/>
          <a:stretch>
            <a:fillRect/>
          </a:stretch>
        </p:blipFill>
        <p:spPr bwMode="auto">
          <a:xfrm>
            <a:off x="9637713" y="3757613"/>
            <a:ext cx="433387" cy="414337"/>
          </a:xfrm>
          <a:prstGeom prst="rect">
            <a:avLst/>
          </a:prstGeom>
          <a:noFill/>
          <a:ln w="9525">
            <a:noFill/>
            <a:miter lim="800000"/>
            <a:headEnd/>
            <a:tailEnd/>
          </a:ln>
        </p:spPr>
      </p:pic>
      <p:sp>
        <p:nvSpPr>
          <p:cNvPr id="84" name="Прямоугольник 83"/>
          <p:cNvSpPr/>
          <p:nvPr/>
        </p:nvSpPr>
        <p:spPr>
          <a:xfrm>
            <a:off x="6835775" y="7138988"/>
            <a:ext cx="5722938" cy="311150"/>
          </a:xfrm>
          <a:prstGeom prst="rect">
            <a:avLst/>
          </a:prstGeom>
          <a:ln>
            <a:noFill/>
          </a:ln>
        </p:spPr>
        <p:txBody>
          <a:bodyPr anchor="ctr"/>
          <a:lstStyle/>
          <a:p>
            <a:pPr>
              <a:defRPr/>
            </a:pPr>
            <a:r>
              <a:rPr lang="ru-RU" sz="900" dirty="0">
                <a:solidFill>
                  <a:schemeClr val="tx1">
                    <a:lumMod val="95000"/>
                    <a:lumOff val="5000"/>
                  </a:schemeClr>
                </a:solidFill>
                <a:latin typeface="Arial" pitchFamily="34" charset="0"/>
                <a:cs typeface="Arial" pitchFamily="34" charset="0"/>
              </a:rPr>
              <a:t>Независимая гарантия Корпорации на часть непокрытой поручительством РГО суммы кредита</a:t>
            </a:r>
          </a:p>
        </p:txBody>
      </p:sp>
      <p:sp>
        <p:nvSpPr>
          <p:cNvPr id="15406" name="TextBox 84"/>
          <p:cNvSpPr txBox="1">
            <a:spLocks noChangeArrowheads="1"/>
          </p:cNvSpPr>
          <p:nvPr/>
        </p:nvSpPr>
        <p:spPr bwMode="auto">
          <a:xfrm>
            <a:off x="12103100" y="8004175"/>
            <a:ext cx="523875" cy="306388"/>
          </a:xfrm>
          <a:prstGeom prst="rect">
            <a:avLst/>
          </a:prstGeom>
          <a:noFill/>
          <a:ln w="9525">
            <a:noFill/>
            <a:miter lim="800000"/>
            <a:headEnd/>
            <a:tailEnd/>
          </a:ln>
        </p:spPr>
        <p:txBody>
          <a:bodyPr>
            <a:spAutoFit/>
          </a:bodyPr>
          <a:lstStyle/>
          <a:p>
            <a:r>
              <a:rPr lang="ru-RU" sz="1400">
                <a:latin typeface="Arial Narrow" pitchFamily="34" charset="0"/>
              </a:rPr>
              <a:t>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5" name="Рисунок 82"/>
          <p:cNvPicPr>
            <a:picLocks noChangeAspect="1"/>
          </p:cNvPicPr>
          <p:nvPr/>
        </p:nvPicPr>
        <p:blipFill>
          <a:blip r:embed="rId2"/>
          <a:srcRect/>
          <a:stretch>
            <a:fillRect/>
          </a:stretch>
        </p:blipFill>
        <p:spPr bwMode="auto">
          <a:xfrm>
            <a:off x="2478088" y="6211888"/>
            <a:ext cx="1371600" cy="623887"/>
          </a:xfrm>
          <a:prstGeom prst="rect">
            <a:avLst/>
          </a:prstGeom>
          <a:noFill/>
          <a:ln w="9525">
            <a:noFill/>
            <a:miter lim="800000"/>
            <a:headEnd/>
            <a:tailEnd/>
          </a:ln>
        </p:spPr>
      </p:pic>
      <p:pic>
        <p:nvPicPr>
          <p:cNvPr id="16386" name="Рисунок 77"/>
          <p:cNvPicPr>
            <a:picLocks noChangeAspect="1"/>
          </p:cNvPicPr>
          <p:nvPr/>
        </p:nvPicPr>
        <p:blipFill>
          <a:blip r:embed="rId3"/>
          <a:srcRect/>
          <a:stretch>
            <a:fillRect/>
          </a:stretch>
        </p:blipFill>
        <p:spPr bwMode="auto">
          <a:xfrm>
            <a:off x="101600" y="65088"/>
            <a:ext cx="2717800" cy="1235075"/>
          </a:xfrm>
          <a:prstGeom prst="rect">
            <a:avLst/>
          </a:prstGeom>
          <a:noFill/>
          <a:ln w="9525">
            <a:noFill/>
            <a:miter lim="800000"/>
            <a:headEnd/>
            <a:tailEnd/>
          </a:ln>
        </p:spPr>
      </p:pic>
      <p:sp>
        <p:nvSpPr>
          <p:cNvPr id="2" name="Заголовок 1"/>
          <p:cNvSpPr>
            <a:spLocks noGrp="1"/>
          </p:cNvSpPr>
          <p:nvPr>
            <p:ph type="title"/>
          </p:nvPr>
        </p:nvSpPr>
        <p:spPr>
          <a:xfrm>
            <a:off x="2819400" y="296863"/>
            <a:ext cx="9434513" cy="700087"/>
          </a:xfrm>
        </p:spPr>
        <p:txBody>
          <a:bodyPr/>
          <a:lstStyle/>
          <a:p>
            <a:pPr algn="ctr" defTabSz="1218602" eaLnBrk="1" hangingPunct="1">
              <a:defRPr/>
            </a:pPr>
            <a:r>
              <a:rPr lang="ru-RU" sz="2300"/>
              <a:t>Специальные гарантийные продукты для сельского хозяйства</a:t>
            </a:r>
            <a:endParaRPr lang="ru-RU" sz="2300"/>
          </a:p>
        </p:txBody>
      </p:sp>
      <p:grpSp>
        <p:nvGrpSpPr>
          <p:cNvPr id="16388" name="Группа 12"/>
          <p:cNvGrpSpPr>
            <a:grpSpLocks/>
          </p:cNvGrpSpPr>
          <p:nvPr/>
        </p:nvGrpSpPr>
        <p:grpSpPr bwMode="auto">
          <a:xfrm>
            <a:off x="363538" y="3182938"/>
            <a:ext cx="11890375" cy="750887"/>
            <a:chOff x="363539" y="1128774"/>
            <a:chExt cx="5819547" cy="751508"/>
          </a:xfrm>
        </p:grpSpPr>
        <p:sp>
          <p:nvSpPr>
            <p:cNvPr id="14" name="Текст 2"/>
            <p:cNvSpPr txBox="1">
              <a:spLocks/>
            </p:cNvSpPr>
            <p:nvPr/>
          </p:nvSpPr>
          <p:spPr>
            <a:xfrm>
              <a:off x="363539" y="1128774"/>
              <a:ext cx="5819547" cy="726087"/>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a:defRPr/>
              </a:pPr>
              <a:r>
                <a:rPr lang="ru-RU" b="1" kern="0" dirty="0" smtClean="0"/>
                <a:t>Схема взаимодействия</a:t>
              </a:r>
              <a:endParaRPr lang="ru-RU" b="1" kern="0" dirty="0"/>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Скругленный прямоугольник 41"/>
          <p:cNvSpPr/>
          <p:nvPr/>
        </p:nvSpPr>
        <p:spPr>
          <a:xfrm>
            <a:off x="3357563" y="4287838"/>
            <a:ext cx="2500312" cy="727075"/>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630238">
              <a:defRPr/>
            </a:pPr>
            <a:r>
              <a:rPr lang="ru-RU" sz="1100" b="1" dirty="0">
                <a:solidFill>
                  <a:schemeClr val="tx1"/>
                </a:solidFill>
              </a:rPr>
              <a:t>Региональная гарантийная организация</a:t>
            </a:r>
          </a:p>
          <a:p>
            <a:pPr marL="630238">
              <a:defRPr/>
            </a:pPr>
            <a:r>
              <a:rPr lang="ru-RU" sz="1000" dirty="0">
                <a:solidFill>
                  <a:schemeClr val="tx1"/>
                </a:solidFill>
              </a:rPr>
              <a:t>(поручитель)</a:t>
            </a:r>
            <a:endParaRPr lang="ru-RU" sz="1000" dirty="0">
              <a:solidFill>
                <a:schemeClr val="tx1"/>
              </a:solidFill>
            </a:endParaRPr>
          </a:p>
        </p:txBody>
      </p:sp>
      <p:sp>
        <p:nvSpPr>
          <p:cNvPr id="126" name="Скругленный прямоугольник 125"/>
          <p:cNvSpPr/>
          <p:nvPr/>
        </p:nvSpPr>
        <p:spPr>
          <a:xfrm>
            <a:off x="2327275" y="6235700"/>
            <a:ext cx="2644775" cy="584200"/>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1703388" algn="ctr">
              <a:tabLst>
                <a:tab pos="1524000" algn="l"/>
              </a:tabLst>
              <a:defRPr/>
            </a:pPr>
            <a:r>
              <a:rPr lang="ru-RU" sz="1100" b="1" dirty="0">
                <a:solidFill>
                  <a:schemeClr val="tx1"/>
                </a:solidFill>
              </a:rPr>
              <a:t>Гарант</a:t>
            </a:r>
          </a:p>
        </p:txBody>
      </p:sp>
      <p:sp>
        <p:nvSpPr>
          <p:cNvPr id="127" name="Скругленный прямоугольник 126"/>
          <p:cNvSpPr/>
          <p:nvPr/>
        </p:nvSpPr>
        <p:spPr>
          <a:xfrm>
            <a:off x="363538" y="3983038"/>
            <a:ext cx="5578475" cy="4140200"/>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ru-RU" sz="1100" b="1" dirty="0">
              <a:solidFill>
                <a:schemeClr val="tx1"/>
              </a:solidFill>
            </a:endParaRPr>
          </a:p>
        </p:txBody>
      </p:sp>
      <p:grpSp>
        <p:nvGrpSpPr>
          <p:cNvPr id="16392" name="Группа 128"/>
          <p:cNvGrpSpPr>
            <a:grpSpLocks/>
          </p:cNvGrpSpPr>
          <p:nvPr/>
        </p:nvGrpSpPr>
        <p:grpSpPr bwMode="auto">
          <a:xfrm>
            <a:off x="2608263" y="5189538"/>
            <a:ext cx="1004887" cy="922337"/>
            <a:chOff x="2086858" y="4929254"/>
            <a:chExt cx="1932332" cy="1116644"/>
          </a:xfrm>
        </p:grpSpPr>
        <p:cxnSp>
          <p:nvCxnSpPr>
            <p:cNvPr id="134" name="Прямая со стрелкой 133"/>
            <p:cNvCxnSpPr/>
            <p:nvPr/>
          </p:nvCxnSpPr>
          <p:spPr>
            <a:xfrm>
              <a:off x="2157068" y="5590400"/>
              <a:ext cx="1749174" cy="0"/>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16443" name="Прямоугольник 130"/>
            <p:cNvSpPr>
              <a:spLocks noChangeArrowheads="1"/>
            </p:cNvSpPr>
            <p:nvPr/>
          </p:nvSpPr>
          <p:spPr bwMode="auto">
            <a:xfrm>
              <a:off x="2086858" y="5844859"/>
              <a:ext cx="1932332" cy="201039"/>
            </a:xfrm>
            <a:prstGeom prst="rect">
              <a:avLst/>
            </a:prstGeom>
            <a:noFill/>
            <a:ln w="9525">
              <a:noFill/>
              <a:miter lim="800000"/>
              <a:headEnd/>
              <a:tailEnd/>
            </a:ln>
          </p:spPr>
          <p:txBody>
            <a:bodyPr anchor="ctr"/>
            <a:lstStyle/>
            <a:p>
              <a:pPr algn="ctr"/>
              <a:r>
                <a:rPr lang="ru-RU" sz="1200">
                  <a:solidFill>
                    <a:srgbClr val="00A1DE"/>
                  </a:solidFill>
                </a:rPr>
                <a:t>Частичный залог</a:t>
              </a:r>
            </a:p>
          </p:txBody>
        </p:sp>
        <p:sp>
          <p:nvSpPr>
            <p:cNvPr id="16444" name="Прямоугольник 131"/>
            <p:cNvSpPr>
              <a:spLocks noChangeArrowheads="1"/>
            </p:cNvSpPr>
            <p:nvPr/>
          </p:nvSpPr>
          <p:spPr bwMode="auto">
            <a:xfrm>
              <a:off x="2172489" y="4929254"/>
              <a:ext cx="1590314" cy="228147"/>
            </a:xfrm>
            <a:prstGeom prst="rect">
              <a:avLst/>
            </a:prstGeom>
            <a:noFill/>
            <a:ln w="9525">
              <a:noFill/>
              <a:miter lim="800000"/>
              <a:headEnd/>
              <a:tailEnd/>
            </a:ln>
          </p:spPr>
          <p:txBody>
            <a:bodyPr anchor="ctr"/>
            <a:lstStyle/>
            <a:p>
              <a:pPr algn="r"/>
              <a:r>
                <a:rPr lang="ru-RU" sz="1200">
                  <a:solidFill>
                    <a:srgbClr val="1F4E79"/>
                  </a:solidFill>
                </a:rPr>
                <a:t>Кредит</a:t>
              </a:r>
            </a:p>
          </p:txBody>
        </p:sp>
      </p:grpSp>
      <p:cxnSp>
        <p:nvCxnSpPr>
          <p:cNvPr id="135" name="Elbow Connector 187"/>
          <p:cNvCxnSpPr>
            <a:stCxn id="126" idx="1"/>
          </p:cNvCxnSpPr>
          <p:nvPr/>
        </p:nvCxnSpPr>
        <p:spPr>
          <a:xfrm rot="10800000">
            <a:off x="1519238" y="5919788"/>
            <a:ext cx="808037" cy="608012"/>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6394" name="Прямоугольник 136"/>
          <p:cNvSpPr>
            <a:spLocks noChangeArrowheads="1"/>
          </p:cNvSpPr>
          <p:nvPr/>
        </p:nvSpPr>
        <p:spPr bwMode="auto">
          <a:xfrm>
            <a:off x="1189038" y="6564313"/>
            <a:ext cx="1077912" cy="228600"/>
          </a:xfrm>
          <a:prstGeom prst="rect">
            <a:avLst/>
          </a:prstGeom>
          <a:noFill/>
          <a:ln w="9525">
            <a:noFill/>
            <a:miter lim="800000"/>
            <a:headEnd/>
            <a:tailEnd/>
          </a:ln>
        </p:spPr>
        <p:txBody>
          <a:bodyPr anchor="ctr"/>
          <a:lstStyle/>
          <a:p>
            <a:pPr algn="r"/>
            <a:r>
              <a:rPr lang="ru-RU" sz="1200">
                <a:solidFill>
                  <a:srgbClr val="C00000"/>
                </a:solidFill>
              </a:rPr>
              <a:t>Гарантия</a:t>
            </a:r>
          </a:p>
        </p:txBody>
      </p:sp>
      <p:sp>
        <p:nvSpPr>
          <p:cNvPr id="138" name="Oval 287"/>
          <p:cNvSpPr/>
          <p:nvPr/>
        </p:nvSpPr>
        <p:spPr>
          <a:xfrm>
            <a:off x="1246188" y="6565900"/>
            <a:ext cx="246062" cy="246063"/>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200" b="1" kern="0" dirty="0">
                <a:solidFill>
                  <a:srgbClr val="FFFFFF"/>
                </a:solidFill>
                <a:latin typeface="Arial"/>
                <a:cs typeface="+mn-cs"/>
              </a:rPr>
              <a:t>Г</a:t>
            </a:r>
            <a:endParaRPr lang="en-US" sz="1200" b="1" kern="0" dirty="0">
              <a:solidFill>
                <a:srgbClr val="FFFFFF"/>
              </a:solidFill>
              <a:latin typeface="Arial"/>
              <a:cs typeface="+mn-cs"/>
            </a:endParaRPr>
          </a:p>
        </p:txBody>
      </p:sp>
      <p:sp>
        <p:nvSpPr>
          <p:cNvPr id="141" name="Скругленный прямоугольник 140"/>
          <p:cNvSpPr/>
          <p:nvPr/>
        </p:nvSpPr>
        <p:spPr>
          <a:xfrm>
            <a:off x="3708400" y="5191125"/>
            <a:ext cx="2171700" cy="728663"/>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630238">
              <a:defRPr/>
            </a:pPr>
            <a:r>
              <a:rPr lang="ru-RU" sz="1100" b="1" dirty="0"/>
              <a:t>Субъект МСП</a:t>
            </a:r>
          </a:p>
          <a:p>
            <a:pPr marL="630238">
              <a:defRPr/>
            </a:pPr>
            <a:r>
              <a:rPr lang="ru-RU" sz="1000" dirty="0"/>
              <a:t>(заемщик, принципал </a:t>
            </a:r>
            <a:endParaRPr lang="en-US" sz="1000" dirty="0"/>
          </a:p>
          <a:p>
            <a:pPr marL="630238">
              <a:defRPr/>
            </a:pPr>
            <a:r>
              <a:rPr lang="ru-RU" sz="1000" dirty="0"/>
              <a:t>по </a:t>
            </a:r>
            <a:r>
              <a:rPr lang="ru-RU" sz="1000" dirty="0"/>
              <a:t>гарантии Корпорации)</a:t>
            </a:r>
          </a:p>
        </p:txBody>
      </p:sp>
      <p:cxnSp>
        <p:nvCxnSpPr>
          <p:cNvPr id="143" name="Elbow Connector 187"/>
          <p:cNvCxnSpPr>
            <a:stCxn id="42" idx="1"/>
          </p:cNvCxnSpPr>
          <p:nvPr/>
        </p:nvCxnSpPr>
        <p:spPr>
          <a:xfrm rot="10800000" flipV="1">
            <a:off x="1519238" y="4651375"/>
            <a:ext cx="1838325" cy="539750"/>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6398" name="Прямоугольник 143"/>
          <p:cNvSpPr>
            <a:spLocks noChangeArrowheads="1"/>
          </p:cNvSpPr>
          <p:nvPr/>
        </p:nvSpPr>
        <p:spPr bwMode="auto">
          <a:xfrm>
            <a:off x="1063625" y="4354513"/>
            <a:ext cx="1692275" cy="228600"/>
          </a:xfrm>
          <a:prstGeom prst="rect">
            <a:avLst/>
          </a:prstGeom>
          <a:noFill/>
          <a:ln w="9525">
            <a:noFill/>
            <a:miter lim="800000"/>
            <a:headEnd/>
            <a:tailEnd/>
          </a:ln>
        </p:spPr>
        <p:txBody>
          <a:bodyPr anchor="ctr"/>
          <a:lstStyle/>
          <a:p>
            <a:pPr algn="r"/>
            <a:r>
              <a:rPr lang="ru-RU" sz="1200">
                <a:solidFill>
                  <a:srgbClr val="F5750B"/>
                </a:solidFill>
              </a:rPr>
              <a:t>Поручительство</a:t>
            </a:r>
          </a:p>
        </p:txBody>
      </p:sp>
      <p:sp>
        <p:nvSpPr>
          <p:cNvPr id="145" name="Oval 287"/>
          <p:cNvSpPr/>
          <p:nvPr/>
        </p:nvSpPr>
        <p:spPr>
          <a:xfrm>
            <a:off x="1246188" y="4356100"/>
            <a:ext cx="246062" cy="246063"/>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200" b="1" kern="0" dirty="0">
                <a:solidFill>
                  <a:srgbClr val="FFFFFF"/>
                </a:solidFill>
                <a:latin typeface="Arial"/>
                <a:cs typeface="+mn-cs"/>
              </a:rPr>
              <a:t>П</a:t>
            </a:r>
            <a:endParaRPr lang="en-US" sz="1200" b="1" kern="0" dirty="0">
              <a:solidFill>
                <a:srgbClr val="FFFFFF"/>
              </a:solidFill>
              <a:latin typeface="Arial"/>
              <a:cs typeface="+mn-cs"/>
            </a:endParaRPr>
          </a:p>
        </p:txBody>
      </p:sp>
      <p:sp>
        <p:nvSpPr>
          <p:cNvPr id="146" name="Прямоугольник 145"/>
          <p:cNvSpPr/>
          <p:nvPr/>
        </p:nvSpPr>
        <p:spPr>
          <a:xfrm>
            <a:off x="787400" y="7196138"/>
            <a:ext cx="4979988" cy="311150"/>
          </a:xfrm>
          <a:prstGeom prst="rect">
            <a:avLst/>
          </a:prstGeom>
          <a:ln>
            <a:noFill/>
          </a:ln>
        </p:spPr>
        <p:txBody>
          <a:bodyPr anchor="ctr"/>
          <a:lstStyle/>
          <a:p>
            <a:pPr>
              <a:defRPr/>
            </a:pPr>
            <a:r>
              <a:rPr lang="ru-RU" sz="1050" dirty="0">
                <a:solidFill>
                  <a:schemeClr val="tx1">
                    <a:lumMod val="95000"/>
                    <a:lumOff val="5000"/>
                  </a:schemeClr>
                </a:solidFill>
                <a:latin typeface="Arial" pitchFamily="34" charset="0"/>
                <a:cs typeface="Arial" pitchFamily="34" charset="0"/>
              </a:rPr>
              <a:t>Поручительство РГО за исполнение МСП обязательств в рамках собственного лимита РГО</a:t>
            </a:r>
          </a:p>
          <a:p>
            <a:pPr>
              <a:defRPr/>
            </a:pPr>
            <a:r>
              <a:rPr lang="ru-RU" sz="1050" dirty="0">
                <a:solidFill>
                  <a:schemeClr val="tx1">
                    <a:lumMod val="95000"/>
                    <a:lumOff val="5000"/>
                  </a:schemeClr>
                </a:solidFill>
                <a:latin typeface="Arial" pitchFamily="34" charset="0"/>
                <a:cs typeface="Arial" pitchFamily="34" charset="0"/>
              </a:rPr>
              <a:t>но не мене 10 % от суммы основного долга по кредиту</a:t>
            </a:r>
            <a:endParaRPr lang="ru-RU" sz="1050" dirty="0">
              <a:solidFill>
                <a:schemeClr val="tx1">
                  <a:lumMod val="95000"/>
                  <a:lumOff val="5000"/>
                </a:schemeClr>
              </a:solidFill>
              <a:latin typeface="Arial" pitchFamily="34" charset="0"/>
              <a:cs typeface="Arial" pitchFamily="34" charset="0"/>
            </a:endParaRPr>
          </a:p>
        </p:txBody>
      </p:sp>
      <p:sp>
        <p:nvSpPr>
          <p:cNvPr id="148" name="Oval 287"/>
          <p:cNvSpPr/>
          <p:nvPr/>
        </p:nvSpPr>
        <p:spPr>
          <a:xfrm>
            <a:off x="488950" y="7119938"/>
            <a:ext cx="246063" cy="258762"/>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200" b="1" kern="0" dirty="0">
                <a:solidFill>
                  <a:srgbClr val="FFFFFF"/>
                </a:solidFill>
                <a:latin typeface="Arial"/>
                <a:cs typeface="+mn-cs"/>
              </a:rPr>
              <a:t>П</a:t>
            </a:r>
            <a:endParaRPr lang="en-US" sz="1000" b="1" kern="0" dirty="0">
              <a:solidFill>
                <a:srgbClr val="FFFFFF"/>
              </a:solidFill>
              <a:latin typeface="Arial"/>
              <a:cs typeface="+mn-cs"/>
            </a:endParaRPr>
          </a:p>
        </p:txBody>
      </p:sp>
      <p:sp>
        <p:nvSpPr>
          <p:cNvPr id="159" name="Freeform 25"/>
          <p:cNvSpPr>
            <a:spLocks noChangeAspect="1" noEditPoints="1"/>
          </p:cNvSpPr>
          <p:nvPr/>
        </p:nvSpPr>
        <p:spPr bwMode="auto">
          <a:xfrm>
            <a:off x="3825875" y="5357813"/>
            <a:ext cx="447675" cy="393700"/>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lIns="98694" tIns="49347" rIns="98694" bIns="49347"/>
          <a:lstStyle/>
          <a:p>
            <a:pPr defTabSz="986912">
              <a:defRPr/>
            </a:pPr>
            <a:endParaRPr lang="en-GB" sz="2051" dirty="0">
              <a:solidFill>
                <a:srgbClr val="000000"/>
              </a:solidFill>
              <a:latin typeface="Arial" pitchFamily="34" charset="0"/>
              <a:cs typeface="Arial" pitchFamily="34" charset="0"/>
            </a:endParaRPr>
          </a:p>
        </p:txBody>
      </p:sp>
      <p:sp>
        <p:nvSpPr>
          <p:cNvPr id="69" name="Скругленный прямоугольник 68"/>
          <p:cNvSpPr/>
          <p:nvPr/>
        </p:nvSpPr>
        <p:spPr>
          <a:xfrm>
            <a:off x="3494088" y="4772025"/>
            <a:ext cx="373062" cy="174625"/>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16404" name="Группа 72"/>
          <p:cNvGrpSpPr>
            <a:grpSpLocks/>
          </p:cNvGrpSpPr>
          <p:nvPr/>
        </p:nvGrpSpPr>
        <p:grpSpPr bwMode="auto">
          <a:xfrm>
            <a:off x="304800" y="5103813"/>
            <a:ext cx="2303463" cy="903287"/>
            <a:chOff x="332773" y="3991997"/>
            <a:chExt cx="2303065" cy="904187"/>
          </a:xfrm>
        </p:grpSpPr>
        <p:sp>
          <p:nvSpPr>
            <p:cNvPr id="74" name="Скругленный прямоугольник 73"/>
            <p:cNvSpPr/>
            <p:nvPr/>
          </p:nvSpPr>
          <p:spPr>
            <a:xfrm>
              <a:off x="464513" y="4092109"/>
              <a:ext cx="2171325" cy="727799"/>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630238">
                <a:defRPr/>
              </a:pPr>
              <a:r>
                <a:rPr lang="ru-RU" sz="1100" b="1" dirty="0">
                  <a:solidFill>
                    <a:schemeClr val="tx1"/>
                  </a:solidFill>
                </a:rPr>
                <a:t>Банк-партнер/ Организация-партнер</a:t>
              </a:r>
            </a:p>
            <a:p>
              <a:pPr marL="630238">
                <a:defRPr/>
              </a:pPr>
              <a:r>
                <a:rPr lang="ru-RU" sz="1000" dirty="0">
                  <a:solidFill>
                    <a:schemeClr val="tx1"/>
                  </a:solidFill>
                </a:rPr>
                <a:t>(бенефициар по гарантии Корпорации)</a:t>
              </a:r>
              <a:endParaRPr lang="ru-RU" sz="1000" dirty="0">
                <a:solidFill>
                  <a:schemeClr val="tx1"/>
                </a:solidFill>
              </a:endParaRPr>
            </a:p>
          </p:txBody>
        </p:sp>
        <p:grpSp>
          <p:nvGrpSpPr>
            <p:cNvPr id="16439" name="Группа 74"/>
            <p:cNvGrpSpPr>
              <a:grpSpLocks/>
            </p:cNvGrpSpPr>
            <p:nvPr/>
          </p:nvGrpSpPr>
          <p:grpSpPr bwMode="auto">
            <a:xfrm>
              <a:off x="332773" y="3991997"/>
              <a:ext cx="904187" cy="904187"/>
              <a:chOff x="-1167900" y="2055274"/>
              <a:chExt cx="2233307" cy="2233307"/>
            </a:xfrm>
          </p:grpSpPr>
          <p:pic>
            <p:nvPicPr>
              <p:cNvPr id="16440" name="Рисунок 75"/>
              <p:cNvPicPr>
                <a:picLocks noChangeAspect="1"/>
              </p:cNvPicPr>
              <p:nvPr/>
            </p:nvPicPr>
            <p:blipFill>
              <a:blip r:embed="rId4"/>
              <a:srcRect/>
              <a:stretch>
                <a:fillRect/>
              </a:stretch>
            </p:blipFill>
            <p:spPr bwMode="auto">
              <a:xfrm>
                <a:off x="-1167900" y="2055274"/>
                <a:ext cx="2233307" cy="2233307"/>
              </a:xfrm>
              <a:prstGeom prst="rect">
                <a:avLst/>
              </a:prstGeom>
              <a:noFill/>
              <a:ln w="9525">
                <a:noFill/>
                <a:miter lim="800000"/>
                <a:headEnd/>
                <a:tailEnd/>
              </a:ln>
            </p:spPr>
          </p:pic>
          <p:sp>
            <p:nvSpPr>
              <p:cNvPr id="77" name="Овал 76"/>
              <p:cNvSpPr/>
              <p:nvPr/>
            </p:nvSpPr>
            <p:spPr>
              <a:xfrm>
                <a:off x="-387742" y="2867742"/>
                <a:ext cx="650784" cy="65154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800" dirty="0"/>
                  <a:t>₽</a:t>
                </a:r>
                <a:endParaRPr lang="ru-RU" sz="1800" dirty="0"/>
              </a:p>
            </p:txBody>
          </p:sp>
        </p:grpSp>
      </p:grpSp>
      <p:pic>
        <p:nvPicPr>
          <p:cNvPr id="16405" name="Рисунок 80"/>
          <p:cNvPicPr>
            <a:picLocks noChangeAspect="1"/>
          </p:cNvPicPr>
          <p:nvPr/>
        </p:nvPicPr>
        <p:blipFill>
          <a:blip r:embed="rId5"/>
          <a:srcRect/>
          <a:stretch>
            <a:fillRect/>
          </a:stretch>
        </p:blipFill>
        <p:spPr bwMode="auto">
          <a:xfrm>
            <a:off x="3451225" y="4344988"/>
            <a:ext cx="433388" cy="414337"/>
          </a:xfrm>
          <a:prstGeom prst="rect">
            <a:avLst/>
          </a:prstGeom>
          <a:noFill/>
          <a:ln w="9525">
            <a:noFill/>
            <a:miter lim="800000"/>
            <a:headEnd/>
            <a:tailEnd/>
          </a:ln>
        </p:spPr>
      </p:pic>
      <p:sp>
        <p:nvSpPr>
          <p:cNvPr id="84" name="Прямоугольник 83"/>
          <p:cNvSpPr/>
          <p:nvPr/>
        </p:nvSpPr>
        <p:spPr>
          <a:xfrm>
            <a:off x="776288" y="7704138"/>
            <a:ext cx="5059362" cy="312737"/>
          </a:xfrm>
          <a:prstGeom prst="rect">
            <a:avLst/>
          </a:prstGeom>
          <a:ln>
            <a:noFill/>
          </a:ln>
        </p:spPr>
        <p:txBody>
          <a:bodyPr anchor="ctr"/>
          <a:lstStyle/>
          <a:p>
            <a:pPr>
              <a:defRPr/>
            </a:pPr>
            <a:r>
              <a:rPr lang="ru-RU" sz="1050" dirty="0">
                <a:solidFill>
                  <a:schemeClr val="tx1">
                    <a:lumMod val="95000"/>
                    <a:lumOff val="5000"/>
                  </a:schemeClr>
                </a:solidFill>
                <a:latin typeface="Arial" pitchFamily="34" charset="0"/>
                <a:cs typeface="Arial" pitchFamily="34" charset="0"/>
              </a:rPr>
              <a:t>Независимая гарантия Корпорации на часть непокрытой поручительством РГО суммы кредита</a:t>
            </a:r>
          </a:p>
        </p:txBody>
      </p:sp>
      <p:sp>
        <p:nvSpPr>
          <p:cNvPr id="16407" name="TextBox 84"/>
          <p:cNvSpPr txBox="1">
            <a:spLocks noChangeArrowheads="1"/>
          </p:cNvSpPr>
          <p:nvPr/>
        </p:nvSpPr>
        <p:spPr bwMode="auto">
          <a:xfrm>
            <a:off x="12069763" y="8253413"/>
            <a:ext cx="523875" cy="307975"/>
          </a:xfrm>
          <a:prstGeom prst="rect">
            <a:avLst/>
          </a:prstGeom>
          <a:noFill/>
          <a:ln w="9525">
            <a:noFill/>
            <a:miter lim="800000"/>
            <a:headEnd/>
            <a:tailEnd/>
          </a:ln>
        </p:spPr>
        <p:txBody>
          <a:bodyPr>
            <a:spAutoFit/>
          </a:bodyPr>
          <a:lstStyle/>
          <a:p>
            <a:r>
              <a:rPr lang="ru-RU" sz="1400">
                <a:latin typeface="Arial Narrow" pitchFamily="34" charset="0"/>
              </a:rPr>
              <a:t>8</a:t>
            </a:r>
          </a:p>
        </p:txBody>
      </p:sp>
      <p:sp>
        <p:nvSpPr>
          <p:cNvPr id="41" name="Скругленный прямоугольник 40"/>
          <p:cNvSpPr/>
          <p:nvPr/>
        </p:nvSpPr>
        <p:spPr>
          <a:xfrm>
            <a:off x="363538" y="1247775"/>
            <a:ext cx="5578475" cy="2324100"/>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ru-RU" sz="1600" b="1" dirty="0" err="1"/>
              <a:t>Согарантии</a:t>
            </a:r>
            <a:r>
              <a:rPr lang="ru-RU" sz="1600" b="1" dirty="0"/>
              <a:t> </a:t>
            </a:r>
            <a:r>
              <a:rPr lang="ru-RU" sz="1600" b="1" dirty="0"/>
              <a:t>для сельскохозяйственных кооперативов.</a:t>
            </a:r>
          </a:p>
          <a:p>
            <a:pPr algn="ctr">
              <a:defRPr/>
            </a:pPr>
            <a:endParaRPr lang="ru-RU" sz="700" b="1" dirty="0"/>
          </a:p>
          <a:p>
            <a:pPr algn="ctr">
              <a:defRPr/>
            </a:pPr>
            <a:r>
              <a:rPr lang="ru-RU" sz="1600" b="1" dirty="0"/>
              <a:t>Гарантия </a:t>
            </a:r>
            <a:r>
              <a:rPr lang="ru-RU" sz="1600" b="1" dirty="0"/>
              <a:t>Корпорации совместно с поручительством региональной гарантийной организации </a:t>
            </a:r>
            <a:r>
              <a:rPr lang="ru-RU" sz="1600" b="1" dirty="0"/>
              <a:t>покрывает </a:t>
            </a:r>
            <a:r>
              <a:rPr lang="ru-RU" sz="1600" b="1" dirty="0"/>
              <a:t>до </a:t>
            </a:r>
            <a:r>
              <a:rPr lang="ru-RU" sz="1800" b="1" dirty="0"/>
              <a:t>75%</a:t>
            </a:r>
            <a:r>
              <a:rPr lang="ru-RU" sz="1600" b="1" dirty="0"/>
              <a:t> от суммы кредита</a:t>
            </a:r>
          </a:p>
        </p:txBody>
      </p:sp>
      <p:sp>
        <p:nvSpPr>
          <p:cNvPr id="43" name="Скругленный прямоугольник 42"/>
          <p:cNvSpPr/>
          <p:nvPr/>
        </p:nvSpPr>
        <p:spPr>
          <a:xfrm>
            <a:off x="6026150" y="1247775"/>
            <a:ext cx="6227763" cy="2324100"/>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ru-RU" sz="1600" b="1" dirty="0"/>
              <a:t>Прямые гарантии для обеспечение </a:t>
            </a:r>
            <a:r>
              <a:rPr lang="ru-RU" sz="1600" b="1" dirty="0"/>
              <a:t>исполнения части обязательств субъекта МСП - лизингополучателя по договору лизинга, заключаемого с </a:t>
            </a:r>
            <a:r>
              <a:rPr lang="ru-RU" sz="1600" b="1" dirty="0"/>
              <a:t>организацией-партнером Корпорации </a:t>
            </a:r>
            <a:r>
              <a:rPr lang="ru-RU" sz="1600" b="1" dirty="0"/>
              <a:t>(лизингодателем).</a:t>
            </a:r>
          </a:p>
          <a:p>
            <a:pPr algn="ctr">
              <a:defRPr/>
            </a:pPr>
            <a:endParaRPr lang="ru-RU" sz="1600" b="1" dirty="0"/>
          </a:p>
          <a:p>
            <a:pPr algn="ctr">
              <a:defRPr/>
            </a:pPr>
            <a:r>
              <a:rPr lang="ru-RU" sz="1600" b="1" dirty="0"/>
              <a:t>Предметом лизинга может выступать оборудование и крупный рогатый скот специализированных мясных пород, выращенный в Российской Федерации в целях разведения.</a:t>
            </a:r>
          </a:p>
        </p:txBody>
      </p:sp>
      <p:pic>
        <p:nvPicPr>
          <p:cNvPr id="16410" name="Рисунок 43"/>
          <p:cNvPicPr>
            <a:picLocks noChangeAspect="1"/>
          </p:cNvPicPr>
          <p:nvPr/>
        </p:nvPicPr>
        <p:blipFill>
          <a:blip r:embed="rId2"/>
          <a:srcRect/>
          <a:stretch>
            <a:fillRect/>
          </a:stretch>
        </p:blipFill>
        <p:spPr bwMode="auto">
          <a:xfrm>
            <a:off x="9693275" y="6046788"/>
            <a:ext cx="1370013" cy="623887"/>
          </a:xfrm>
          <a:prstGeom prst="rect">
            <a:avLst/>
          </a:prstGeom>
          <a:noFill/>
          <a:ln w="9525">
            <a:noFill/>
            <a:miter lim="800000"/>
            <a:headEnd/>
            <a:tailEnd/>
          </a:ln>
        </p:spPr>
      </p:pic>
      <p:sp>
        <p:nvSpPr>
          <p:cNvPr id="45" name="Скругленный прямоугольник 44"/>
          <p:cNvSpPr/>
          <p:nvPr/>
        </p:nvSpPr>
        <p:spPr>
          <a:xfrm>
            <a:off x="9528175" y="6061075"/>
            <a:ext cx="2379663" cy="584200"/>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1703388" algn="ctr">
              <a:tabLst>
                <a:tab pos="1524000" algn="l"/>
              </a:tabLst>
              <a:defRPr/>
            </a:pPr>
            <a:r>
              <a:rPr lang="ru-RU" sz="1100" b="1" dirty="0">
                <a:solidFill>
                  <a:schemeClr val="tx1"/>
                </a:solidFill>
              </a:rPr>
              <a:t>Гарант</a:t>
            </a:r>
          </a:p>
        </p:txBody>
      </p:sp>
      <p:sp>
        <p:nvSpPr>
          <p:cNvPr id="46" name="Скругленный прямоугольник 45"/>
          <p:cNvSpPr/>
          <p:nvPr/>
        </p:nvSpPr>
        <p:spPr>
          <a:xfrm>
            <a:off x="6026150" y="3983038"/>
            <a:ext cx="6211888" cy="4146550"/>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ru-RU" sz="1100" b="1" dirty="0">
              <a:solidFill>
                <a:schemeClr val="tx1"/>
              </a:solidFill>
            </a:endParaRPr>
          </a:p>
        </p:txBody>
      </p:sp>
      <p:sp>
        <p:nvSpPr>
          <p:cNvPr id="47" name="Прямоугольник 46"/>
          <p:cNvSpPr/>
          <p:nvPr/>
        </p:nvSpPr>
        <p:spPr>
          <a:xfrm>
            <a:off x="7099300" y="7024688"/>
            <a:ext cx="5216525" cy="625475"/>
          </a:xfrm>
          <a:prstGeom prst="rect">
            <a:avLst/>
          </a:prstGeom>
          <a:ln>
            <a:noFill/>
          </a:ln>
        </p:spPr>
        <p:txBody>
          <a:bodyPr anchor="ctr"/>
          <a:lstStyle/>
          <a:p>
            <a:pPr>
              <a:defRPr/>
            </a:pPr>
            <a:r>
              <a:rPr lang="ru-RU" sz="1050" dirty="0">
                <a:solidFill>
                  <a:schemeClr val="tx1">
                    <a:lumMod val="95000"/>
                    <a:lumOff val="5000"/>
                  </a:schemeClr>
                </a:solidFill>
                <a:latin typeface="Arial" pitchFamily="34" charset="0"/>
                <a:cs typeface="Arial" pitchFamily="34" charset="0"/>
              </a:rPr>
              <a:t>Независимая гарантия в размере:</a:t>
            </a:r>
          </a:p>
          <a:p>
            <a:pPr marL="171450" indent="-171450">
              <a:buFont typeface="Arial" panose="020B0604020202020204" pitchFamily="34" charset="0"/>
              <a:buChar char="•"/>
              <a:defRPr/>
            </a:pPr>
            <a:r>
              <a:rPr lang="ru-RU" sz="1050" dirty="0">
                <a:solidFill>
                  <a:schemeClr val="tx1">
                    <a:lumMod val="95000"/>
                    <a:lumOff val="5000"/>
                  </a:schemeClr>
                </a:solidFill>
                <a:latin typeface="Arial" pitchFamily="34" charset="0"/>
                <a:cs typeface="Arial" pitchFamily="34" charset="0"/>
              </a:rPr>
              <a:t>д</a:t>
            </a:r>
            <a:r>
              <a:rPr lang="ru-RU" sz="1050" dirty="0">
                <a:solidFill>
                  <a:schemeClr val="tx1">
                    <a:lumMod val="95000"/>
                    <a:lumOff val="5000"/>
                  </a:schemeClr>
                </a:solidFill>
                <a:latin typeface="Arial" pitchFamily="34" charset="0"/>
                <a:cs typeface="Arial" pitchFamily="34" charset="0"/>
              </a:rPr>
              <a:t>о 20% балансовой (остаточной) стоимости предмета лизинга</a:t>
            </a:r>
          </a:p>
          <a:p>
            <a:pPr marL="171450" indent="-171450">
              <a:buFont typeface="Arial" panose="020B0604020202020204" pitchFamily="34" charset="0"/>
              <a:buChar char="•"/>
              <a:defRPr/>
            </a:pPr>
            <a:r>
              <a:rPr lang="ru-RU" sz="1050" dirty="0">
                <a:solidFill>
                  <a:schemeClr val="tx1">
                    <a:lumMod val="95000"/>
                    <a:lumOff val="5000"/>
                  </a:schemeClr>
                </a:solidFill>
                <a:latin typeface="Arial" pitchFamily="34" charset="0"/>
                <a:cs typeface="Arial" pitchFamily="34" charset="0"/>
              </a:rPr>
              <a:t>до 20 млн рублей</a:t>
            </a:r>
          </a:p>
        </p:txBody>
      </p:sp>
      <p:grpSp>
        <p:nvGrpSpPr>
          <p:cNvPr id="16414" name="Группа 47"/>
          <p:cNvGrpSpPr>
            <a:grpSpLocks/>
          </p:cNvGrpSpPr>
          <p:nvPr/>
        </p:nvGrpSpPr>
        <p:grpSpPr bwMode="auto">
          <a:xfrm>
            <a:off x="8486775" y="4938713"/>
            <a:ext cx="1465263" cy="485775"/>
            <a:chOff x="-2260705" y="5611929"/>
            <a:chExt cx="6865245" cy="248784"/>
          </a:xfrm>
        </p:grpSpPr>
        <p:cxnSp>
          <p:nvCxnSpPr>
            <p:cNvPr id="49" name="Прямая со стрелкой 48"/>
            <p:cNvCxnSpPr/>
            <p:nvPr/>
          </p:nvCxnSpPr>
          <p:spPr>
            <a:xfrm flipH="1" flipV="1">
              <a:off x="-2171449" y="5611929"/>
              <a:ext cx="6775989" cy="11382"/>
            </a:xfrm>
            <a:prstGeom prst="straightConnector1">
              <a:avLst/>
            </a:prstGeom>
            <a:ln w="76200">
              <a:solidFill>
                <a:srgbClr val="1F4E79"/>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flipV="1">
              <a:off x="-2260705" y="5856648"/>
              <a:ext cx="6753673" cy="4065"/>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grpSp>
      <p:sp>
        <p:nvSpPr>
          <p:cNvPr id="16415" name="Прямоугольник 50"/>
          <p:cNvSpPr>
            <a:spLocks noChangeArrowheads="1"/>
          </p:cNvSpPr>
          <p:nvPr/>
        </p:nvSpPr>
        <p:spPr bwMode="auto">
          <a:xfrm>
            <a:off x="8572500" y="4576763"/>
            <a:ext cx="1270000" cy="260350"/>
          </a:xfrm>
          <a:prstGeom prst="rect">
            <a:avLst/>
          </a:prstGeom>
          <a:noFill/>
          <a:ln w="9525">
            <a:noFill/>
            <a:miter lim="800000"/>
            <a:headEnd/>
            <a:tailEnd/>
          </a:ln>
        </p:spPr>
        <p:txBody>
          <a:bodyPr anchor="ctr"/>
          <a:lstStyle/>
          <a:p>
            <a:pPr algn="ctr"/>
            <a:r>
              <a:rPr lang="ru-RU" sz="1200">
                <a:solidFill>
                  <a:schemeClr val="tx2"/>
                </a:solidFill>
              </a:rPr>
              <a:t>Оборудование, </a:t>
            </a:r>
          </a:p>
          <a:p>
            <a:pPr algn="ctr"/>
            <a:r>
              <a:rPr lang="ru-RU" sz="1200">
                <a:solidFill>
                  <a:schemeClr val="tx2"/>
                </a:solidFill>
              </a:rPr>
              <a:t>КРС</a:t>
            </a:r>
          </a:p>
        </p:txBody>
      </p:sp>
      <p:sp>
        <p:nvSpPr>
          <p:cNvPr id="16416" name="Прямоугольник 51"/>
          <p:cNvSpPr>
            <a:spLocks noChangeArrowheads="1"/>
          </p:cNvSpPr>
          <p:nvPr/>
        </p:nvSpPr>
        <p:spPr bwMode="auto">
          <a:xfrm>
            <a:off x="8323263" y="5578475"/>
            <a:ext cx="2101850" cy="209550"/>
          </a:xfrm>
          <a:prstGeom prst="rect">
            <a:avLst/>
          </a:prstGeom>
          <a:noFill/>
          <a:ln w="9525">
            <a:noFill/>
            <a:miter lim="800000"/>
            <a:headEnd/>
            <a:tailEnd/>
          </a:ln>
        </p:spPr>
        <p:txBody>
          <a:bodyPr anchor="ctr"/>
          <a:lstStyle/>
          <a:p>
            <a:pPr algn="ctr"/>
            <a:r>
              <a:rPr lang="ru-RU" sz="1200">
                <a:solidFill>
                  <a:srgbClr val="00A1DE"/>
                </a:solidFill>
              </a:rPr>
              <a:t>Авансовый </a:t>
            </a:r>
          </a:p>
          <a:p>
            <a:pPr algn="ctr"/>
            <a:r>
              <a:rPr lang="ru-RU" sz="1200">
                <a:solidFill>
                  <a:srgbClr val="00A1DE"/>
                </a:solidFill>
              </a:rPr>
              <a:t>платеж</a:t>
            </a:r>
          </a:p>
        </p:txBody>
      </p:sp>
      <p:cxnSp>
        <p:nvCxnSpPr>
          <p:cNvPr id="53" name="Elbow Connector 187"/>
          <p:cNvCxnSpPr>
            <a:stCxn id="45" idx="1"/>
          </p:cNvCxnSpPr>
          <p:nvPr/>
        </p:nvCxnSpPr>
        <p:spPr>
          <a:xfrm rot="10800000">
            <a:off x="7177088" y="5964238"/>
            <a:ext cx="2351087" cy="388937"/>
          </a:xfrm>
          <a:prstGeom prst="bentConnector3">
            <a:avLst>
              <a:gd name="adj1" fmla="val 99950"/>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4" name="Rounded Rectangle 238"/>
          <p:cNvSpPr/>
          <p:nvPr/>
        </p:nvSpPr>
        <p:spPr>
          <a:xfrm flipH="1">
            <a:off x="8391525" y="5975350"/>
            <a:ext cx="96838" cy="63500"/>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anchor="ctr"/>
          <a:lstStyle/>
          <a:p>
            <a:pPr>
              <a:defRPr/>
            </a:pPr>
            <a:endParaRPr lang="ru-RU" sz="900" b="1" kern="0" dirty="0">
              <a:solidFill>
                <a:schemeClr val="tx2"/>
              </a:solidFill>
            </a:endParaRPr>
          </a:p>
        </p:txBody>
      </p:sp>
      <p:sp>
        <p:nvSpPr>
          <p:cNvPr id="16419" name="Прямоугольник 54"/>
          <p:cNvSpPr>
            <a:spLocks noChangeArrowheads="1"/>
          </p:cNvSpPr>
          <p:nvPr/>
        </p:nvSpPr>
        <p:spPr bwMode="auto">
          <a:xfrm>
            <a:off x="7950200" y="6475413"/>
            <a:ext cx="1076325" cy="228600"/>
          </a:xfrm>
          <a:prstGeom prst="rect">
            <a:avLst/>
          </a:prstGeom>
          <a:noFill/>
          <a:ln w="9525">
            <a:noFill/>
            <a:miter lim="800000"/>
            <a:headEnd/>
            <a:tailEnd/>
          </a:ln>
        </p:spPr>
        <p:txBody>
          <a:bodyPr anchor="ctr"/>
          <a:lstStyle/>
          <a:p>
            <a:pPr algn="r"/>
            <a:r>
              <a:rPr lang="ru-RU" sz="1400">
                <a:solidFill>
                  <a:srgbClr val="C00000"/>
                </a:solidFill>
              </a:rPr>
              <a:t>Гарантия</a:t>
            </a:r>
          </a:p>
        </p:txBody>
      </p:sp>
      <p:sp>
        <p:nvSpPr>
          <p:cNvPr id="56" name="Oval 287"/>
          <p:cNvSpPr/>
          <p:nvPr/>
        </p:nvSpPr>
        <p:spPr>
          <a:xfrm>
            <a:off x="7783513" y="6484938"/>
            <a:ext cx="244475" cy="246062"/>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200" b="1" kern="0" dirty="0">
                <a:solidFill>
                  <a:srgbClr val="FFFFFF"/>
                </a:solidFill>
                <a:latin typeface="Arial"/>
                <a:cs typeface="+mn-cs"/>
              </a:rPr>
              <a:t>Г</a:t>
            </a:r>
            <a:endParaRPr lang="en-US" sz="1200" b="1" kern="0" dirty="0">
              <a:solidFill>
                <a:srgbClr val="FFFFFF"/>
              </a:solidFill>
              <a:latin typeface="Arial"/>
              <a:cs typeface="+mn-cs"/>
            </a:endParaRPr>
          </a:p>
        </p:txBody>
      </p:sp>
      <p:cxnSp>
        <p:nvCxnSpPr>
          <p:cNvPr id="57" name="Прямая соединительная линия 56"/>
          <p:cNvCxnSpPr/>
          <p:nvPr/>
        </p:nvCxnSpPr>
        <p:spPr>
          <a:xfrm flipV="1">
            <a:off x="6819900" y="6991350"/>
            <a:ext cx="4495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8" name="Скругленный прямоугольник 57"/>
          <p:cNvSpPr/>
          <p:nvPr/>
        </p:nvSpPr>
        <p:spPr>
          <a:xfrm>
            <a:off x="9972675" y="4778375"/>
            <a:ext cx="2170113" cy="728663"/>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630238">
              <a:defRPr/>
            </a:pPr>
            <a:r>
              <a:rPr lang="ru-RU" sz="1100" b="1" dirty="0"/>
              <a:t>Субъект МСП</a:t>
            </a:r>
          </a:p>
          <a:p>
            <a:pPr marL="630238">
              <a:defRPr/>
            </a:pPr>
            <a:r>
              <a:rPr lang="ru-RU" sz="1000" dirty="0"/>
              <a:t>(заемщик, принципал </a:t>
            </a:r>
            <a:endParaRPr lang="en-US" sz="1000" dirty="0"/>
          </a:p>
          <a:p>
            <a:pPr marL="630238">
              <a:defRPr/>
            </a:pPr>
            <a:r>
              <a:rPr lang="ru-RU" sz="1000" dirty="0"/>
              <a:t>по </a:t>
            </a:r>
            <a:r>
              <a:rPr lang="ru-RU" sz="1000" dirty="0"/>
              <a:t>гарантии Корпорации)</a:t>
            </a:r>
          </a:p>
        </p:txBody>
      </p:sp>
      <p:sp>
        <p:nvSpPr>
          <p:cNvPr id="59" name="Freeform 25"/>
          <p:cNvSpPr>
            <a:spLocks noChangeAspect="1" noEditPoints="1"/>
          </p:cNvSpPr>
          <p:nvPr/>
        </p:nvSpPr>
        <p:spPr bwMode="auto">
          <a:xfrm>
            <a:off x="10055225" y="4954588"/>
            <a:ext cx="447675" cy="393700"/>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lIns="98694" tIns="49347" rIns="98694" bIns="49347"/>
          <a:lstStyle/>
          <a:p>
            <a:pPr defTabSz="986912">
              <a:defRPr/>
            </a:pPr>
            <a:endParaRPr lang="en-GB" sz="2051" dirty="0">
              <a:solidFill>
                <a:srgbClr val="000000"/>
              </a:solidFill>
              <a:latin typeface="Arial" pitchFamily="34" charset="0"/>
              <a:cs typeface="Arial" pitchFamily="34" charset="0"/>
            </a:endParaRPr>
          </a:p>
        </p:txBody>
      </p:sp>
      <p:sp>
        <p:nvSpPr>
          <p:cNvPr id="60" name="Скругленный прямоугольник 59"/>
          <p:cNvSpPr/>
          <p:nvPr/>
        </p:nvSpPr>
        <p:spPr>
          <a:xfrm>
            <a:off x="6130925" y="5183188"/>
            <a:ext cx="2301875" cy="727075"/>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630238">
              <a:defRPr/>
            </a:pPr>
            <a:r>
              <a:rPr lang="ru-RU" sz="1100" b="1" dirty="0">
                <a:solidFill>
                  <a:schemeClr val="tx1"/>
                </a:solidFill>
              </a:rPr>
              <a:t>Организация-партнер</a:t>
            </a:r>
          </a:p>
          <a:p>
            <a:pPr marL="630238">
              <a:defRPr/>
            </a:pPr>
            <a:r>
              <a:rPr lang="ru-RU" sz="1100" b="1" dirty="0">
                <a:solidFill>
                  <a:schemeClr val="tx1"/>
                </a:solidFill>
              </a:rPr>
              <a:t>Лизинговая компания</a:t>
            </a:r>
          </a:p>
          <a:p>
            <a:pPr marL="630238">
              <a:defRPr/>
            </a:pPr>
            <a:r>
              <a:rPr lang="ru-RU" sz="1000" dirty="0">
                <a:solidFill>
                  <a:schemeClr val="tx1"/>
                </a:solidFill>
              </a:rPr>
              <a:t>(бенефициар по гарантии Корпорации)</a:t>
            </a:r>
            <a:endParaRPr lang="ru-RU" sz="1000" dirty="0">
              <a:solidFill>
                <a:schemeClr val="tx1"/>
              </a:solidFill>
            </a:endParaRPr>
          </a:p>
        </p:txBody>
      </p:sp>
      <p:pic>
        <p:nvPicPr>
          <p:cNvPr id="16425" name="Рисунок 60"/>
          <p:cNvPicPr>
            <a:picLocks noChangeAspect="1"/>
          </p:cNvPicPr>
          <p:nvPr/>
        </p:nvPicPr>
        <p:blipFill>
          <a:blip r:embed="rId6"/>
          <a:srcRect/>
          <a:stretch>
            <a:fillRect/>
          </a:stretch>
        </p:blipFill>
        <p:spPr bwMode="auto">
          <a:xfrm>
            <a:off x="6184900" y="5281613"/>
            <a:ext cx="534988" cy="512762"/>
          </a:xfrm>
          <a:prstGeom prst="rect">
            <a:avLst/>
          </a:prstGeom>
          <a:noFill/>
          <a:ln w="9525">
            <a:noFill/>
            <a:miter lim="800000"/>
            <a:headEnd/>
            <a:tailEnd/>
          </a:ln>
        </p:spPr>
      </p:pic>
      <p:sp>
        <p:nvSpPr>
          <p:cNvPr id="62" name="Oval 287"/>
          <p:cNvSpPr/>
          <p:nvPr/>
        </p:nvSpPr>
        <p:spPr>
          <a:xfrm>
            <a:off x="8647113" y="5541963"/>
            <a:ext cx="246062" cy="246062"/>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200" b="1" kern="0" dirty="0">
                <a:solidFill>
                  <a:srgbClr val="FFFFFF"/>
                </a:solidFill>
                <a:latin typeface="Arial"/>
                <a:cs typeface="+mn-cs"/>
              </a:rPr>
              <a:t>А</a:t>
            </a:r>
            <a:endParaRPr lang="en-US" sz="1200" b="1" kern="0" dirty="0">
              <a:solidFill>
                <a:srgbClr val="FFFFFF"/>
              </a:solidFill>
              <a:latin typeface="Arial"/>
              <a:cs typeface="+mn-cs"/>
            </a:endParaRPr>
          </a:p>
        </p:txBody>
      </p:sp>
      <p:sp>
        <p:nvSpPr>
          <p:cNvPr id="63" name="Rounded Rectangle 238"/>
          <p:cNvSpPr/>
          <p:nvPr/>
        </p:nvSpPr>
        <p:spPr>
          <a:xfrm flipH="1">
            <a:off x="9537700" y="5102225"/>
            <a:ext cx="96838" cy="61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anchor="ctr"/>
          <a:lstStyle/>
          <a:p>
            <a:pPr>
              <a:defRPr/>
            </a:pPr>
            <a:endParaRPr lang="ru-RU" sz="900" b="1" kern="0" dirty="0">
              <a:solidFill>
                <a:schemeClr val="tx2"/>
              </a:solidFill>
            </a:endParaRPr>
          </a:p>
        </p:txBody>
      </p:sp>
      <p:sp>
        <p:nvSpPr>
          <p:cNvPr id="64" name="Скругленный прямоугольник 63"/>
          <p:cNvSpPr/>
          <p:nvPr/>
        </p:nvSpPr>
        <p:spPr>
          <a:xfrm>
            <a:off x="6134100" y="4391025"/>
            <a:ext cx="2301875" cy="728663"/>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630238">
              <a:defRPr/>
            </a:pPr>
            <a:r>
              <a:rPr lang="ru-RU" sz="1100" b="1" dirty="0">
                <a:solidFill>
                  <a:schemeClr val="tx1"/>
                </a:solidFill>
              </a:rPr>
              <a:t>Поставщик оборудования или КРС</a:t>
            </a:r>
          </a:p>
        </p:txBody>
      </p:sp>
      <p:pic>
        <p:nvPicPr>
          <p:cNvPr id="16429" name="Рисунок 64"/>
          <p:cNvPicPr>
            <a:picLocks noChangeAspect="1"/>
          </p:cNvPicPr>
          <p:nvPr/>
        </p:nvPicPr>
        <p:blipFill>
          <a:blip r:embed="rId7"/>
          <a:srcRect/>
          <a:stretch>
            <a:fillRect/>
          </a:stretch>
        </p:blipFill>
        <p:spPr bwMode="auto">
          <a:xfrm>
            <a:off x="6110288" y="4435475"/>
            <a:ext cx="635000" cy="635000"/>
          </a:xfrm>
          <a:prstGeom prst="rect">
            <a:avLst/>
          </a:prstGeom>
          <a:noFill/>
          <a:ln w="9525">
            <a:noFill/>
            <a:miter lim="800000"/>
            <a:headEnd/>
            <a:tailEnd/>
          </a:ln>
        </p:spPr>
      </p:pic>
      <p:sp>
        <p:nvSpPr>
          <p:cNvPr id="66" name="Прямоугольник 65"/>
          <p:cNvSpPr/>
          <p:nvPr/>
        </p:nvSpPr>
        <p:spPr>
          <a:xfrm>
            <a:off x="7105650" y="7551738"/>
            <a:ext cx="5216525" cy="627062"/>
          </a:xfrm>
          <a:prstGeom prst="rect">
            <a:avLst/>
          </a:prstGeom>
          <a:ln>
            <a:noFill/>
          </a:ln>
        </p:spPr>
        <p:txBody>
          <a:bodyPr anchor="ctr"/>
          <a:lstStyle/>
          <a:p>
            <a:pPr>
              <a:defRPr/>
            </a:pPr>
            <a:r>
              <a:rPr lang="ru-RU" sz="1050" dirty="0">
                <a:solidFill>
                  <a:schemeClr val="tx1">
                    <a:lumMod val="95000"/>
                    <a:lumOff val="5000"/>
                  </a:schemeClr>
                </a:solidFill>
                <a:latin typeface="Arial" pitchFamily="34" charset="0"/>
                <a:cs typeface="Arial" pitchFamily="34" charset="0"/>
              </a:rPr>
              <a:t>Авансовый платеж по договору лизинга в размере:</a:t>
            </a:r>
          </a:p>
          <a:p>
            <a:pPr marL="171450" indent="-171450">
              <a:buFont typeface="Arial" panose="020B0604020202020204" pitchFamily="34" charset="0"/>
              <a:buChar char="•"/>
              <a:defRPr/>
            </a:pPr>
            <a:r>
              <a:rPr lang="ru-RU" sz="1050" dirty="0">
                <a:solidFill>
                  <a:schemeClr val="tx1">
                    <a:lumMod val="95000"/>
                    <a:lumOff val="5000"/>
                  </a:schemeClr>
                </a:solidFill>
                <a:latin typeface="Arial" pitchFamily="34" charset="0"/>
                <a:cs typeface="Arial" pitchFamily="34" charset="0"/>
              </a:rPr>
              <a:t>д</a:t>
            </a:r>
            <a:r>
              <a:rPr lang="ru-RU" sz="1050" dirty="0">
                <a:solidFill>
                  <a:schemeClr val="tx1">
                    <a:lumMod val="95000"/>
                    <a:lumOff val="5000"/>
                  </a:schemeClr>
                </a:solidFill>
                <a:latin typeface="Arial" pitchFamily="34" charset="0"/>
                <a:cs typeface="Arial" pitchFamily="34" charset="0"/>
              </a:rPr>
              <a:t>о 20% балансовой (остаточной) стоимости предмета лизинга</a:t>
            </a:r>
          </a:p>
        </p:txBody>
      </p:sp>
      <p:sp>
        <p:nvSpPr>
          <p:cNvPr id="67" name="Oval 287"/>
          <p:cNvSpPr/>
          <p:nvPr/>
        </p:nvSpPr>
        <p:spPr>
          <a:xfrm>
            <a:off x="6794500" y="7707313"/>
            <a:ext cx="246063" cy="246062"/>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200" b="1" kern="0" dirty="0">
                <a:solidFill>
                  <a:srgbClr val="FFFFFF"/>
                </a:solidFill>
                <a:latin typeface="Arial"/>
                <a:cs typeface="+mn-cs"/>
              </a:rPr>
              <a:t>А</a:t>
            </a:r>
            <a:endParaRPr lang="en-US" sz="1200" b="1" kern="0" dirty="0">
              <a:solidFill>
                <a:srgbClr val="FFFFFF"/>
              </a:solidFill>
              <a:latin typeface="Arial"/>
              <a:cs typeface="+mn-cs"/>
            </a:endParaRPr>
          </a:p>
        </p:txBody>
      </p:sp>
      <p:sp>
        <p:nvSpPr>
          <p:cNvPr id="68" name="Oval 287"/>
          <p:cNvSpPr/>
          <p:nvPr/>
        </p:nvSpPr>
        <p:spPr>
          <a:xfrm>
            <a:off x="6789738" y="7143750"/>
            <a:ext cx="246062" cy="246063"/>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200" b="1" kern="0" dirty="0">
                <a:solidFill>
                  <a:srgbClr val="FFFFFF"/>
                </a:solidFill>
                <a:latin typeface="Arial"/>
                <a:cs typeface="+mn-cs"/>
              </a:rPr>
              <a:t>Г</a:t>
            </a:r>
            <a:endParaRPr lang="en-US" sz="1200" b="1" kern="0" dirty="0">
              <a:solidFill>
                <a:srgbClr val="FFFFFF"/>
              </a:solidFill>
              <a:latin typeface="Arial"/>
              <a:cs typeface="+mn-cs"/>
            </a:endParaRPr>
          </a:p>
        </p:txBody>
      </p:sp>
      <p:cxnSp>
        <p:nvCxnSpPr>
          <p:cNvPr id="70" name="Прямая соединительная линия 69"/>
          <p:cNvCxnSpPr/>
          <p:nvPr/>
        </p:nvCxnSpPr>
        <p:spPr>
          <a:xfrm flipV="1">
            <a:off x="842963" y="7018338"/>
            <a:ext cx="4494212"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1" name="Oval 287"/>
          <p:cNvSpPr/>
          <p:nvPr/>
        </p:nvSpPr>
        <p:spPr>
          <a:xfrm>
            <a:off x="488950" y="7680325"/>
            <a:ext cx="246063" cy="246063"/>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algn="ctr" fontAlgn="auto">
              <a:spcBef>
                <a:spcPts val="0"/>
              </a:spcBef>
              <a:spcAft>
                <a:spcPts val="0"/>
              </a:spcAft>
              <a:defRPr/>
            </a:pPr>
            <a:r>
              <a:rPr lang="ru-RU" sz="1200" b="1" kern="0" dirty="0">
                <a:solidFill>
                  <a:srgbClr val="FFFFFF"/>
                </a:solidFill>
                <a:latin typeface="Arial"/>
                <a:cs typeface="+mn-cs"/>
              </a:rPr>
              <a:t>Г</a:t>
            </a:r>
            <a:endParaRPr lang="en-US" sz="1200" b="1" kern="0" dirty="0">
              <a:solidFill>
                <a:srgbClr val="FFFFFF"/>
              </a:solidFill>
              <a:latin typeface="Arial"/>
              <a:cs typeface="+mn-cs"/>
            </a:endParaRPr>
          </a:p>
        </p:txBody>
      </p:sp>
      <p:cxnSp>
        <p:nvCxnSpPr>
          <p:cNvPr id="79" name="Прямая со стрелкой 78"/>
          <p:cNvCxnSpPr/>
          <p:nvPr/>
        </p:nvCxnSpPr>
        <p:spPr>
          <a:xfrm>
            <a:off x="2640013" y="5472113"/>
            <a:ext cx="911225" cy="0"/>
          </a:xfrm>
          <a:prstGeom prst="straightConnector1">
            <a:avLst/>
          </a:prstGeom>
          <a:ln w="76200">
            <a:solidFill>
              <a:srgbClr val="1F4E7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4763" y="344488"/>
            <a:ext cx="8429625" cy="698500"/>
          </a:xfrm>
        </p:spPr>
        <p:txBody>
          <a:bodyPr/>
          <a:lstStyle/>
          <a:p>
            <a:pPr defTabSz="1218602" eaLnBrk="1" hangingPunct="1">
              <a:defRPr/>
            </a:pPr>
            <a:r>
              <a:rPr lang="ru-RU"/>
              <a:t>Преимущества независимой гарантии Корпорации </a:t>
            </a:r>
            <a:r>
              <a:rPr lang="ru-RU"/>
              <a:t/>
            </a:r>
            <a:br>
              <a:rPr lang="ru-RU"/>
            </a:br>
            <a:r>
              <a:rPr lang="ru-RU"/>
              <a:t>для </a:t>
            </a:r>
            <a:r>
              <a:rPr lang="ru-RU"/>
              <a:t>субъекта </a:t>
            </a:r>
            <a:r>
              <a:rPr lang="ru-RU"/>
              <a:t>МСП</a:t>
            </a:r>
            <a:endParaRPr lang="ru-RU"/>
          </a:p>
        </p:txBody>
      </p:sp>
      <p:sp>
        <p:nvSpPr>
          <p:cNvPr id="17" name="Прямоугольник 16"/>
          <p:cNvSpPr/>
          <p:nvPr/>
        </p:nvSpPr>
        <p:spPr>
          <a:xfrm>
            <a:off x="363538" y="1868488"/>
            <a:ext cx="2655887" cy="636587"/>
          </a:xfrm>
          <a:prstGeom prst="rect">
            <a:avLst/>
          </a:prstGeom>
          <a:noFill/>
        </p:spPr>
        <p:txBody>
          <a:bodyPr anchor="ctr"/>
          <a:lstStyle/>
          <a:p>
            <a:pPr algn="r" defTabSz="912813"/>
            <a:r>
              <a:rPr lang="ru-RU" sz="1600" b="1">
                <a:solidFill>
                  <a:srgbClr val="1F4E79"/>
                </a:solidFill>
                <a:latin typeface="Arial Narrow" pitchFamily="34" charset="0"/>
              </a:rPr>
              <a:t>Возможность развития своего бизнеса</a:t>
            </a:r>
          </a:p>
        </p:txBody>
      </p:sp>
      <p:sp>
        <p:nvSpPr>
          <p:cNvPr id="25" name="L-Shape 10"/>
          <p:cNvSpPr/>
          <p:nvPr/>
        </p:nvSpPr>
        <p:spPr>
          <a:xfrm rot="13701821">
            <a:off x="2922588" y="1973262"/>
            <a:ext cx="469900" cy="42862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sz="2119"/>
          </a:p>
        </p:txBody>
      </p:sp>
      <p:sp>
        <p:nvSpPr>
          <p:cNvPr id="26" name="Прямоугольник 25"/>
          <p:cNvSpPr/>
          <p:nvPr/>
        </p:nvSpPr>
        <p:spPr>
          <a:xfrm>
            <a:off x="363538" y="2755900"/>
            <a:ext cx="2655887" cy="596900"/>
          </a:xfrm>
          <a:prstGeom prst="rect">
            <a:avLst/>
          </a:prstGeom>
          <a:noFill/>
        </p:spPr>
        <p:txBody>
          <a:bodyPr anchor="ctr"/>
          <a:lstStyle/>
          <a:p>
            <a:pPr algn="r" defTabSz="912813"/>
            <a:r>
              <a:rPr lang="ru-RU" sz="1600" b="1">
                <a:solidFill>
                  <a:srgbClr val="1F4E79"/>
                </a:solidFill>
                <a:latin typeface="Arial Narrow" pitchFamily="34" charset="0"/>
              </a:rPr>
              <a:t>Возможность снижения своих расходов</a:t>
            </a:r>
          </a:p>
        </p:txBody>
      </p:sp>
      <p:sp>
        <p:nvSpPr>
          <p:cNvPr id="27" name="L-Shape 10"/>
          <p:cNvSpPr/>
          <p:nvPr/>
        </p:nvSpPr>
        <p:spPr>
          <a:xfrm rot="13701821">
            <a:off x="2921794" y="2840831"/>
            <a:ext cx="471488" cy="42862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sz="2119"/>
          </a:p>
        </p:txBody>
      </p:sp>
      <p:sp>
        <p:nvSpPr>
          <p:cNvPr id="28" name="Прямоугольник 27"/>
          <p:cNvSpPr/>
          <p:nvPr/>
        </p:nvSpPr>
        <p:spPr>
          <a:xfrm>
            <a:off x="3613150" y="2717800"/>
            <a:ext cx="8640763" cy="674688"/>
          </a:xfrm>
          <a:prstGeom prst="rect">
            <a:avLst/>
          </a:prstGeom>
        </p:spPr>
        <p:txBody>
          <a:bodyPr lIns="72000" tIns="0" rIns="36000" bIns="0" anchor="ctr"/>
          <a:lstStyle/>
          <a:p>
            <a:pPr marL="171450" indent="-171450" defTabSz="957263">
              <a:lnSpc>
                <a:spcPct val="106000"/>
              </a:lnSpc>
              <a:spcBef>
                <a:spcPts val="300"/>
              </a:spcBef>
              <a:buFont typeface="Arial" panose="020B0604020202020204" pitchFamily="34" charset="0"/>
              <a:buChar char="•"/>
              <a:defRPr/>
            </a:pPr>
            <a:r>
              <a:rPr lang="ru-RU" sz="1200" dirty="0">
                <a:latin typeface="+mj-lt"/>
                <a:cs typeface="+mn-cs"/>
              </a:rPr>
              <a:t>Пониженные процентные ставки по кредитам </a:t>
            </a:r>
            <a:r>
              <a:rPr lang="ru-RU" sz="1200" dirty="0">
                <a:latin typeface="+mj-lt"/>
                <a:cs typeface="+mn-cs"/>
              </a:rPr>
              <a:t>и займам с </a:t>
            </a:r>
            <a:r>
              <a:rPr lang="ru-RU" sz="1200" dirty="0">
                <a:latin typeface="+mj-lt"/>
                <a:cs typeface="+mn-cs"/>
              </a:rPr>
              <a:t>гарантией Корпорации</a:t>
            </a:r>
          </a:p>
          <a:p>
            <a:pPr marL="171450" indent="-171450" defTabSz="957263">
              <a:lnSpc>
                <a:spcPct val="106000"/>
              </a:lnSpc>
              <a:spcBef>
                <a:spcPts val="300"/>
              </a:spcBef>
              <a:buFont typeface="Arial" panose="020B0604020202020204" pitchFamily="34" charset="0"/>
              <a:buChar char="•"/>
              <a:defRPr/>
            </a:pPr>
            <a:r>
              <a:rPr lang="ru-RU" sz="1200" dirty="0">
                <a:latin typeface="+mj-lt"/>
                <a:cs typeface="+mn-cs"/>
              </a:rPr>
              <a:t>Стоимость гарантии Корпорации в разы ниже стоимости страхования залога ТС (КАСКО</a:t>
            </a:r>
            <a:r>
              <a:rPr lang="ru-RU" sz="1200" dirty="0">
                <a:latin typeface="+mj-lt"/>
                <a:cs typeface="+mn-cs"/>
              </a:rPr>
              <a:t>)</a:t>
            </a:r>
            <a:endParaRPr lang="ru-RU" sz="1200" dirty="0">
              <a:latin typeface="+mj-lt"/>
              <a:cs typeface="+mn-cs"/>
            </a:endParaRPr>
          </a:p>
        </p:txBody>
      </p:sp>
      <p:sp>
        <p:nvSpPr>
          <p:cNvPr id="29" name="Прямоугольник 28"/>
          <p:cNvSpPr/>
          <p:nvPr/>
        </p:nvSpPr>
        <p:spPr>
          <a:xfrm>
            <a:off x="3613150" y="1849438"/>
            <a:ext cx="8640763" cy="674687"/>
          </a:xfrm>
          <a:prstGeom prst="rect">
            <a:avLst/>
          </a:prstGeom>
        </p:spPr>
        <p:txBody>
          <a:bodyPr lIns="72000" tIns="0" rIns="36000" bIns="0" anchor="ctr"/>
          <a:lstStyle/>
          <a:p>
            <a:pPr marL="171450" indent="-171450" defTabSz="957263">
              <a:lnSpc>
                <a:spcPct val="106000"/>
              </a:lnSpc>
              <a:spcBef>
                <a:spcPts val="300"/>
              </a:spcBef>
              <a:buFont typeface="Arial" panose="020B0604020202020204" pitchFamily="34" charset="0"/>
              <a:buChar char="•"/>
              <a:defRPr/>
            </a:pPr>
            <a:r>
              <a:rPr lang="ru-RU" sz="1200" dirty="0">
                <a:latin typeface="+mj-lt"/>
                <a:cs typeface="+mn-cs"/>
              </a:rPr>
              <a:t>Возможность получения финансирования и развития своего бизнеса при отсутствии залогового обеспечения</a:t>
            </a:r>
          </a:p>
        </p:txBody>
      </p:sp>
      <p:sp>
        <p:nvSpPr>
          <p:cNvPr id="30" name="Прямоугольник 29"/>
          <p:cNvSpPr/>
          <p:nvPr/>
        </p:nvSpPr>
        <p:spPr>
          <a:xfrm>
            <a:off x="363538" y="4627563"/>
            <a:ext cx="2655887" cy="646112"/>
          </a:xfrm>
          <a:prstGeom prst="rect">
            <a:avLst/>
          </a:prstGeom>
          <a:noFill/>
        </p:spPr>
        <p:txBody>
          <a:bodyPr anchor="ctr"/>
          <a:lstStyle/>
          <a:p>
            <a:pPr algn="r" defTabSz="912813"/>
            <a:r>
              <a:rPr lang="ru-RU" sz="1600" b="1">
                <a:solidFill>
                  <a:srgbClr val="0070C0"/>
                </a:solidFill>
                <a:latin typeface="Arial Narrow" pitchFamily="34" charset="0"/>
              </a:rPr>
              <a:t>Широкая линейка гарантийных продуктов</a:t>
            </a:r>
          </a:p>
        </p:txBody>
      </p:sp>
      <p:sp>
        <p:nvSpPr>
          <p:cNvPr id="31" name="L-Shape 10"/>
          <p:cNvSpPr/>
          <p:nvPr/>
        </p:nvSpPr>
        <p:spPr>
          <a:xfrm rot="13701821">
            <a:off x="2921794" y="4736306"/>
            <a:ext cx="471488" cy="42862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sz="2119"/>
          </a:p>
        </p:txBody>
      </p:sp>
      <p:sp>
        <p:nvSpPr>
          <p:cNvPr id="32" name="Прямоугольник 31"/>
          <p:cNvSpPr/>
          <p:nvPr/>
        </p:nvSpPr>
        <p:spPr>
          <a:xfrm>
            <a:off x="3613150" y="4613275"/>
            <a:ext cx="8640763" cy="674688"/>
          </a:xfrm>
          <a:prstGeom prst="rect">
            <a:avLst/>
          </a:prstGeom>
        </p:spPr>
        <p:txBody>
          <a:bodyPr lIns="72000" tIns="0" rIns="36000" bIns="0" anchor="ctr"/>
          <a:lstStyle/>
          <a:p>
            <a:pPr marL="171450" indent="-171450" defTabSz="957263">
              <a:lnSpc>
                <a:spcPct val="106000"/>
              </a:lnSpc>
              <a:spcBef>
                <a:spcPts val="300"/>
              </a:spcBef>
              <a:buFont typeface="Arial" panose="020B0604020202020204" pitchFamily="34" charset="0"/>
              <a:buChar char="•"/>
              <a:defRPr/>
            </a:pPr>
            <a:r>
              <a:rPr lang="ru-RU" sz="1200" dirty="0">
                <a:latin typeface="+mj-lt"/>
                <a:cs typeface="+mn-cs"/>
              </a:rPr>
              <a:t>Линейка гарантийных продуктов учитывает практически все основные потребности субъектов МСП в гарантийной поддержке</a:t>
            </a:r>
          </a:p>
        </p:txBody>
      </p:sp>
      <p:sp>
        <p:nvSpPr>
          <p:cNvPr id="33" name="Прямоугольник 32"/>
          <p:cNvSpPr/>
          <p:nvPr/>
        </p:nvSpPr>
        <p:spPr>
          <a:xfrm>
            <a:off x="363538" y="5426075"/>
            <a:ext cx="2655887" cy="1104900"/>
          </a:xfrm>
          <a:prstGeom prst="rect">
            <a:avLst/>
          </a:prstGeom>
          <a:noFill/>
        </p:spPr>
        <p:txBody>
          <a:bodyPr anchor="ctr"/>
          <a:lstStyle/>
          <a:p>
            <a:pPr algn="r" defTabSz="912813"/>
            <a:r>
              <a:rPr lang="ru-RU" sz="1600" b="1">
                <a:solidFill>
                  <a:srgbClr val="0070C0"/>
                </a:solidFill>
                <a:latin typeface="Arial Narrow" pitchFamily="34" charset="0"/>
              </a:rPr>
              <a:t>Условия продуктов </a:t>
            </a:r>
          </a:p>
          <a:p>
            <a:pPr algn="r" defTabSz="912813"/>
            <a:r>
              <a:rPr lang="ru-RU" sz="1600" b="1">
                <a:solidFill>
                  <a:srgbClr val="0070C0"/>
                </a:solidFill>
                <a:latin typeface="Arial Narrow" pitchFamily="34" charset="0"/>
              </a:rPr>
              <a:t>максимально адаптированы к специфике субъектов МСП</a:t>
            </a:r>
          </a:p>
        </p:txBody>
      </p:sp>
      <p:sp>
        <p:nvSpPr>
          <p:cNvPr id="34" name="L-Shape 10"/>
          <p:cNvSpPr/>
          <p:nvPr/>
        </p:nvSpPr>
        <p:spPr>
          <a:xfrm rot="13701821">
            <a:off x="2921794" y="5733256"/>
            <a:ext cx="471488" cy="42862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sz="2119"/>
          </a:p>
        </p:txBody>
      </p:sp>
      <p:sp>
        <p:nvSpPr>
          <p:cNvPr id="35" name="Прямоугольник 34"/>
          <p:cNvSpPr/>
          <p:nvPr/>
        </p:nvSpPr>
        <p:spPr>
          <a:xfrm>
            <a:off x="3613150" y="5364163"/>
            <a:ext cx="8640763" cy="1166812"/>
          </a:xfrm>
          <a:prstGeom prst="rect">
            <a:avLst/>
          </a:prstGeom>
        </p:spPr>
        <p:txBody>
          <a:bodyPr lIns="72000" tIns="0" rIns="36000" bIns="0" anchor="ctr"/>
          <a:lstStyle/>
          <a:p>
            <a:pPr marL="171450" indent="-171450" defTabSz="957263">
              <a:lnSpc>
                <a:spcPct val="106000"/>
              </a:lnSpc>
              <a:spcBef>
                <a:spcPts val="300"/>
              </a:spcBef>
              <a:buFont typeface="Arial" panose="020B0604020202020204" pitchFamily="34" charset="0"/>
              <a:buChar char="•"/>
              <a:defRPr/>
            </a:pPr>
            <a:r>
              <a:rPr lang="ru-RU" sz="1200" dirty="0">
                <a:latin typeface="+mj-lt"/>
                <a:cs typeface="+mn-cs"/>
              </a:rPr>
              <a:t>Отсутствуют специальные </a:t>
            </a:r>
            <a:r>
              <a:rPr lang="ru-RU" sz="1200" dirty="0">
                <a:latin typeface="+mj-lt"/>
                <a:cs typeface="+mn-cs"/>
              </a:rPr>
              <a:t>требования к обеспечению по кредитным </a:t>
            </a:r>
            <a:r>
              <a:rPr lang="ru-RU" sz="1200" dirty="0">
                <a:latin typeface="+mj-lt"/>
                <a:cs typeface="+mn-cs"/>
              </a:rPr>
              <a:t>сделкам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defRPr/>
            </a:pPr>
            <a:r>
              <a:rPr lang="ru-RU" sz="1200" dirty="0">
                <a:latin typeface="+mj-lt"/>
                <a:cs typeface="+mn-cs"/>
              </a:rPr>
              <a:t>Отсутствует необходимость </a:t>
            </a:r>
            <a:r>
              <a:rPr lang="ru-RU" sz="1200" dirty="0">
                <a:latin typeface="+mj-lt"/>
                <a:cs typeface="+mn-cs"/>
              </a:rPr>
              <a:t>предоставления обеспечения по </a:t>
            </a:r>
            <a:r>
              <a:rPr lang="ru-RU" sz="1200" dirty="0">
                <a:latin typeface="+mj-lt"/>
                <a:cs typeface="+mn-cs"/>
              </a:rPr>
              <a:t>гарантиям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defRPr/>
            </a:pPr>
            <a:r>
              <a:rPr lang="ru-RU" sz="1200" dirty="0">
                <a:latin typeface="+mj-lt"/>
                <a:cs typeface="+mn-cs"/>
              </a:rPr>
              <a:t>Стоимость гарантий </a:t>
            </a:r>
            <a:r>
              <a:rPr lang="ru-RU" sz="1200" dirty="0">
                <a:latin typeface="+mj-lt"/>
                <a:cs typeface="+mn-cs"/>
              </a:rPr>
              <a:t>на порядок ниже стоимости банковских гарантий у </a:t>
            </a:r>
            <a:r>
              <a:rPr lang="ru-RU" sz="1200" dirty="0">
                <a:latin typeface="+mj-lt"/>
                <a:cs typeface="+mn-cs"/>
              </a:rPr>
              <a:t>банков-партнеров</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defRPr/>
            </a:pPr>
            <a:r>
              <a:rPr lang="ru-RU" sz="1200" dirty="0">
                <a:latin typeface="+mj-lt"/>
                <a:cs typeface="+mn-cs"/>
              </a:rPr>
              <a:t>Возможность рассрочки </a:t>
            </a:r>
            <a:r>
              <a:rPr lang="ru-RU" sz="1200" dirty="0">
                <a:latin typeface="+mj-lt"/>
                <a:cs typeface="+mn-cs"/>
              </a:rPr>
              <a:t>уплаты вознаграждения Корпорации в течение всего срока действия </a:t>
            </a:r>
            <a:r>
              <a:rPr lang="ru-RU" sz="1200" dirty="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defRPr/>
            </a:pPr>
            <a:r>
              <a:rPr lang="ru-RU" sz="1200" dirty="0">
                <a:latin typeface="+mj-lt"/>
                <a:cs typeface="+mn-cs"/>
              </a:rPr>
              <a:t>Возможность получения </a:t>
            </a:r>
            <a:r>
              <a:rPr lang="ru-RU" sz="1200" dirty="0">
                <a:latin typeface="+mj-lt"/>
                <a:cs typeface="+mn-cs"/>
              </a:rPr>
              <a:t>гарантии как по новым, так и по ранее заключенным кредитным </a:t>
            </a:r>
            <a:r>
              <a:rPr lang="ru-RU" sz="1200" dirty="0">
                <a:latin typeface="+mj-lt"/>
                <a:cs typeface="+mn-cs"/>
              </a:rPr>
              <a:t>договорам</a:t>
            </a:r>
            <a:endParaRPr lang="ru-RU" sz="1200" dirty="0">
              <a:latin typeface="+mj-lt"/>
              <a:cs typeface="+mn-cs"/>
            </a:endParaRPr>
          </a:p>
        </p:txBody>
      </p:sp>
      <p:sp>
        <p:nvSpPr>
          <p:cNvPr id="36" name="Прямоугольник 35"/>
          <p:cNvSpPr/>
          <p:nvPr/>
        </p:nvSpPr>
        <p:spPr>
          <a:xfrm>
            <a:off x="363538" y="6953250"/>
            <a:ext cx="2655887" cy="636588"/>
          </a:xfrm>
          <a:prstGeom prst="rect">
            <a:avLst/>
          </a:prstGeom>
          <a:noFill/>
        </p:spPr>
        <p:txBody>
          <a:bodyPr anchor="ctr"/>
          <a:lstStyle/>
          <a:p>
            <a:pPr algn="r" defTabSz="912813"/>
            <a:r>
              <a:rPr lang="ru-RU" sz="1600" b="1">
                <a:solidFill>
                  <a:srgbClr val="0070C0"/>
                </a:solidFill>
                <a:latin typeface="Arial Narrow" pitchFamily="34" charset="0"/>
              </a:rPr>
              <a:t>Простые технологии предоставления гарантий</a:t>
            </a:r>
          </a:p>
        </p:txBody>
      </p:sp>
      <p:sp>
        <p:nvSpPr>
          <p:cNvPr id="37" name="L-Shape 10"/>
          <p:cNvSpPr/>
          <p:nvPr/>
        </p:nvSpPr>
        <p:spPr>
          <a:xfrm rot="13701821">
            <a:off x="2921794" y="7057231"/>
            <a:ext cx="471488" cy="42862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sz="2119"/>
          </a:p>
        </p:txBody>
      </p:sp>
      <p:sp>
        <p:nvSpPr>
          <p:cNvPr id="38" name="Прямоугольник 37"/>
          <p:cNvSpPr/>
          <p:nvPr/>
        </p:nvSpPr>
        <p:spPr>
          <a:xfrm>
            <a:off x="3613150" y="6729413"/>
            <a:ext cx="8640763" cy="1084262"/>
          </a:xfrm>
          <a:prstGeom prst="rect">
            <a:avLst/>
          </a:prstGeom>
        </p:spPr>
        <p:txBody>
          <a:bodyPr lIns="72000" tIns="0" rIns="36000" bIns="0" anchor="ctr"/>
          <a:lstStyle/>
          <a:p>
            <a:pPr marL="171450" indent="-171450" defTabSz="957263">
              <a:lnSpc>
                <a:spcPct val="106000"/>
              </a:lnSpc>
              <a:spcBef>
                <a:spcPts val="300"/>
              </a:spcBef>
              <a:buFont typeface="Arial" panose="020B0604020202020204" pitchFamily="34" charset="0"/>
              <a:buChar char="•"/>
              <a:defRPr/>
            </a:pPr>
            <a:r>
              <a:rPr lang="ru-RU" sz="1200" dirty="0">
                <a:latin typeface="+mj-lt"/>
                <a:cs typeface="+mn-cs"/>
              </a:rPr>
              <a:t>Все взаимодействие </a:t>
            </a:r>
            <a:r>
              <a:rPr lang="ru-RU" sz="1200" dirty="0">
                <a:latin typeface="+mj-lt"/>
                <a:cs typeface="+mn-cs"/>
              </a:rPr>
              <a:t>с Корпорацией по вопросу получения гарантии осуществляет </a:t>
            </a:r>
            <a:r>
              <a:rPr lang="ru-RU" sz="1200" dirty="0">
                <a:latin typeface="+mj-lt"/>
                <a:cs typeface="+mn-cs"/>
              </a:rPr>
              <a:t>банк-партнер</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defRPr/>
            </a:pPr>
            <a:r>
              <a:rPr lang="ru-RU" sz="1200" dirty="0">
                <a:latin typeface="+mj-lt"/>
                <a:cs typeface="+mn-cs"/>
              </a:rPr>
              <a:t>Банк-партнер самостоятельно </a:t>
            </a:r>
            <a:r>
              <a:rPr lang="ru-RU" sz="1200" dirty="0">
                <a:latin typeface="+mj-lt"/>
                <a:cs typeface="+mn-cs"/>
              </a:rPr>
              <a:t>соберет и направит в Корпорацию все необходимые документы для получения </a:t>
            </a:r>
            <a:r>
              <a:rPr lang="ru-RU" sz="1200" dirty="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defRPr/>
            </a:pPr>
            <a:r>
              <a:rPr lang="ru-RU" sz="1200" dirty="0">
                <a:latin typeface="+mj-lt"/>
                <a:cs typeface="+mn-cs"/>
              </a:rPr>
              <a:t>Быстрое принятие </a:t>
            </a:r>
            <a:r>
              <a:rPr lang="ru-RU" sz="1200" dirty="0">
                <a:latin typeface="+mj-lt"/>
                <a:cs typeface="+mn-cs"/>
              </a:rPr>
              <a:t>решения о предоставлении гарантии (до 10 рабочих дней после предоставления в Корпорацию полного пакета документов</a:t>
            </a:r>
            <a:r>
              <a:rPr lang="ru-RU" sz="1200" dirty="0">
                <a:latin typeface="+mj-lt"/>
                <a:cs typeface="+mn-cs"/>
              </a:rPr>
              <a:t>)</a:t>
            </a:r>
            <a:endParaRPr lang="ru-RU" sz="1200" dirty="0">
              <a:latin typeface="+mj-lt"/>
              <a:cs typeface="+mn-cs"/>
            </a:endParaRPr>
          </a:p>
        </p:txBody>
      </p:sp>
      <p:grpSp>
        <p:nvGrpSpPr>
          <p:cNvPr id="17425" name="Группа 38"/>
          <p:cNvGrpSpPr>
            <a:grpSpLocks/>
          </p:cNvGrpSpPr>
          <p:nvPr/>
        </p:nvGrpSpPr>
        <p:grpSpPr bwMode="auto">
          <a:xfrm>
            <a:off x="363538" y="3600450"/>
            <a:ext cx="11890375" cy="773113"/>
            <a:chOff x="363539" y="1165786"/>
            <a:chExt cx="5819547" cy="772552"/>
          </a:xfrm>
        </p:grpSpPr>
        <p:sp>
          <p:nvSpPr>
            <p:cNvPr id="40" name="Текст 2"/>
            <p:cNvSpPr txBox="1">
              <a:spLocks/>
            </p:cNvSpPr>
            <p:nvPr/>
          </p:nvSpPr>
          <p:spPr>
            <a:xfrm>
              <a:off x="363539" y="1165786"/>
              <a:ext cx="5819547" cy="724962"/>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a:defRPr/>
              </a:pPr>
              <a:r>
                <a:rPr lang="ru-RU" b="1" kern="0" dirty="0" smtClean="0"/>
                <a:t>Что предлагает Корпорация своим клиентам</a:t>
              </a:r>
              <a:endParaRPr lang="ru-RU" b="1" kern="0" dirty="0"/>
            </a:p>
          </p:txBody>
        </p:sp>
        <p:cxnSp>
          <p:nvCxnSpPr>
            <p:cNvPr id="41" name="Прямая соединительная линия 40"/>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426" name="Группа 41"/>
          <p:cNvGrpSpPr>
            <a:grpSpLocks/>
          </p:cNvGrpSpPr>
          <p:nvPr/>
        </p:nvGrpSpPr>
        <p:grpSpPr bwMode="auto">
          <a:xfrm>
            <a:off x="354013" y="842963"/>
            <a:ext cx="11890375" cy="771525"/>
            <a:chOff x="363539" y="1165786"/>
            <a:chExt cx="5819547" cy="772552"/>
          </a:xfrm>
        </p:grpSpPr>
        <p:sp>
          <p:nvSpPr>
            <p:cNvPr id="43" name="Текст 2"/>
            <p:cNvSpPr txBox="1">
              <a:spLocks/>
            </p:cNvSpPr>
            <p:nvPr/>
          </p:nvSpPr>
          <p:spPr>
            <a:xfrm>
              <a:off x="363539" y="1165786"/>
              <a:ext cx="5819547" cy="72645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a:defRPr/>
              </a:pPr>
              <a:r>
                <a:rPr lang="ru-RU" b="1" kern="0" dirty="0" smtClean="0"/>
                <a:t>Какие возможности получают субъекты МСП</a:t>
              </a:r>
              <a:endParaRPr lang="ru-RU" b="1" kern="0" dirty="0"/>
            </a:p>
          </p:txBody>
        </p:sp>
        <p:cxnSp>
          <p:nvCxnSpPr>
            <p:cNvPr id="44" name="Прямая соединительная линия 43"/>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7427" name="Рисунок 23"/>
          <p:cNvPicPr>
            <a:picLocks noChangeAspect="1"/>
          </p:cNvPicPr>
          <p:nvPr/>
        </p:nvPicPr>
        <p:blipFill>
          <a:blip r:embed="rId2"/>
          <a:srcRect/>
          <a:stretch>
            <a:fillRect/>
          </a:stretch>
        </p:blipFill>
        <p:spPr bwMode="auto">
          <a:xfrm>
            <a:off x="101600" y="69850"/>
            <a:ext cx="2717800" cy="1236663"/>
          </a:xfrm>
          <a:prstGeom prst="rect">
            <a:avLst/>
          </a:prstGeom>
          <a:noFill/>
          <a:ln w="9525">
            <a:noFill/>
            <a:miter lim="800000"/>
            <a:headEnd/>
            <a:tailEnd/>
          </a:ln>
        </p:spPr>
      </p:pic>
      <p:sp>
        <p:nvSpPr>
          <p:cNvPr id="17428" name="TextBox 44"/>
          <p:cNvSpPr txBox="1">
            <a:spLocks noChangeArrowheads="1"/>
          </p:cNvSpPr>
          <p:nvPr/>
        </p:nvSpPr>
        <p:spPr bwMode="auto">
          <a:xfrm>
            <a:off x="12103100" y="8004175"/>
            <a:ext cx="523875" cy="306388"/>
          </a:xfrm>
          <a:prstGeom prst="rect">
            <a:avLst/>
          </a:prstGeom>
          <a:noFill/>
          <a:ln w="9525">
            <a:noFill/>
            <a:miter lim="800000"/>
            <a:headEnd/>
            <a:tailEnd/>
          </a:ln>
        </p:spPr>
        <p:txBody>
          <a:bodyPr>
            <a:spAutoFit/>
          </a:bodyPr>
          <a:lstStyle/>
          <a:p>
            <a:r>
              <a:rPr lang="ru-RU" sz="1400">
                <a:latin typeface="Arial Narrow" pitchFamily="34" charset="0"/>
              </a:rPr>
              <a:t>9</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I7QwSDGFEKBDcoj1l7SdA"/>
</p:tagLst>
</file>

<file path=ppt/theme/theme1.xml><?xml version="1.0" encoding="utf-8"?>
<a:theme xmlns:a="http://schemas.openxmlformats.org/drawingml/2006/main" name="Title">
  <a:themeElements>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150377</TotalTime>
  <Words>5070</Words>
  <Application>Microsoft Office PowerPoint</Application>
  <PresentationFormat>Произвольный</PresentationFormat>
  <Paragraphs>728</Paragraphs>
  <Slides>30</Slides>
  <Notes>5</Notes>
  <HiddenSlides>0</HiddenSlides>
  <MMClips>0</MMClips>
  <ScaleCrop>false</ScaleCrop>
  <HeadingPairs>
    <vt:vector size="6" baseType="variant">
      <vt:variant>
        <vt:lpstr>Использованные шрифты</vt:lpstr>
      </vt:variant>
      <vt:variant>
        <vt:i4>9</vt:i4>
      </vt:variant>
      <vt:variant>
        <vt:lpstr>Шаблон оформления</vt:lpstr>
      </vt:variant>
      <vt:variant>
        <vt:i4>6</vt:i4>
      </vt:variant>
      <vt:variant>
        <vt:lpstr>Заголовки слайдов</vt:lpstr>
      </vt:variant>
      <vt:variant>
        <vt:i4>30</vt:i4>
      </vt:variant>
    </vt:vector>
  </HeadingPairs>
  <TitlesOfParts>
    <vt:vector size="45" baseType="lpstr">
      <vt:lpstr>Arial</vt:lpstr>
      <vt:lpstr>Calibri</vt:lpstr>
      <vt:lpstr>Arial Black</vt:lpstr>
      <vt:lpstr>Arial Narrow</vt:lpstr>
      <vt:lpstr>Times New Roman</vt:lpstr>
      <vt:lpstr>Wingdings 2</vt:lpstr>
      <vt:lpstr>Book Antiqua</vt:lpstr>
      <vt:lpstr>Aparajita</vt:lpstr>
      <vt:lpstr>Courier New</vt:lpstr>
      <vt:lpstr>Title</vt:lpstr>
      <vt:lpstr>Title</vt:lpstr>
      <vt:lpstr>Title</vt:lpstr>
      <vt:lpstr>Title</vt:lpstr>
      <vt:lpstr>Title</vt:lpstr>
      <vt:lpstr>Title</vt:lpstr>
      <vt:lpstr>Финансовая поддержка субъектов МСП</vt:lpstr>
      <vt:lpstr>О Корпорации</vt:lpstr>
      <vt:lpstr>Корпорация в цифрах гарантийной поддержки (на 31.10.2017)</vt:lpstr>
      <vt:lpstr>Многоканальная система гарантийных продуктов  Национальной Гарантийной Системы</vt:lpstr>
      <vt:lpstr>1. Механизм гарантийной поддержки Корпорации  Предоставление независимых гарантий Корпорации  для обеспечения кредитов субъектов МСП в банках-партнерах и организациях-партнерах</vt:lpstr>
      <vt:lpstr>Базовые требования к потенциальному заемщику</vt:lpstr>
      <vt:lpstr>Что такое независимая гарантия Корпорации?</vt:lpstr>
      <vt:lpstr>Специальные гарантийные продукты для сельского хозяйства</vt:lpstr>
      <vt:lpstr>Преимущества независимой гарантии Корпорации  для субъекта МСП</vt:lpstr>
      <vt:lpstr>Целевое использование финансирования  с независимой гарантией Корпорации</vt:lpstr>
      <vt:lpstr>Технология предоставления гарантий участниками НГС. Стандартная процедура</vt:lpstr>
      <vt:lpstr>Технология предоставления гарантий. «Корпоративный» канал</vt:lpstr>
      <vt:lpstr>Условия предоставления гарантий для субъектов МСП, реализующих стартап проекты в приоритетных отраслях экономики</vt:lpstr>
      <vt:lpstr>Приоритетные отрасли предоставления гарантий  для стартап проектов</vt:lpstr>
      <vt:lpstr>Слайд 15</vt:lpstr>
      <vt:lpstr>2. Программа стимулирования кредитования  субъектов малого и среднего предпринимательства  «ПРОГРАММА СТИМУЛИРОВАНИЯ КРЕДИТОВАНИЯ»</vt:lpstr>
      <vt:lpstr>Условия Программы стимулирования кредитования  и уполномоченные банки</vt:lpstr>
      <vt:lpstr>Программа стимулирования кредитования.  Требования к проектам и заемщикам – субъектам МСП</vt:lpstr>
      <vt:lpstr>Порядок получения Уполномоченным банком  кредитов Банка России</vt:lpstr>
      <vt:lpstr>Особенности получения кредитов Банка России  при кредитовании лизинговых компаний</vt:lpstr>
      <vt:lpstr>Особенности получения кредитов Банка России  при кредитовании организаций, управляющих объектами инфраструктуры поддержки субъектов МСП</vt:lpstr>
      <vt:lpstr>Требования к проектам, участникам и заемщикам при кредитовании организаций, управляющих объектами инфраструктуры поддержки субъектов МСП</vt:lpstr>
      <vt:lpstr>Особенности получения кредитов Банка России  при кредитовании микрофинансовых организаций предпринимательского финансирования</vt:lpstr>
      <vt:lpstr>Требования, применяемые при кредитовании  микрофинансовых организаций  предпринимательского финансирования</vt:lpstr>
      <vt:lpstr>3. 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vt:lpstr>
      <vt:lpstr>Слайд 26</vt:lpstr>
      <vt:lpstr>Порядок взаимодействия субъекта ИМП, АО «Корпорация «МСП»  и РЛК в рамках программы льготного лизинга оборудования</vt:lpstr>
      <vt:lpstr>4. Программа Инвестиционный лифт</vt:lpstr>
      <vt:lpstr>Слайд 29</vt:lpstr>
      <vt:lpstr>Слайд 30</vt:lpstr>
    </vt:vector>
  </TitlesOfParts>
  <Company>Deloitte &amp; Touche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Times New Roman 26pt Line spacing 26pt</dc:title>
  <dc:creator>ladmin</dc:creator>
  <cp:lastModifiedBy>Виктория</cp:lastModifiedBy>
  <cp:revision>4518</cp:revision>
  <cp:lastPrinted>2017-11-10T08:18:20Z</cp:lastPrinted>
  <dcterms:created xsi:type="dcterms:W3CDTF">2010-08-23T12:41:44Z</dcterms:created>
  <dcterms:modified xsi:type="dcterms:W3CDTF">2017-12-11T00:51:41Z</dcterms:modified>
</cp:coreProperties>
</file>